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6" r:id="rId3"/>
  </p:sldMasterIdLst>
  <p:notesMasterIdLst>
    <p:notesMasterId r:id="rId6"/>
  </p:notesMasterIdLst>
  <p:handoutMasterIdLst>
    <p:handoutMasterId r:id="rId98"/>
  </p:handoutMasterIdLst>
  <p:sldIdLst>
    <p:sldId id="302" r:id="rId4"/>
    <p:sldId id="361" r:id="rId5"/>
    <p:sldId id="260" r:id="rId7"/>
    <p:sldId id="257" r:id="rId8"/>
    <p:sldId id="352" r:id="rId9"/>
    <p:sldId id="296" r:id="rId10"/>
    <p:sldId id="297" r:id="rId11"/>
    <p:sldId id="373" r:id="rId12"/>
    <p:sldId id="298" r:id="rId13"/>
    <p:sldId id="394" r:id="rId14"/>
    <p:sldId id="299" r:id="rId15"/>
    <p:sldId id="300" r:id="rId16"/>
    <p:sldId id="354" r:id="rId17"/>
    <p:sldId id="374" r:id="rId18"/>
    <p:sldId id="376" r:id="rId19"/>
    <p:sldId id="353" r:id="rId20"/>
    <p:sldId id="397" r:id="rId21"/>
    <p:sldId id="303" r:id="rId22"/>
    <p:sldId id="363" r:id="rId23"/>
    <p:sldId id="364" r:id="rId24"/>
    <p:sldId id="304" r:id="rId25"/>
    <p:sldId id="377" r:id="rId26"/>
    <p:sldId id="306" r:id="rId27"/>
    <p:sldId id="308" r:id="rId28"/>
    <p:sldId id="402" r:id="rId29"/>
    <p:sldId id="365" r:id="rId30"/>
    <p:sldId id="311" r:id="rId31"/>
    <p:sldId id="366" r:id="rId32"/>
    <p:sldId id="313" r:id="rId33"/>
    <p:sldId id="367" r:id="rId34"/>
    <p:sldId id="355" r:id="rId35"/>
    <p:sldId id="315" r:id="rId36"/>
    <p:sldId id="378" r:id="rId37"/>
    <p:sldId id="316" r:id="rId38"/>
    <p:sldId id="314" r:id="rId39"/>
    <p:sldId id="368" r:id="rId40"/>
    <p:sldId id="369" r:id="rId41"/>
    <p:sldId id="317" r:id="rId42"/>
    <p:sldId id="318" r:id="rId43"/>
    <p:sldId id="370" r:id="rId44"/>
    <p:sldId id="319" r:id="rId45"/>
    <p:sldId id="356" r:id="rId46"/>
    <p:sldId id="408" r:id="rId47"/>
    <p:sldId id="414" r:id="rId48"/>
    <p:sldId id="415" r:id="rId49"/>
    <p:sldId id="416" r:id="rId50"/>
    <p:sldId id="417" r:id="rId51"/>
    <p:sldId id="320" r:id="rId52"/>
    <p:sldId id="403" r:id="rId53"/>
    <p:sldId id="321" r:id="rId54"/>
    <p:sldId id="379" r:id="rId55"/>
    <p:sldId id="371" r:id="rId56"/>
    <p:sldId id="380" r:id="rId57"/>
    <p:sldId id="322" r:id="rId58"/>
    <p:sldId id="400" r:id="rId59"/>
    <p:sldId id="324" r:id="rId60"/>
    <p:sldId id="325" r:id="rId61"/>
    <p:sldId id="326" r:id="rId62"/>
    <p:sldId id="381" r:id="rId63"/>
    <p:sldId id="382" r:id="rId64"/>
    <p:sldId id="383" r:id="rId65"/>
    <p:sldId id="357" r:id="rId66"/>
    <p:sldId id="327" r:id="rId67"/>
    <p:sldId id="384" r:id="rId68"/>
    <p:sldId id="328" r:id="rId69"/>
    <p:sldId id="401" r:id="rId70"/>
    <p:sldId id="329" r:id="rId71"/>
    <p:sldId id="330" r:id="rId72"/>
    <p:sldId id="331" r:id="rId73"/>
    <p:sldId id="360" r:id="rId74"/>
    <p:sldId id="385" r:id="rId75"/>
    <p:sldId id="332" r:id="rId76"/>
    <p:sldId id="404" r:id="rId77"/>
    <p:sldId id="418" r:id="rId78"/>
    <p:sldId id="358" r:id="rId79"/>
    <p:sldId id="349" r:id="rId80"/>
    <p:sldId id="351" r:id="rId81"/>
    <p:sldId id="405" r:id="rId82"/>
    <p:sldId id="335" r:id="rId83"/>
    <p:sldId id="406" r:id="rId84"/>
    <p:sldId id="336" r:id="rId85"/>
    <p:sldId id="338" r:id="rId86"/>
    <p:sldId id="339" r:id="rId87"/>
    <p:sldId id="340" r:id="rId88"/>
    <p:sldId id="341" r:id="rId89"/>
    <p:sldId id="342" r:id="rId90"/>
    <p:sldId id="344" r:id="rId91"/>
    <p:sldId id="407" r:id="rId92"/>
    <p:sldId id="345" r:id="rId93"/>
    <p:sldId id="346" r:id="rId94"/>
    <p:sldId id="347" r:id="rId95"/>
    <p:sldId id="348" r:id="rId96"/>
    <p:sldId id="461" r:id="rId97"/>
  </p:sldIdLst>
  <p:sldSz cx="12192000" cy="6858000"/>
  <p:notesSz cx="9144000" cy="6858000"/>
  <p:custDataLst>
    <p:tags r:id="rId10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0000CC"/>
    <a:srgbClr val="FF6600"/>
    <a:srgbClr val="005286"/>
    <a:srgbClr val="FEFF00"/>
    <a:srgbClr val="CCFFFF"/>
    <a:srgbClr val="86DEE5"/>
    <a:srgbClr val="85DEE5"/>
    <a:srgbClr val="008E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20" autoAdjust="0"/>
    <p:restoredTop sz="93302" autoAdjust="0"/>
  </p:normalViewPr>
  <p:slideViewPr>
    <p:cSldViewPr snapToGrid="0" snapToObjects="1" showGuides="1">
      <p:cViewPr varScale="1">
        <p:scale>
          <a:sx n="64" d="100"/>
          <a:sy n="64" d="100"/>
        </p:scale>
        <p:origin x="56" y="152"/>
      </p:cViewPr>
      <p:guideLst>
        <p:guide orient="horz" pos="2159"/>
        <p:guide pos="3840"/>
      </p:guideLst>
    </p:cSldViewPr>
  </p:slideViewPr>
  <p:notesTextViewPr>
    <p:cViewPr>
      <p:scale>
        <a:sx n="1" d="1"/>
        <a:sy n="1" d="1"/>
      </p:scale>
      <p:origin x="0" y="0"/>
    </p:cViewPr>
  </p:notesTextViewPr>
  <p:sorterViewPr>
    <p:cViewPr>
      <p:scale>
        <a:sx n="20" d="100"/>
        <a:sy n="20" d="100"/>
      </p:scale>
      <p:origin x="0" y="0"/>
    </p:cViewPr>
  </p:sorterViewPr>
  <p:notesViewPr>
    <p:cSldViewPr snapToGrid="0" snapToObjects="1">
      <p:cViewPr varScale="1">
        <p:scale>
          <a:sx n="132" d="100"/>
          <a:sy n="132" d="100"/>
        </p:scale>
        <p:origin x="2600" y="176"/>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presProps" Target="presProps.xml"/><Relationship Id="rId98" Type="http://schemas.openxmlformats.org/officeDocument/2006/relationships/handoutMaster" Target="handoutMasters/handoutMaster1.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2" Type="http://schemas.openxmlformats.org/officeDocument/2006/relationships/tags" Target="tags/tag971.xml"/><Relationship Id="rId101" Type="http://schemas.openxmlformats.org/officeDocument/2006/relationships/tableStyles" Target="tableStyles.xml"/><Relationship Id="rId100" Type="http://schemas.openxmlformats.org/officeDocument/2006/relationships/viewProps" Target="viewProps.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6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133.emf"/><Relationship Id="rId3" Type="http://schemas.openxmlformats.org/officeDocument/2006/relationships/image" Target="../media/image132.emf"/><Relationship Id="rId2" Type="http://schemas.openxmlformats.org/officeDocument/2006/relationships/image" Target="../media/image131.wmf"/><Relationship Id="rId1" Type="http://schemas.openxmlformats.org/officeDocument/2006/relationships/image" Target="../media/image1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4950CCA3-30C2-5A44-AD2B-A74C8EC2D7A1}" type="datetimeFigureOut">
              <a:rPr kumimoji="1" lang="zh-CN" altLang="en-US" smtClean="0"/>
            </a:fld>
            <a:endParaRPr kumimoji="1" lang="zh-CN" altLang="en-US"/>
          </a:p>
        </p:txBody>
      </p:sp>
      <p:sp>
        <p:nvSpPr>
          <p:cNvPr id="4" name="页脚占位符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57FDE2B1-AB8A-C94F-9CD9-69CEDAC9760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E36CBFDA-6706-4E52-BCCE-58D4CF9DCC5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07BA9DF-11C6-4871-A9BB-21A7DFF9FCD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4818" name="幻灯片图像占位符 1"/>
          <p:cNvSpPr>
            <a:spLocks noGrp="1" noRot="1" noChangeAspect="1" noChangeArrowheads="1" noTextEdit="1"/>
          </p:cNvSpPr>
          <p:nvPr>
            <p:ph type="sldImg"/>
          </p:nvPr>
        </p:nvSpPr>
        <p:spPr/>
      </p:sp>
      <p:sp>
        <p:nvSpPr>
          <p:cNvPr id="348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功能：事先对输入端进行优先级别排序，在任何时刻仅对优先级别高的输入信号响应，优先级别低的输入信号则不响应。</a:t>
            </a:r>
            <a:endParaRPr lang="zh-CN" altLang="en-US" dirty="0"/>
          </a:p>
          <a:p>
            <a:r>
              <a:rPr lang="en-US" altLang="zh-CN" dirty="0"/>
              <a:t>1</a:t>
            </a:r>
            <a:r>
              <a:rPr lang="zh-CN" altLang="en-US" dirty="0"/>
              <a:t>、输入低有效，输出以反码形式表示，</a:t>
            </a:r>
            <a:r>
              <a:rPr lang="en-US" altLang="zh-CN" dirty="0"/>
              <a:t>7N</a:t>
            </a:r>
            <a:r>
              <a:rPr lang="zh-CN" altLang="en-US" dirty="0"/>
              <a:t>优先权最高</a:t>
            </a:r>
            <a:r>
              <a:rPr lang="en-US" altLang="zh-CN" dirty="0"/>
              <a:t>…0N</a:t>
            </a:r>
            <a:r>
              <a:rPr lang="zh-CN" altLang="en-US" dirty="0"/>
              <a:t>优先权最低</a:t>
            </a:r>
            <a:endParaRPr lang="zh-CN" altLang="en-US" dirty="0"/>
          </a:p>
          <a:p>
            <a:r>
              <a:rPr lang="en-US" altLang="zh-CN" dirty="0"/>
              <a:t>2</a:t>
            </a:r>
            <a:r>
              <a:rPr lang="zh-CN" altLang="en-US" dirty="0"/>
              <a:t>、</a:t>
            </a:r>
            <a:r>
              <a:rPr lang="en-US" altLang="zh-CN" dirty="0"/>
              <a:t>EIN</a:t>
            </a:r>
            <a:r>
              <a:rPr lang="zh-CN" altLang="en-US" dirty="0"/>
              <a:t>输入使能端，低有效。为</a:t>
            </a:r>
            <a:r>
              <a:rPr lang="en-US" altLang="zh-CN" dirty="0"/>
              <a:t>1</a:t>
            </a:r>
            <a:r>
              <a:rPr lang="zh-CN" altLang="en-US" dirty="0"/>
              <a:t>时，无论输入是否有效，输出均呈现高电平，编码器处于非工作状态；为</a:t>
            </a:r>
            <a:r>
              <a:rPr lang="en-US" altLang="zh-CN" dirty="0"/>
              <a:t>0</a:t>
            </a:r>
            <a:r>
              <a:rPr lang="zh-CN" altLang="en-US" dirty="0"/>
              <a:t>时，处于工作状态。</a:t>
            </a:r>
            <a:endParaRPr lang="zh-CN" altLang="en-US" dirty="0"/>
          </a:p>
          <a:p>
            <a:r>
              <a:rPr lang="en-US" altLang="zh-CN" dirty="0"/>
              <a:t>3</a:t>
            </a:r>
            <a:r>
              <a:rPr lang="zh-CN" altLang="en-US" dirty="0"/>
              <a:t>、</a:t>
            </a:r>
            <a:r>
              <a:rPr lang="en-US" altLang="zh-CN" dirty="0"/>
              <a:t>EON</a:t>
            </a:r>
            <a:r>
              <a:rPr lang="zh-CN" altLang="en-US" dirty="0"/>
              <a:t>输出使能端。当</a:t>
            </a:r>
            <a:r>
              <a:rPr lang="en-US" altLang="zh-CN" dirty="0"/>
              <a:t>EIN=0</a:t>
            </a:r>
            <a:r>
              <a:rPr lang="zh-CN" altLang="en-US" dirty="0"/>
              <a:t>且输入端无有效信号时，</a:t>
            </a:r>
            <a:r>
              <a:rPr lang="en-US" altLang="zh-CN" dirty="0"/>
              <a:t>EON=0</a:t>
            </a:r>
            <a:r>
              <a:rPr lang="zh-CN" altLang="en-US" dirty="0"/>
              <a:t>；故，</a:t>
            </a:r>
            <a:r>
              <a:rPr lang="en-US" altLang="zh-CN" dirty="0"/>
              <a:t>EON=0</a:t>
            </a:r>
            <a:r>
              <a:rPr lang="zh-CN" altLang="en-US" dirty="0"/>
              <a:t>是编码器处于工作状态，但此时“无编码信号输入”。</a:t>
            </a:r>
            <a:endParaRPr lang="zh-CN" altLang="en-US" dirty="0"/>
          </a:p>
          <a:p>
            <a:r>
              <a:rPr lang="en-US" altLang="zh-CN" dirty="0"/>
              <a:t>4</a:t>
            </a:r>
            <a:r>
              <a:rPr lang="zh-CN" altLang="en-US" dirty="0"/>
              <a:t>、</a:t>
            </a:r>
            <a:r>
              <a:rPr lang="en-US" altLang="zh-CN" dirty="0"/>
              <a:t>GSN</a:t>
            </a:r>
            <a:r>
              <a:rPr lang="zh-CN" altLang="en-US" dirty="0"/>
              <a:t>输出扩展端，低电平有效。当</a:t>
            </a:r>
            <a:r>
              <a:rPr lang="en-US" altLang="zh-CN" dirty="0"/>
              <a:t>GSN=0</a:t>
            </a:r>
            <a:r>
              <a:rPr lang="zh-CN" altLang="en-US" dirty="0"/>
              <a:t>时，指编码器处于工作状态，且“有编码信号输入”。</a:t>
            </a:r>
            <a:endParaRPr lang="zh-CN" altLang="en-US" dirty="0"/>
          </a:p>
        </p:txBody>
      </p:sp>
      <p:sp>
        <p:nvSpPr>
          <p:cNvPr id="34820"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5225F334-B5A9-465D-A599-C30F413AD39F}"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1986" name="幻灯片图像占位符 1"/>
          <p:cNvSpPr>
            <a:spLocks noGrp="1" noRot="1" noChangeAspect="1" noChangeArrowheads="1" noTextEdit="1"/>
          </p:cNvSpPr>
          <p:nvPr>
            <p:ph type="sldImg"/>
          </p:nvPr>
        </p:nvSpPr>
        <p:spPr/>
      </p:sp>
      <p:sp>
        <p:nvSpPr>
          <p:cNvPr id="419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常用的是</a:t>
            </a:r>
            <a:r>
              <a:rPr lang="en-US" altLang="zh-CN"/>
              <a:t>10-4</a:t>
            </a:r>
            <a:r>
              <a:rPr lang="zh-CN" altLang="en-US"/>
              <a:t>线</a:t>
            </a:r>
            <a:r>
              <a:rPr lang="en-US" altLang="zh-CN"/>
              <a:t>8421BCD</a:t>
            </a:r>
            <a:r>
              <a:rPr lang="zh-CN" altLang="en-US"/>
              <a:t>编码器</a:t>
            </a:r>
            <a:r>
              <a:rPr lang="en-US" altLang="zh-CN"/>
              <a:t>74LS147</a:t>
            </a:r>
            <a:r>
              <a:rPr lang="zh-CN" altLang="en-US"/>
              <a:t>，优先级别从</a:t>
            </a:r>
            <a:r>
              <a:rPr lang="en-US" altLang="zh-CN"/>
              <a:t>9N</a:t>
            </a:r>
            <a:r>
              <a:rPr lang="zh-CN" altLang="en-US"/>
              <a:t>到</a:t>
            </a:r>
            <a:r>
              <a:rPr lang="en-US" altLang="zh-CN"/>
              <a:t>1N</a:t>
            </a:r>
            <a:r>
              <a:rPr lang="zh-CN" altLang="en-US"/>
              <a:t>，输入低电平有效，当输入均无效时，表示对</a:t>
            </a:r>
            <a:r>
              <a:rPr lang="en-US" altLang="zh-CN"/>
              <a:t>0</a:t>
            </a:r>
            <a:r>
              <a:rPr lang="zh-CN" altLang="en-US"/>
              <a:t>进行编码。输出以反码形式出现。</a:t>
            </a:r>
            <a:endParaRPr lang="zh-CN" altLang="en-US"/>
          </a:p>
        </p:txBody>
      </p:sp>
      <p:sp>
        <p:nvSpPr>
          <p:cNvPr id="41988"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EB6A6E36-DC4D-4A9B-9B5F-003598BFEB65}"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9154" name="幻灯片图像占位符 1"/>
          <p:cNvSpPr>
            <a:spLocks noGrp="1" noRot="1" noChangeAspect="1" noChangeArrowheads="1" noTextEdit="1"/>
          </p:cNvSpPr>
          <p:nvPr>
            <p:ph type="sldImg"/>
          </p:nvPr>
        </p:nvSpPr>
        <p:spPr/>
      </p:sp>
      <p:sp>
        <p:nvSpPr>
          <p:cNvPr id="491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介绍芯片输入输出端 及选通控制端的工作状态。</a:t>
            </a:r>
            <a:endParaRPr lang="zh-CN" altLang="en-US"/>
          </a:p>
          <a:p>
            <a:r>
              <a:rPr lang="zh-CN" altLang="en-US"/>
              <a:t>（后面有例题要求用此芯片实现逻辑函数。）</a:t>
            </a:r>
            <a:endParaRPr lang="zh-CN" altLang="en-US"/>
          </a:p>
        </p:txBody>
      </p:sp>
      <p:sp>
        <p:nvSpPr>
          <p:cNvPr id="49156"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C6802766-36A9-491A-B8CF-D9A9C5FB26B1}"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5298" name="幻灯片图像占位符 1"/>
          <p:cNvSpPr>
            <a:spLocks noGrp="1" noRot="1" noChangeAspect="1" noChangeArrowheads="1" noTextEdit="1"/>
          </p:cNvSpPr>
          <p:nvPr>
            <p:ph type="sldImg"/>
          </p:nvPr>
        </p:nvSpPr>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译码器功能：输出是输入端的最小项（或最小项的非），每个输出为一个最小项（或最小项的非），由于任何一个逻辑函数都可以变换成最小项之和的标准式，就可利用二进制译码器再加上必要的门电路来实现单输出或多输出的任何逻辑函数。</a:t>
            </a:r>
            <a:endParaRPr lang="zh-CN" altLang="en-US" dirty="0"/>
          </a:p>
          <a:p>
            <a:endParaRPr lang="zh-CN" altLang="en-US" dirty="0"/>
          </a:p>
        </p:txBody>
      </p:sp>
      <p:sp>
        <p:nvSpPr>
          <p:cNvPr id="55300"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7344A545-53C2-4A5E-96E1-3E4D8F5A04CC}"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5298" name="幻灯片图像占位符 1"/>
          <p:cNvSpPr>
            <a:spLocks noGrp="1" noRot="1" noChangeAspect="1" noChangeArrowheads="1" noTextEdit="1"/>
          </p:cNvSpPr>
          <p:nvPr>
            <p:ph type="sldImg"/>
          </p:nvPr>
        </p:nvSpPr>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译码器功能：输出是输入端的最小项（或最小项的非），每个输出为一个最小项（或最小项的非），由于任何一个逻辑函数都可以变换成最小项之和的标准式，就可利用二进制译码器再加上必要的门电路来实现单输出或多输出的任何逻辑函数。</a:t>
            </a:r>
            <a:endParaRPr lang="zh-CN" altLang="en-US"/>
          </a:p>
          <a:p>
            <a:endParaRPr lang="zh-CN" altLang="en-US"/>
          </a:p>
        </p:txBody>
      </p:sp>
      <p:sp>
        <p:nvSpPr>
          <p:cNvPr id="55300"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7344A545-53C2-4A5E-96E1-3E4D8F5A04CC}"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7346" name="幻灯片图像占位符 1"/>
          <p:cNvSpPr>
            <a:spLocks noGrp="1" noRot="1" noChangeAspect="1" noChangeArrowheads="1" noTextEdit="1"/>
          </p:cNvSpPr>
          <p:nvPr>
            <p:ph type="sldImg"/>
          </p:nvPr>
        </p:nvSpPr>
        <p:spPr/>
      </p:sp>
      <p:sp>
        <p:nvSpPr>
          <p:cNvPr id="573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实现功能：全加器</a:t>
            </a:r>
            <a:endParaRPr lang="zh-CN" altLang="en-US"/>
          </a:p>
        </p:txBody>
      </p:sp>
      <p:sp>
        <p:nvSpPr>
          <p:cNvPr id="57348"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812F9FBB-CDB1-4C79-9BFC-E305148DA17A}"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将输入的</a:t>
            </a:r>
            <a:r>
              <a:rPr lang="en-US" altLang="zh-CN" dirty="0"/>
              <a:t>4</a:t>
            </a:r>
            <a:r>
              <a:rPr lang="zh-CN" altLang="en-US" dirty="0"/>
              <a:t>位</a:t>
            </a:r>
            <a:r>
              <a:rPr lang="en-US" altLang="zh-CN" dirty="0"/>
              <a:t>8421BCD</a:t>
            </a:r>
            <a:r>
              <a:rPr lang="zh-CN" altLang="en-US" dirty="0"/>
              <a:t>码翻译成</a:t>
            </a:r>
            <a:r>
              <a:rPr lang="en-US" altLang="zh-CN" dirty="0"/>
              <a:t>0-9</a:t>
            </a:r>
            <a:r>
              <a:rPr lang="zh-CN" altLang="en-US" dirty="0"/>
              <a:t>共</a:t>
            </a:r>
            <a:r>
              <a:rPr lang="en-US" altLang="zh-CN" dirty="0"/>
              <a:t>10</a:t>
            </a:r>
            <a:r>
              <a:rPr lang="zh-CN" altLang="en-US" dirty="0"/>
              <a:t>个十进制数的电路称为二</a:t>
            </a:r>
            <a:r>
              <a:rPr lang="en-US" altLang="zh-CN" dirty="0"/>
              <a:t>-</a:t>
            </a:r>
            <a:r>
              <a:rPr lang="zh-CN" altLang="en-US" dirty="0"/>
              <a:t>十进制译码器。又称</a:t>
            </a:r>
            <a:r>
              <a:rPr lang="en-US" altLang="zh-CN" dirty="0"/>
              <a:t>4-10</a:t>
            </a:r>
            <a:r>
              <a:rPr lang="zh-CN" altLang="en-US" dirty="0"/>
              <a:t>线译码器</a:t>
            </a:r>
            <a:endParaRPr lang="zh-CN" altLang="en-US" dirty="0"/>
          </a:p>
          <a:p>
            <a:r>
              <a:rPr lang="zh-CN" altLang="en-US" dirty="0"/>
              <a:t>不完全译码，当输入无用码</a:t>
            </a:r>
            <a:r>
              <a:rPr lang="en-US" altLang="zh-CN" dirty="0"/>
              <a:t>1010-1111</a:t>
            </a:r>
            <a:r>
              <a:rPr lang="zh-CN" altLang="en-US" dirty="0"/>
              <a:t>时，输出都为高电平</a:t>
            </a:r>
            <a:r>
              <a:rPr lang="en-US" altLang="zh-CN" dirty="0"/>
              <a:t>1</a:t>
            </a:r>
            <a:r>
              <a:rPr lang="zh-CN" altLang="en-US" dirty="0"/>
              <a:t>，不会出现低电平。不会产生错误译码。</a:t>
            </a:r>
            <a:endParaRPr lang="zh-CN" altLang="en-US" dirty="0"/>
          </a:p>
        </p:txBody>
      </p:sp>
      <p:sp>
        <p:nvSpPr>
          <p:cNvPr id="52228"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49AB06F4-8B94-438A-94DE-C3A74C6B094D}"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7BA9DF-11C6-4871-A9BB-21A7DFF9FCD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1442" name="幻灯片图像占位符 1"/>
          <p:cNvSpPr>
            <a:spLocks noGrp="1" noRot="1" noChangeAspect="1" noChangeArrowheads="1" noTextEdit="1"/>
          </p:cNvSpPr>
          <p:nvPr>
            <p:ph type="sldImg"/>
          </p:nvPr>
        </p:nvSpPr>
        <p:spPr/>
      </p:sp>
      <p:sp>
        <p:nvSpPr>
          <p:cNvPr id="614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    显示译码器用于驱动数码显示器，是一种可将二进制代码表示的数字、文字或符号用人们习惯的形式直观地显示出来的电路。</a:t>
            </a:r>
            <a:endParaRPr lang="zh-CN" altLang="en-US"/>
          </a:p>
          <a:p>
            <a:r>
              <a:rPr lang="zh-CN" altLang="en-US"/>
              <a:t>    </a:t>
            </a:r>
            <a:r>
              <a:rPr lang="en-US" altLang="zh-CN"/>
              <a:t>7</a:t>
            </a:r>
            <a:r>
              <a:rPr lang="zh-CN" altLang="en-US"/>
              <a:t>段数码显示器能够显示十进制或十六进制数字及某些简单字符。</a:t>
            </a:r>
            <a:endParaRPr lang="zh-CN" altLang="en-US"/>
          </a:p>
          <a:p>
            <a:r>
              <a:rPr lang="zh-CN" altLang="en-US"/>
              <a:t>    常见的有</a:t>
            </a:r>
            <a:r>
              <a:rPr lang="en-US" altLang="zh-CN"/>
              <a:t>:</a:t>
            </a:r>
            <a:r>
              <a:rPr lang="zh-CN" altLang="en-US"/>
              <a:t>发光二极管（</a:t>
            </a:r>
            <a:r>
              <a:rPr lang="en-US" altLang="zh-CN"/>
              <a:t>LED</a:t>
            </a:r>
            <a:r>
              <a:rPr lang="zh-CN" altLang="en-US"/>
              <a:t>数码管），液晶显示器（</a:t>
            </a:r>
            <a:r>
              <a:rPr lang="en-US" altLang="zh-CN"/>
              <a:t>LCD</a:t>
            </a:r>
            <a:r>
              <a:rPr lang="zh-CN" altLang="en-US"/>
              <a:t>），每个线段是一个发光二极管（或液晶显示段）</a:t>
            </a:r>
            <a:endParaRPr lang="zh-CN" altLang="en-US"/>
          </a:p>
          <a:p>
            <a:r>
              <a:rPr lang="zh-CN" altLang="en-US"/>
              <a:t>    由</a:t>
            </a:r>
            <a:r>
              <a:rPr lang="en-US" altLang="zh-CN"/>
              <a:t>8</a:t>
            </a:r>
            <a:r>
              <a:rPr lang="zh-CN" altLang="en-US"/>
              <a:t>个发光二极管组成，</a:t>
            </a:r>
            <a:r>
              <a:rPr lang="en-US" altLang="zh-CN"/>
              <a:t>7</a:t>
            </a:r>
            <a:r>
              <a:rPr lang="zh-CN" altLang="en-US"/>
              <a:t>个构成</a:t>
            </a:r>
            <a:r>
              <a:rPr lang="en-US" altLang="zh-CN"/>
              <a:t>8</a:t>
            </a:r>
            <a:r>
              <a:rPr lang="zh-CN" altLang="en-US"/>
              <a:t>字形的每一段（</a:t>
            </a:r>
            <a:r>
              <a:rPr lang="en-US" altLang="zh-CN"/>
              <a:t>a-g</a:t>
            </a:r>
            <a:r>
              <a:rPr lang="zh-CN" altLang="en-US"/>
              <a:t>）</a:t>
            </a:r>
            <a:r>
              <a:rPr lang="en-US" altLang="zh-CN"/>
              <a:t>,</a:t>
            </a:r>
            <a:r>
              <a:rPr lang="zh-CN" altLang="en-US"/>
              <a:t>另一个是小数点</a:t>
            </a:r>
            <a:r>
              <a:rPr lang="en-US" altLang="zh-CN"/>
              <a:t>(dp)</a:t>
            </a:r>
            <a:endParaRPr lang="en-US" altLang="zh-CN"/>
          </a:p>
          <a:p>
            <a:r>
              <a:rPr lang="zh-CN" altLang="en-US"/>
              <a:t>    根据公共端的连接方式，分为共阴极数码管，共阳极数码管</a:t>
            </a:r>
            <a:endParaRPr lang="zh-CN" altLang="en-US"/>
          </a:p>
          <a:p>
            <a:endParaRPr lang="zh-CN" altLang="en-US"/>
          </a:p>
        </p:txBody>
      </p:sp>
      <p:sp>
        <p:nvSpPr>
          <p:cNvPr id="61444"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A306AB8D-A457-46D2-B0D7-6267C7B7D5B2}"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4514" name="幻灯片图像占位符 1"/>
          <p:cNvSpPr>
            <a:spLocks noGrp="1" noRot="1" noChangeAspect="1" noChangeArrowheads="1" noTextEdit="1"/>
          </p:cNvSpPr>
          <p:nvPr>
            <p:ph type="sldImg"/>
          </p:nvPr>
        </p:nvSpPr>
        <p:spPr/>
      </p:sp>
      <p:sp>
        <p:nvSpPr>
          <p:cNvPr id="645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以共阳极数码管为例，公共端接低电</a:t>
            </a:r>
            <a:r>
              <a:rPr lang="en-US" altLang="zh-CN" dirty="0"/>
              <a:t>1</a:t>
            </a:r>
            <a:r>
              <a:rPr lang="zh-CN" altLang="en-US" dirty="0"/>
              <a:t>，只要在需要显示的段上施加反向电压（</a:t>
            </a:r>
            <a:r>
              <a:rPr lang="en-US" altLang="zh-CN" dirty="0"/>
              <a:t>0</a:t>
            </a:r>
            <a:r>
              <a:rPr lang="zh-CN" altLang="en-US" dirty="0"/>
              <a:t>），该段就被点亮，否则为暗。</a:t>
            </a:r>
            <a:endParaRPr lang="zh-CN" altLang="en-US" dirty="0"/>
          </a:p>
          <a:p>
            <a:r>
              <a:rPr lang="zh-CN" altLang="en-US" dirty="0"/>
              <a:t>如要显示</a:t>
            </a:r>
            <a:r>
              <a:rPr lang="en-US" altLang="zh-CN" dirty="0"/>
              <a:t>4</a:t>
            </a:r>
            <a:r>
              <a:rPr lang="zh-CN" altLang="en-US" dirty="0"/>
              <a:t>，只要在</a:t>
            </a:r>
            <a:r>
              <a:rPr lang="en-US" altLang="zh-CN" dirty="0" err="1"/>
              <a:t>b,c,f,g</a:t>
            </a:r>
            <a:r>
              <a:rPr lang="zh-CN" altLang="en-US" dirty="0"/>
              <a:t>段上加反向电压就可显示。</a:t>
            </a:r>
            <a:endParaRPr lang="zh-CN" altLang="en-US" dirty="0"/>
          </a:p>
          <a:p>
            <a:r>
              <a:rPr lang="zh-CN" altLang="en-US" dirty="0"/>
              <a:t>注意：</a:t>
            </a:r>
            <a:r>
              <a:rPr lang="en-US" altLang="zh-CN" dirty="0" err="1"/>
              <a:t>dp</a:t>
            </a:r>
            <a:r>
              <a:rPr lang="zh-CN" altLang="en-US" dirty="0"/>
              <a:t>是最高位，</a:t>
            </a:r>
            <a:r>
              <a:rPr lang="en-US" altLang="zh-CN" dirty="0"/>
              <a:t>a</a:t>
            </a:r>
            <a:r>
              <a:rPr lang="zh-CN" altLang="en-US" dirty="0"/>
              <a:t>是最低位</a:t>
            </a:r>
            <a:endParaRPr lang="zh-CN" altLang="en-US" dirty="0"/>
          </a:p>
        </p:txBody>
      </p:sp>
      <p:sp>
        <p:nvSpPr>
          <p:cNvPr id="64516"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D8039F95-858A-4D5B-98F5-CFB0DD5A4EC8}"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    组合逻辑电路：将逻辑门以一定的方式组合在一起，使其具有一定逻辑功能的电路。组合逻辑电路时一种无记忆电路；在任何时刻，电路的输出状态仅取决于这一时刻的输入状态，与电路原来的状态无关，简称组合电路。</a:t>
            </a:r>
            <a:endParaRPr lang="zh-CN" altLang="en-US" dirty="0"/>
          </a:p>
          <a:p>
            <a:r>
              <a:rPr lang="zh-CN" altLang="en-US" dirty="0"/>
              <a:t>    </a:t>
            </a:r>
            <a:r>
              <a:rPr lang="en-US" altLang="zh-CN" dirty="0"/>
              <a:t>2</a:t>
            </a:r>
            <a:r>
              <a:rPr lang="zh-CN" altLang="en-US" dirty="0"/>
              <a:t>个特点：由逻辑门电路组成；输出与输入之间不存在反馈回路。</a:t>
            </a:r>
            <a:endParaRPr lang="zh-CN" altLang="en-US" dirty="0"/>
          </a:p>
          <a:p>
            <a:r>
              <a:rPr lang="zh-CN" altLang="en-US" dirty="0"/>
              <a:t>    </a:t>
            </a:r>
            <a:endParaRPr lang="zh-CN" altLang="en-US" dirty="0"/>
          </a:p>
          <a:p>
            <a:endParaRPr lang="zh-CN" altLang="en-US" dirty="0"/>
          </a:p>
          <a:p>
            <a:endParaRPr lang="zh-CN" altLang="en-US" dirty="0"/>
          </a:p>
        </p:txBody>
      </p:sp>
      <p:sp>
        <p:nvSpPr>
          <p:cNvPr id="10244"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C3A38AE1-8295-44BA-99BD-A94B3CCC59F9}"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p:sp>
      <p:sp>
        <p:nvSpPr>
          <p:cNvPr id="665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对应不同极性的数码管，</a:t>
            </a:r>
            <a:r>
              <a:rPr lang="en-US" altLang="zh-CN"/>
              <a:t>7</a:t>
            </a:r>
            <a:r>
              <a:rPr lang="zh-CN" altLang="en-US"/>
              <a:t>段显示译码器有</a:t>
            </a:r>
            <a:r>
              <a:rPr lang="en-US" altLang="zh-CN"/>
              <a:t>2</a:t>
            </a:r>
            <a:r>
              <a:rPr lang="zh-CN" altLang="en-US"/>
              <a:t>种：</a:t>
            </a:r>
            <a:r>
              <a:rPr lang="en-US" altLang="zh-CN"/>
              <a:t>1</a:t>
            </a:r>
            <a:r>
              <a:rPr lang="zh-CN" altLang="en-US"/>
              <a:t>、输出为低电平有效，用于驱动共阳极数码管的显示，如</a:t>
            </a:r>
            <a:r>
              <a:rPr lang="en-US" altLang="zh-CN"/>
              <a:t>74LS47</a:t>
            </a:r>
            <a:r>
              <a:rPr lang="zh-CN" altLang="en-US"/>
              <a:t>；</a:t>
            </a:r>
            <a:endParaRPr lang="zh-CN" altLang="en-US"/>
          </a:p>
          <a:p>
            <a:r>
              <a:rPr lang="zh-CN" altLang="en-US"/>
              <a:t>                                          </a:t>
            </a:r>
            <a:r>
              <a:rPr lang="en-US" altLang="zh-CN"/>
              <a:t>2</a:t>
            </a:r>
            <a:r>
              <a:rPr lang="zh-CN" altLang="en-US"/>
              <a:t>、输出为高电平有效，用于驱动共阴极数码管的显示，如</a:t>
            </a:r>
            <a:r>
              <a:rPr lang="en-US" altLang="zh-CN"/>
              <a:t>74LS4</a:t>
            </a:r>
            <a:r>
              <a:rPr lang="zh-CN" altLang="en-US"/>
              <a:t>８</a:t>
            </a:r>
            <a:endParaRPr lang="zh-CN" altLang="en-US"/>
          </a:p>
        </p:txBody>
      </p:sp>
      <p:sp>
        <p:nvSpPr>
          <p:cNvPr id="66564"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C3049DA4-7750-4E99-AEB3-1A356C1907E2}"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9634" name="幻灯片图像占位符 1"/>
          <p:cNvSpPr>
            <a:spLocks noGrp="1" noRot="1" noChangeAspect="1" noChangeArrowheads="1" noTextEdit="1"/>
          </p:cNvSpPr>
          <p:nvPr>
            <p:ph type="sldImg"/>
          </p:nvPr>
        </p:nvSpPr>
        <p:spPr/>
      </p:sp>
      <p:sp>
        <p:nvSpPr>
          <p:cNvPr id="696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en-US" altLang="zh-CN"/>
              <a:t>8</a:t>
            </a:r>
            <a:r>
              <a:rPr lang="zh-CN" altLang="en-US"/>
              <a:t>个共阴极</a:t>
            </a:r>
            <a:r>
              <a:rPr lang="en-US" altLang="zh-CN"/>
              <a:t>7</a:t>
            </a:r>
            <a:r>
              <a:rPr lang="zh-CN" altLang="en-US"/>
              <a:t>段数码管的数据端分别并接于</a:t>
            </a:r>
            <a:r>
              <a:rPr lang="en-US" altLang="zh-CN"/>
              <a:t>7448</a:t>
            </a:r>
            <a:r>
              <a:rPr lang="zh-CN" altLang="en-US"/>
              <a:t>的译码输出端</a:t>
            </a:r>
            <a:r>
              <a:rPr lang="en-US" altLang="zh-CN"/>
              <a:t>OA-OG</a:t>
            </a:r>
            <a:r>
              <a:rPr lang="zh-CN" altLang="en-US"/>
              <a:t>，显示数据从</a:t>
            </a:r>
            <a:r>
              <a:rPr lang="en-US" altLang="zh-CN"/>
              <a:t>7448</a:t>
            </a:r>
            <a:r>
              <a:rPr lang="zh-CN" altLang="en-US"/>
              <a:t>的数据输入端</a:t>
            </a:r>
            <a:r>
              <a:rPr lang="en-US" altLang="zh-CN"/>
              <a:t>D</a:t>
            </a:r>
            <a:r>
              <a:rPr lang="zh-CN" altLang="en-US"/>
              <a:t>、</a:t>
            </a:r>
            <a:r>
              <a:rPr lang="en-US" altLang="zh-CN"/>
              <a:t>C</a:t>
            </a:r>
            <a:r>
              <a:rPr lang="zh-CN" altLang="en-US"/>
              <a:t>、</a:t>
            </a:r>
            <a:r>
              <a:rPr lang="en-US" altLang="zh-CN"/>
              <a:t>B</a:t>
            </a:r>
            <a:r>
              <a:rPr lang="zh-CN" altLang="en-US"/>
              <a:t>、</a:t>
            </a:r>
            <a:r>
              <a:rPr lang="en-US" altLang="zh-CN"/>
              <a:t>A</a:t>
            </a:r>
            <a:r>
              <a:rPr lang="zh-CN" altLang="en-US"/>
              <a:t>输入，经过译码后同时送到所有数码管的字段</a:t>
            </a:r>
            <a:r>
              <a:rPr lang="en-US" altLang="zh-CN"/>
              <a:t>a-g</a:t>
            </a:r>
            <a:r>
              <a:rPr lang="zh-CN" altLang="en-US"/>
              <a:t>上。</a:t>
            </a:r>
            <a:r>
              <a:rPr lang="en-US" altLang="zh-CN"/>
              <a:t>8</a:t>
            </a:r>
            <a:r>
              <a:rPr lang="zh-CN" altLang="en-US"/>
              <a:t>个数码管的阴极分别有</a:t>
            </a:r>
            <a:r>
              <a:rPr lang="en-US" altLang="zh-CN"/>
              <a:t>74138</a:t>
            </a:r>
            <a:r>
              <a:rPr lang="zh-CN" altLang="en-US"/>
              <a:t>的</a:t>
            </a:r>
            <a:r>
              <a:rPr lang="en-US" altLang="zh-CN"/>
              <a:t>8</a:t>
            </a:r>
            <a:r>
              <a:rPr lang="zh-CN" altLang="en-US"/>
              <a:t>个输出端来控制，使他们轮流显示。</a:t>
            </a:r>
            <a:endParaRPr lang="zh-CN" altLang="en-US"/>
          </a:p>
        </p:txBody>
      </p:sp>
      <p:sp>
        <p:nvSpPr>
          <p:cNvPr id="69636"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16AE6689-9A69-4B05-AD15-28F253083039}"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p:nvPr>
        </p:nvSpPr>
        <p:spPr/>
      </p:sp>
      <p:sp>
        <p:nvSpPr>
          <p:cNvPr id="716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又称多路选择器或多路开关，</a:t>
            </a:r>
            <a:endParaRPr lang="zh-CN" altLang="en-US" dirty="0"/>
          </a:p>
          <a:p>
            <a:r>
              <a:rPr lang="zh-CN" altLang="en-US" dirty="0"/>
              <a:t>基本功能：在地址信号控制下，从多路输入信号中选择其中一路数据送到输出口，相当于一个多输入的单刀多掷开关。</a:t>
            </a:r>
            <a:endParaRPr lang="zh-CN" altLang="en-US" dirty="0"/>
          </a:p>
          <a:p>
            <a:r>
              <a:rPr lang="en-US" altLang="zh-CN" dirty="0"/>
              <a:t>2</a:t>
            </a:r>
            <a:r>
              <a:rPr lang="en-US" altLang="zh-CN" baseline="30000" dirty="0"/>
              <a:t>n</a:t>
            </a:r>
            <a:r>
              <a:rPr lang="zh-CN" altLang="en-US" dirty="0"/>
              <a:t>个数据输入端对应</a:t>
            </a:r>
            <a:r>
              <a:rPr lang="en-US" altLang="zh-CN" dirty="0"/>
              <a:t>n</a:t>
            </a:r>
            <a:r>
              <a:rPr lang="zh-CN" altLang="en-US" dirty="0"/>
              <a:t>位地址输入端。</a:t>
            </a:r>
            <a:endParaRPr lang="zh-CN" altLang="en-US" dirty="0"/>
          </a:p>
        </p:txBody>
      </p:sp>
      <p:sp>
        <p:nvSpPr>
          <p:cNvPr id="71684"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CD4AEDE3-4345-4BE5-A081-E17CA8AD0A5E}"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p:nvPr>
        </p:nvSpPr>
        <p:spPr/>
      </p:sp>
      <p:sp>
        <p:nvSpPr>
          <p:cNvPr id="716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又称多路选择器或多路开关，</a:t>
            </a:r>
            <a:endParaRPr lang="zh-CN" altLang="en-US"/>
          </a:p>
          <a:p>
            <a:r>
              <a:rPr lang="zh-CN" altLang="en-US"/>
              <a:t>基本功能：在地址信号控制下，从多路输入信号中选择其中一路数据送到输出口，相当于一个多输入的单刀多掷开关。</a:t>
            </a:r>
            <a:endParaRPr lang="zh-CN" altLang="en-US"/>
          </a:p>
          <a:p>
            <a:r>
              <a:rPr lang="en-US" altLang="zh-CN"/>
              <a:t>2</a:t>
            </a:r>
            <a:r>
              <a:rPr lang="en-US" altLang="zh-CN" baseline="30000"/>
              <a:t>n</a:t>
            </a:r>
            <a:r>
              <a:rPr lang="zh-CN" altLang="en-US"/>
              <a:t>个数据输入端对应</a:t>
            </a:r>
            <a:r>
              <a:rPr lang="en-US" altLang="zh-CN"/>
              <a:t>n</a:t>
            </a:r>
            <a:r>
              <a:rPr lang="zh-CN" altLang="en-US"/>
              <a:t>位地址输入端。</a:t>
            </a:r>
            <a:endParaRPr lang="zh-CN" altLang="en-US"/>
          </a:p>
        </p:txBody>
      </p:sp>
      <p:sp>
        <p:nvSpPr>
          <p:cNvPr id="71684"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CD4AEDE3-4345-4BE5-A081-E17CA8AD0A5E}"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4754" name="幻灯片图像占位符 1"/>
          <p:cNvSpPr>
            <a:spLocks noGrp="1" noRot="1" noChangeAspect="1" noChangeArrowheads="1" noTextEdit="1"/>
          </p:cNvSpPr>
          <p:nvPr>
            <p:ph type="sldImg"/>
          </p:nvPr>
        </p:nvSpPr>
        <p:spPr/>
      </p:sp>
      <p:sp>
        <p:nvSpPr>
          <p:cNvPr id="747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en-US" altLang="zh-CN" i="1"/>
              <a:t>m</a:t>
            </a:r>
            <a:r>
              <a:rPr lang="en-US" altLang="zh-CN" i="1" baseline="-25000"/>
              <a:t>i</a:t>
            </a:r>
            <a:r>
              <a:rPr lang="zh-CN" altLang="en-US"/>
              <a:t>是地址变量</a:t>
            </a:r>
            <a:r>
              <a:rPr lang="en-US" altLang="zh-CN"/>
              <a:t>A1</a:t>
            </a:r>
            <a:r>
              <a:rPr lang="zh-CN" altLang="en-US"/>
              <a:t>、</a:t>
            </a:r>
            <a:r>
              <a:rPr lang="en-US" altLang="zh-CN"/>
              <a:t>A0</a:t>
            </a:r>
            <a:r>
              <a:rPr lang="zh-CN" altLang="en-US"/>
              <a:t>组成的最小项，称为“地址变量最小项”</a:t>
            </a:r>
            <a:endParaRPr lang="zh-CN" altLang="en-US"/>
          </a:p>
          <a:p>
            <a:r>
              <a:rPr lang="zh-CN" altLang="en-US"/>
              <a:t>功能：实现了从多路输入端中选择其中某一个输入端的数据作为输出的功能。</a:t>
            </a:r>
            <a:endParaRPr lang="zh-CN" altLang="en-US"/>
          </a:p>
          <a:p>
            <a:endParaRPr lang="zh-CN" altLang="en-US"/>
          </a:p>
        </p:txBody>
      </p:sp>
      <p:sp>
        <p:nvSpPr>
          <p:cNvPr id="74756"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B0380CD7-C2DE-42E8-A80B-977000593D65}"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8850" name="幻灯片图像占位符 1"/>
          <p:cNvSpPr>
            <a:spLocks noGrp="1" noRot="1" noChangeAspect="1" noChangeArrowheads="1" noTextEdit="1"/>
          </p:cNvSpPr>
          <p:nvPr>
            <p:ph type="sldImg"/>
          </p:nvPr>
        </p:nvSpPr>
        <p:spPr/>
      </p:sp>
      <p:sp>
        <p:nvSpPr>
          <p:cNvPr id="788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en-US" altLang="zh-CN" dirty="0"/>
              <a:t>1</a:t>
            </a:r>
            <a:r>
              <a:rPr lang="zh-CN" altLang="en-US" dirty="0"/>
              <a:t>、为了实现多位数据的选择，可将几个</a:t>
            </a:r>
            <a:r>
              <a:rPr lang="en-US" altLang="zh-CN" dirty="0"/>
              <a:t>1</a:t>
            </a:r>
            <a:r>
              <a:rPr lang="zh-CN" altLang="en-US" dirty="0"/>
              <a:t>位数据选择器并联在一起，组成多位数据选择器。</a:t>
            </a:r>
            <a:endParaRPr lang="zh-CN" altLang="en-US" dirty="0"/>
          </a:p>
          <a:p>
            <a:r>
              <a:rPr lang="en-US" altLang="zh-CN" dirty="0"/>
              <a:t>2</a:t>
            </a:r>
            <a:r>
              <a:rPr lang="zh-CN" altLang="en-US" dirty="0"/>
              <a:t>、扩展：两个</a:t>
            </a:r>
            <a:r>
              <a:rPr lang="en-US" altLang="zh-CN" dirty="0"/>
              <a:t>4</a:t>
            </a:r>
            <a:r>
              <a:rPr lang="zh-CN" altLang="en-US" dirty="0"/>
              <a:t>选一扩展成</a:t>
            </a:r>
            <a:r>
              <a:rPr lang="en-US" altLang="zh-CN" dirty="0"/>
              <a:t>8</a:t>
            </a:r>
            <a:r>
              <a:rPr lang="zh-CN" altLang="en-US" dirty="0"/>
              <a:t>选一，两个八选一扩展成</a:t>
            </a:r>
            <a:r>
              <a:rPr lang="en-US" altLang="zh-CN" dirty="0"/>
              <a:t>16</a:t>
            </a:r>
            <a:r>
              <a:rPr lang="zh-CN" altLang="en-US" dirty="0"/>
              <a:t>选一</a:t>
            </a:r>
            <a:endParaRPr lang="zh-CN" altLang="en-US" dirty="0"/>
          </a:p>
        </p:txBody>
      </p:sp>
      <p:sp>
        <p:nvSpPr>
          <p:cNvPr id="78852"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214655BA-2AF7-4A66-A20D-F474ECF49406}"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2946" name="幻灯片图像占位符 1"/>
          <p:cNvSpPr>
            <a:spLocks noGrp="1" noRot="1" noChangeAspect="1" noChangeArrowheads="1" noTextEdit="1"/>
          </p:cNvSpPr>
          <p:nvPr>
            <p:ph type="sldImg"/>
          </p:nvPr>
        </p:nvSpPr>
        <p:spPr/>
      </p:sp>
      <p:sp>
        <p:nvSpPr>
          <p:cNvPr id="829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把一路输入端信号根据需要分配到多路输出中的某一路输出上。相当于一个多输出的单刀多掷开关。</a:t>
            </a:r>
            <a:endParaRPr lang="zh-CN" altLang="en-US" dirty="0"/>
          </a:p>
        </p:txBody>
      </p:sp>
      <p:sp>
        <p:nvSpPr>
          <p:cNvPr id="82948"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931FA119-2719-441F-AD26-DEA788EEACB0}"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2946" name="幻灯片图像占位符 1"/>
          <p:cNvSpPr>
            <a:spLocks noGrp="1" noRot="1" noChangeAspect="1" noChangeArrowheads="1" noTextEdit="1"/>
          </p:cNvSpPr>
          <p:nvPr>
            <p:ph type="sldImg"/>
          </p:nvPr>
        </p:nvSpPr>
        <p:spPr/>
      </p:sp>
      <p:sp>
        <p:nvSpPr>
          <p:cNvPr id="829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把一路输入端信号根据需要分配到多路输出中的某一路输出上。相当于一个多输出的单刀多掷开关。</a:t>
            </a:r>
            <a:endParaRPr lang="zh-CN" altLang="en-US" dirty="0"/>
          </a:p>
        </p:txBody>
      </p:sp>
      <p:sp>
        <p:nvSpPr>
          <p:cNvPr id="82948"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931FA119-2719-441F-AD26-DEA788EEACB0}"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6018" name="幻灯片图像占位符 1"/>
          <p:cNvSpPr>
            <a:spLocks noGrp="1" noRot="1" noChangeAspect="1" noChangeArrowheads="1" noTextEdit="1"/>
          </p:cNvSpPr>
          <p:nvPr>
            <p:ph type="sldImg"/>
          </p:nvPr>
        </p:nvSpPr>
        <p:spPr/>
      </p:sp>
      <p:sp>
        <p:nvSpPr>
          <p:cNvPr id="860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en-US" altLang="zh-CN" dirty="0"/>
              <a:t>1</a:t>
            </a:r>
            <a:r>
              <a:rPr lang="zh-CN" altLang="en-US" dirty="0"/>
              <a:t>、介绍真值表</a:t>
            </a:r>
            <a:endParaRPr lang="zh-CN" altLang="en-US" dirty="0"/>
          </a:p>
          <a:p>
            <a:r>
              <a:rPr lang="en-US" altLang="zh-CN" dirty="0"/>
              <a:t>2</a:t>
            </a:r>
            <a:r>
              <a:rPr lang="zh-CN" altLang="en-US" dirty="0"/>
              <a:t>、用</a:t>
            </a:r>
            <a:r>
              <a:rPr lang="en-US" altLang="zh-CN" dirty="0"/>
              <a:t>74138</a:t>
            </a:r>
            <a:r>
              <a:rPr lang="zh-CN" altLang="en-US" dirty="0"/>
              <a:t>实现</a:t>
            </a:r>
            <a:r>
              <a:rPr lang="en-US" altLang="zh-CN" dirty="0"/>
              <a:t>1-8</a:t>
            </a:r>
            <a:r>
              <a:rPr lang="zh-CN" altLang="en-US" dirty="0"/>
              <a:t>数据分配器，介绍输入端接法及如何实现数据分配。（</a:t>
            </a:r>
            <a:r>
              <a:rPr lang="en-US" altLang="zh-CN" dirty="0"/>
              <a:t>G2BN=0</a:t>
            </a:r>
            <a:r>
              <a:rPr lang="zh-CN" altLang="en-US" dirty="0"/>
              <a:t>（</a:t>
            </a:r>
            <a:r>
              <a:rPr lang="en-US" altLang="zh-CN" dirty="0"/>
              <a:t>74138</a:t>
            </a:r>
            <a:r>
              <a:rPr lang="zh-CN" altLang="en-US" dirty="0"/>
              <a:t>工作，输出低有效）</a:t>
            </a:r>
            <a:r>
              <a:rPr lang="en-US" altLang="zh-CN" dirty="0"/>
              <a:t>,</a:t>
            </a:r>
            <a:r>
              <a:rPr lang="zh-CN" altLang="en-US" dirty="0"/>
              <a:t>则</a:t>
            </a:r>
            <a:r>
              <a:rPr lang="en-US" altLang="zh-CN" dirty="0"/>
              <a:t>CBA</a:t>
            </a:r>
            <a:r>
              <a:rPr lang="zh-CN" altLang="en-US" dirty="0"/>
              <a:t>对应的输出为</a:t>
            </a:r>
            <a:r>
              <a:rPr lang="en-US" altLang="zh-CN" dirty="0"/>
              <a:t>0</a:t>
            </a:r>
            <a:r>
              <a:rPr lang="zh-CN" altLang="en-US" dirty="0"/>
              <a:t>；</a:t>
            </a:r>
            <a:r>
              <a:rPr lang="en-US" altLang="zh-CN" dirty="0"/>
              <a:t>G2BN=1</a:t>
            </a:r>
            <a:r>
              <a:rPr lang="zh-CN" altLang="en-US" dirty="0"/>
              <a:t>，</a:t>
            </a:r>
            <a:r>
              <a:rPr lang="en-US" altLang="zh-CN" dirty="0"/>
              <a:t>74138</a:t>
            </a:r>
            <a:r>
              <a:rPr lang="zh-CN" altLang="en-US" dirty="0"/>
              <a:t>禁止，</a:t>
            </a:r>
            <a:r>
              <a:rPr lang="en-US" altLang="zh-CN" dirty="0"/>
              <a:t>CBA</a:t>
            </a:r>
            <a:r>
              <a:rPr lang="zh-CN" altLang="en-US" dirty="0"/>
              <a:t>对应输出</a:t>
            </a:r>
            <a:r>
              <a:rPr lang="en-US" altLang="zh-CN" dirty="0"/>
              <a:t>1</a:t>
            </a:r>
            <a:r>
              <a:rPr lang="zh-CN" altLang="en-US" dirty="0"/>
              <a:t>）</a:t>
            </a:r>
            <a:endParaRPr lang="zh-CN" altLang="en-US" dirty="0"/>
          </a:p>
        </p:txBody>
      </p:sp>
      <p:sp>
        <p:nvSpPr>
          <p:cNvPr id="86020"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B07EE296-1A43-4DAA-BB50-8D444A8250C5}"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8066" name="幻灯片图像占位符 1"/>
          <p:cNvSpPr>
            <a:spLocks noGrp="1" noRot="1" noChangeAspect="1" noChangeArrowheads="1" noTextEdit="1"/>
          </p:cNvSpPr>
          <p:nvPr>
            <p:ph type="sldImg"/>
          </p:nvPr>
        </p:nvSpPr>
        <p:spPr/>
      </p:sp>
      <p:sp>
        <p:nvSpPr>
          <p:cNvPr id="880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加法器：能够完成两个数之间的相加运算，构成运算器的基本单元。</a:t>
            </a:r>
            <a:endParaRPr lang="zh-CN" altLang="en-US" dirty="0"/>
          </a:p>
          <a:p>
            <a:r>
              <a:rPr lang="zh-CN" altLang="en-US" dirty="0"/>
              <a:t>半加器：能对两个</a:t>
            </a:r>
            <a:r>
              <a:rPr lang="en-US" altLang="zh-CN" dirty="0"/>
              <a:t>1</a:t>
            </a:r>
            <a:r>
              <a:rPr lang="zh-CN" altLang="en-US" dirty="0"/>
              <a:t>位二进制数进行相加求和，并向高位进位的逻辑电路。不考虑来自低位进位数据</a:t>
            </a:r>
            <a:endParaRPr lang="zh-CN" altLang="en-US" dirty="0"/>
          </a:p>
        </p:txBody>
      </p:sp>
      <p:sp>
        <p:nvSpPr>
          <p:cNvPr id="88068"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18C6FD7A-D8D4-46F1-9F8E-D048FBFB02F0}"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ChangeArrowheads="1" noTextEdit="1"/>
          </p:cNvSpPr>
          <p:nvPr>
            <p:ph type="sldImg"/>
          </p:nvPr>
        </p:nvSpPr>
        <p:spPr/>
      </p:sp>
      <p:sp>
        <p:nvSpPr>
          <p:cNvPr id="122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逻辑表达式：一般为与或式，通过变换可实现用不同门电路组成逻辑图。在一定程度上可以直接用于自动化设计的描述。</a:t>
            </a:r>
            <a:endParaRPr lang="zh-CN" altLang="en-US" dirty="0"/>
          </a:p>
          <a:p>
            <a:r>
              <a:rPr lang="zh-CN" altLang="en-US" dirty="0"/>
              <a:t>真值表：直观地反映出变量取值与函数之间的关系，通过对其进行状态赋值可得到对应的真值表。是判断逻辑关系的有效手段，有利于计算机对逻辑的自动设计。</a:t>
            </a:r>
            <a:endParaRPr lang="zh-CN" altLang="en-US" dirty="0"/>
          </a:p>
          <a:p>
            <a:r>
              <a:rPr lang="zh-CN" altLang="en-US" dirty="0"/>
              <a:t>卡诺图：化简逻辑函数的主要工具，为最后实现逻辑图做必要准备。</a:t>
            </a:r>
            <a:endParaRPr lang="zh-CN" altLang="en-US" dirty="0"/>
          </a:p>
          <a:p>
            <a:r>
              <a:rPr lang="zh-CN" altLang="en-US" dirty="0"/>
              <a:t>逻辑图：表示变量之间的逻辑关系，只适合表达局部或小规模逻辑。</a:t>
            </a:r>
            <a:endParaRPr lang="zh-CN" altLang="en-US" dirty="0"/>
          </a:p>
        </p:txBody>
      </p:sp>
      <p:sp>
        <p:nvSpPr>
          <p:cNvPr id="12292"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D4F2872E-44CC-44A0-A54B-1E7171582735}"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0114" name="幻灯片图像占位符 1"/>
          <p:cNvSpPr>
            <a:spLocks noGrp="1" noRot="1" noChangeAspect="1" noChangeArrowheads="1" noTextEdit="1"/>
          </p:cNvSpPr>
          <p:nvPr>
            <p:ph type="sldImg"/>
          </p:nvPr>
        </p:nvSpPr>
        <p:spPr/>
      </p:sp>
      <p:sp>
        <p:nvSpPr>
          <p:cNvPr id="901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全加器：能对两个</a:t>
            </a:r>
            <a:r>
              <a:rPr lang="en-US" altLang="zh-CN" dirty="0"/>
              <a:t>1</a:t>
            </a:r>
            <a:r>
              <a:rPr lang="zh-CN" altLang="en-US" dirty="0"/>
              <a:t>位二进制数进行相加并考虑来自低位的进位，求得和及向高位进位的逻辑电路。</a:t>
            </a:r>
            <a:endParaRPr lang="zh-CN" altLang="en-US" dirty="0"/>
          </a:p>
          <a:p>
            <a:r>
              <a:rPr lang="zh-CN" altLang="en-US" dirty="0"/>
              <a:t>从真值表看出：</a:t>
            </a:r>
            <a:r>
              <a:rPr lang="en-US" altLang="zh-CN" dirty="0"/>
              <a:t>S</a:t>
            </a:r>
            <a:r>
              <a:rPr lang="zh-CN" altLang="en-US" dirty="0"/>
              <a:t>即为</a:t>
            </a:r>
            <a:r>
              <a:rPr lang="en-US" altLang="zh-CN" dirty="0"/>
              <a:t>A</a:t>
            </a:r>
            <a:r>
              <a:rPr lang="zh-CN" altLang="en-US" dirty="0"/>
              <a:t>、</a:t>
            </a:r>
            <a:r>
              <a:rPr lang="en-US" altLang="zh-CN" dirty="0"/>
              <a:t>B</a:t>
            </a:r>
            <a:r>
              <a:rPr lang="zh-CN" altLang="en-US" dirty="0"/>
              <a:t>、</a:t>
            </a:r>
            <a:r>
              <a:rPr lang="en-US" altLang="zh-CN" dirty="0"/>
              <a:t>C</a:t>
            </a:r>
            <a:r>
              <a:rPr lang="zh-CN" altLang="en-US" dirty="0"/>
              <a:t>有奇数个</a:t>
            </a:r>
            <a:r>
              <a:rPr lang="en-US" altLang="zh-CN" dirty="0"/>
              <a:t>1</a:t>
            </a:r>
            <a:r>
              <a:rPr lang="zh-CN" altLang="en-US" dirty="0"/>
              <a:t>，</a:t>
            </a:r>
            <a:r>
              <a:rPr lang="en-US" altLang="zh-CN" dirty="0"/>
              <a:t>C</a:t>
            </a:r>
            <a:r>
              <a:rPr lang="zh-CN" altLang="en-US" dirty="0"/>
              <a:t>为</a:t>
            </a:r>
            <a:r>
              <a:rPr lang="en-US" altLang="zh-CN" dirty="0"/>
              <a:t>A</a:t>
            </a:r>
            <a:r>
              <a:rPr lang="zh-CN" altLang="en-US" dirty="0"/>
              <a:t>、</a:t>
            </a:r>
            <a:r>
              <a:rPr lang="en-US" altLang="zh-CN" dirty="0"/>
              <a:t>B</a:t>
            </a:r>
            <a:r>
              <a:rPr lang="zh-CN" altLang="en-US" dirty="0"/>
              <a:t>、</a:t>
            </a:r>
            <a:r>
              <a:rPr lang="en-US" altLang="zh-CN" dirty="0"/>
              <a:t>C</a:t>
            </a:r>
            <a:r>
              <a:rPr lang="zh-CN" altLang="en-US" dirty="0"/>
              <a:t>有</a:t>
            </a:r>
            <a:r>
              <a:rPr lang="en-US" altLang="zh-CN" dirty="0"/>
              <a:t>2</a:t>
            </a:r>
            <a:r>
              <a:rPr lang="zh-CN" altLang="en-US" dirty="0"/>
              <a:t>个或</a:t>
            </a:r>
            <a:r>
              <a:rPr lang="en-US" altLang="zh-CN" dirty="0"/>
              <a:t>3</a:t>
            </a:r>
            <a:r>
              <a:rPr lang="zh-CN" altLang="en-US" dirty="0"/>
              <a:t>个</a:t>
            </a:r>
            <a:r>
              <a:rPr lang="en-US" altLang="zh-CN" dirty="0"/>
              <a:t>1</a:t>
            </a:r>
            <a:r>
              <a:rPr lang="zh-CN" altLang="en-US" dirty="0"/>
              <a:t>。</a:t>
            </a:r>
            <a:endParaRPr lang="zh-CN" altLang="en-US" dirty="0"/>
          </a:p>
          <a:p>
            <a:r>
              <a:rPr lang="zh-CN" altLang="en-US" dirty="0"/>
              <a:t>提问：门电路、数据选择器、译码器可否实现？</a:t>
            </a:r>
            <a:endParaRPr lang="zh-CN" altLang="en-US" dirty="0"/>
          </a:p>
        </p:txBody>
      </p:sp>
      <p:sp>
        <p:nvSpPr>
          <p:cNvPr id="90116"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2A289CEB-8B95-401C-AFFA-8DF3E8B17855}"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4210" name="幻灯片图像占位符 1"/>
          <p:cNvSpPr>
            <a:spLocks noGrp="1" noRot="1" noChangeAspect="1" noChangeArrowheads="1" noTextEdit="1"/>
          </p:cNvSpPr>
          <p:nvPr>
            <p:ph type="sldImg"/>
          </p:nvPr>
        </p:nvSpPr>
        <p:spPr/>
      </p:sp>
      <p:sp>
        <p:nvSpPr>
          <p:cNvPr id="942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由于串行进位加法器运算速度慢，实际多采用并行进位加法器</a:t>
            </a:r>
            <a:r>
              <a:rPr lang="en-US" altLang="zh-CN"/>
              <a:t>——</a:t>
            </a:r>
            <a:r>
              <a:rPr lang="zh-CN" altLang="en-US"/>
              <a:t>超前进位加法器。</a:t>
            </a:r>
            <a:endParaRPr lang="zh-CN" altLang="en-US"/>
          </a:p>
          <a:p>
            <a:r>
              <a:rPr lang="zh-CN" altLang="en-US"/>
              <a:t>常用的是</a:t>
            </a:r>
            <a:r>
              <a:rPr lang="en-US" altLang="zh-CN"/>
              <a:t>4</a:t>
            </a:r>
            <a:r>
              <a:rPr lang="zh-CN" altLang="en-US"/>
              <a:t>位并行进位加法器，</a:t>
            </a:r>
            <a:r>
              <a:rPr lang="en-US" altLang="zh-CN"/>
              <a:t>74LS283</a:t>
            </a:r>
            <a:r>
              <a:rPr lang="zh-CN" altLang="en-US"/>
              <a:t>。</a:t>
            </a:r>
            <a:endParaRPr lang="zh-CN" altLang="en-US"/>
          </a:p>
          <a:p>
            <a:r>
              <a:rPr lang="zh-CN" altLang="en-US"/>
              <a:t>功能：两个</a:t>
            </a:r>
            <a:r>
              <a:rPr lang="en-US" altLang="zh-CN"/>
              <a:t>4</a:t>
            </a:r>
            <a:r>
              <a:rPr lang="zh-CN" altLang="en-US"/>
              <a:t>位二进制数的加法运算或逻辑代码转换。</a:t>
            </a:r>
            <a:endParaRPr lang="zh-CN" altLang="en-US"/>
          </a:p>
        </p:txBody>
      </p:sp>
      <p:sp>
        <p:nvSpPr>
          <p:cNvPr id="94212"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4824158F-AFBC-4B1C-8456-7BDDCFF6BE06}"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6258" name="幻灯片图像占位符 1"/>
          <p:cNvSpPr>
            <a:spLocks noGrp="1" noRot="1" noChangeAspect="1" noChangeArrowheads="1" noTextEdit="1"/>
          </p:cNvSpPr>
          <p:nvPr>
            <p:ph type="sldImg"/>
          </p:nvPr>
        </p:nvSpPr>
        <p:spPr/>
      </p:sp>
      <p:sp>
        <p:nvSpPr>
          <p:cNvPr id="962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sz="1000" b="1" dirty="0">
                <a:solidFill>
                  <a:schemeClr val="bg2"/>
                </a:solidFill>
              </a:rPr>
              <a:t>用来比较两个二进制数的数值大小</a:t>
            </a:r>
            <a:endParaRPr lang="zh-CN" altLang="en-US" sz="1000" b="1" dirty="0">
              <a:solidFill>
                <a:schemeClr val="bg2"/>
              </a:solidFill>
            </a:endParaRPr>
          </a:p>
          <a:p>
            <a:endParaRPr lang="zh-CN" altLang="en-US" dirty="0"/>
          </a:p>
        </p:txBody>
      </p:sp>
      <p:sp>
        <p:nvSpPr>
          <p:cNvPr id="96260"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3AB7274B-F788-44E9-884F-08B9EB403ABC}"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0354" name="幻灯片图像占位符 1"/>
          <p:cNvSpPr>
            <a:spLocks noGrp="1" noRot="1" noChangeAspect="1" noChangeArrowheads="1" noTextEdit="1"/>
          </p:cNvSpPr>
          <p:nvPr>
            <p:ph type="sldImg"/>
          </p:nvPr>
        </p:nvSpPr>
        <p:spPr/>
      </p:sp>
      <p:sp>
        <p:nvSpPr>
          <p:cNvPr id="1003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dirty="0"/>
              <a:t>若二进制数的位数比较多，需将几个数值比较器连接进行扩展，数值比较器的扩展方式有并联、串联。</a:t>
            </a:r>
            <a:endParaRPr lang="zh-CN" altLang="en-US" dirty="0"/>
          </a:p>
          <a:p>
            <a:pPr eaLnBrk="1" hangingPunct="1">
              <a:spcBef>
                <a:spcPct val="0"/>
              </a:spcBef>
            </a:pPr>
            <a:r>
              <a:rPr lang="zh-CN" altLang="en-US" dirty="0"/>
              <a:t>先进行高位片比较，若不等直接给出比较结果，若高</a:t>
            </a:r>
            <a:r>
              <a:rPr lang="en-US" altLang="zh-CN" dirty="0"/>
              <a:t>4</a:t>
            </a:r>
            <a:r>
              <a:rPr lang="zh-CN" altLang="en-US" dirty="0"/>
              <a:t>位都相等，则比较来自第四位的比较结果。</a:t>
            </a:r>
            <a:endParaRPr lang="zh-CN" altLang="en-US" dirty="0"/>
          </a:p>
        </p:txBody>
      </p:sp>
      <p:sp>
        <p:nvSpPr>
          <p:cNvPr id="100356"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FD1A90D2-24B1-4347-92E7-2DA89E416B93}"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02" name="幻灯片图像占位符 1"/>
          <p:cNvSpPr>
            <a:spLocks noGrp="1" noRot="1" noChangeAspect="1" noChangeArrowheads="1" noTextEdit="1"/>
          </p:cNvSpPr>
          <p:nvPr>
            <p:ph type="sldImg"/>
          </p:nvPr>
        </p:nvSpPr>
        <p:spPr/>
      </p:sp>
      <p:sp>
        <p:nvSpPr>
          <p:cNvPr id="1024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en-US" altLang="zh-CN"/>
              <a:t>16</a:t>
            </a:r>
            <a:r>
              <a:rPr lang="zh-CN" altLang="en-US"/>
              <a:t>位，延迟时间是只有两级</a:t>
            </a:r>
            <a:endParaRPr lang="zh-CN" altLang="en-US"/>
          </a:p>
          <a:p>
            <a:pPr eaLnBrk="1" hangingPunct="1">
              <a:spcBef>
                <a:spcPct val="0"/>
              </a:spcBef>
            </a:pPr>
            <a:r>
              <a:rPr lang="zh-CN" altLang="en-US"/>
              <a:t>总结本章重点</a:t>
            </a:r>
            <a:endParaRPr lang="zh-CN" altLang="en-US"/>
          </a:p>
        </p:txBody>
      </p:sp>
      <p:sp>
        <p:nvSpPr>
          <p:cNvPr id="102404"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F88329E7-4DFE-4121-A1F5-A22BD545C6A6}"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5474" name="幻灯片图像占位符 1"/>
          <p:cNvSpPr>
            <a:spLocks noGrp="1" noRot="1" noChangeAspect="1" noChangeArrowheads="1" noTextEdit="1"/>
          </p:cNvSpPr>
          <p:nvPr>
            <p:ph type="sldImg"/>
          </p:nvPr>
        </p:nvSpPr>
        <p:spPr/>
      </p:sp>
      <p:sp>
        <p:nvSpPr>
          <p:cNvPr id="1054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dirty="0"/>
              <a:t>前面讲的方法是否适合大规模电路设计？不适合，若真值表错误则要重头开始</a:t>
            </a:r>
            <a:endParaRPr lang="zh-CN" altLang="en-US" dirty="0"/>
          </a:p>
          <a:p>
            <a:pPr eaLnBrk="1" hangingPunct="1">
              <a:spcBef>
                <a:spcPct val="0"/>
              </a:spcBef>
            </a:pPr>
            <a:r>
              <a:rPr lang="zh-CN" altLang="en-US" dirty="0"/>
              <a:t>现代电子设计，通过编程下载用计算机来帮我们完成复杂繁琐的电路设计。</a:t>
            </a:r>
            <a:endParaRPr lang="zh-CN" altLang="en-US" dirty="0"/>
          </a:p>
          <a:p>
            <a:endParaRPr lang="zh-CN" altLang="en-US" dirty="0"/>
          </a:p>
        </p:txBody>
      </p:sp>
      <p:sp>
        <p:nvSpPr>
          <p:cNvPr id="105476"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E022065F-4F5F-4A6E-B811-2FDFAABE4157}"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7BA9DF-11C6-4871-A9BB-21A7DFF9FCD8}"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11618" name="幻灯片图像占位符 1"/>
          <p:cNvSpPr>
            <a:spLocks noGrp="1" noRot="1" noChangeAspect="1" noChangeArrowheads="1" noTextEdit="1"/>
          </p:cNvSpPr>
          <p:nvPr>
            <p:ph type="sldImg"/>
          </p:nvPr>
        </p:nvSpPr>
        <p:spPr/>
      </p:sp>
      <p:sp>
        <p:nvSpPr>
          <p:cNvPr id="1116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左侧是一个笃定编程的与阵列，右侧是可编程的或阵列</a:t>
            </a:r>
            <a:endParaRPr lang="zh-CN" altLang="en-US" dirty="0"/>
          </a:p>
          <a:p>
            <a:r>
              <a:rPr lang="zh-CN" altLang="en-US" dirty="0"/>
              <a:t>实现的是半加器</a:t>
            </a:r>
            <a:endParaRPr lang="zh-CN" altLang="en-US" dirty="0"/>
          </a:p>
          <a:p>
            <a:r>
              <a:rPr lang="zh-CN" altLang="en-US" dirty="0"/>
              <a:t>当输入变量增多时，其存储单元的利用效率大大降低。</a:t>
            </a:r>
            <a:endParaRPr lang="zh-CN" altLang="en-US" dirty="0"/>
          </a:p>
        </p:txBody>
      </p:sp>
      <p:sp>
        <p:nvSpPr>
          <p:cNvPr id="111620"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059445F1-3F6E-42E6-80C6-7CB28D87172F}"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14690" name="幻灯片图像占位符 1"/>
          <p:cNvSpPr>
            <a:spLocks noGrp="1" noRot="1" noChangeAspect="1" noChangeArrowheads="1" noTextEdit="1"/>
          </p:cNvSpPr>
          <p:nvPr>
            <p:ph type="sldImg"/>
          </p:nvPr>
        </p:nvSpPr>
        <p:spPr/>
      </p:sp>
      <p:sp>
        <p:nvSpPr>
          <p:cNvPr id="1146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en-US" altLang="zh-CN" dirty="0"/>
              <a:t>PROM</a:t>
            </a:r>
            <a:r>
              <a:rPr lang="zh-CN" altLang="en-US" dirty="0"/>
              <a:t>的与阵列是全译码器，产生了全部最小项，实际应用时，绝大多数组合逻辑函数并不需要所有的最小项。</a:t>
            </a:r>
            <a:endParaRPr lang="zh-CN" altLang="en-US" dirty="0"/>
          </a:p>
          <a:p>
            <a:r>
              <a:rPr lang="en-US" altLang="zh-CN" dirty="0"/>
              <a:t>PLA</a:t>
            </a:r>
            <a:r>
              <a:rPr lang="zh-CN" altLang="en-US" dirty="0"/>
              <a:t>进行了改进，与阵列和或阵列都可编程，灵活性大增。</a:t>
            </a:r>
            <a:endParaRPr lang="zh-CN" altLang="en-US" dirty="0"/>
          </a:p>
          <a:p>
            <a:endParaRPr lang="zh-CN" altLang="en-US" dirty="0"/>
          </a:p>
        </p:txBody>
      </p:sp>
      <p:sp>
        <p:nvSpPr>
          <p:cNvPr id="114692"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8F33D6D4-36D4-4AE5-A0A8-EBF7B4D5EF01}"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18786" name="幻灯片图像占位符 1"/>
          <p:cNvSpPr>
            <a:spLocks noGrp="1" noRot="1" noChangeAspect="1" noChangeArrowheads="1" noTextEdit="1"/>
          </p:cNvSpPr>
          <p:nvPr>
            <p:ph type="sldImg"/>
          </p:nvPr>
        </p:nvSpPr>
        <p:spPr/>
      </p:sp>
      <p:sp>
        <p:nvSpPr>
          <p:cNvPr id="1187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适合做成组合逻辑电路，规模比前面介绍的大多了</a:t>
            </a:r>
            <a:endParaRPr lang="zh-CN" altLang="en-US"/>
          </a:p>
        </p:txBody>
      </p:sp>
      <p:sp>
        <p:nvSpPr>
          <p:cNvPr id="118788"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A80DBD8B-9751-483B-9FF6-EDE3275039E0}"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338" name="幻灯片图像占位符 1"/>
          <p:cNvSpPr>
            <a:spLocks noGrp="1" noRot="1" noChangeAspect="1" noChangeArrowheads="1" noTextEdit="1"/>
          </p:cNvSpPr>
          <p:nvPr>
            <p:ph type="sldImg"/>
          </p:nvPr>
        </p:nvSpPr>
        <p:spPr/>
      </p:sp>
      <p:sp>
        <p:nvSpPr>
          <p:cNvPr id="143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分析的目的：根据给定的逻辑电路获得与之对应的逻辑功能。</a:t>
            </a:r>
            <a:endParaRPr lang="zh-CN" altLang="en-US" dirty="0"/>
          </a:p>
        </p:txBody>
      </p:sp>
      <p:sp>
        <p:nvSpPr>
          <p:cNvPr id="14340"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DD457CA5-D4EB-4676-8874-D7CC4703D177}"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0834" name="幻灯片图像占位符 1"/>
          <p:cNvSpPr>
            <a:spLocks noGrp="1" noRot="1" noChangeAspect="1" noChangeArrowheads="1" noTextEdit="1"/>
          </p:cNvSpPr>
          <p:nvPr>
            <p:ph type="sldImg"/>
          </p:nvPr>
        </p:nvSpPr>
        <p:spPr/>
      </p:sp>
      <p:sp>
        <p:nvSpPr>
          <p:cNvPr id="1208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分析第一个时间单元，</a:t>
            </a:r>
            <a:r>
              <a:rPr lang="en-US" altLang="zh-CN" dirty="0"/>
              <a:t>A</a:t>
            </a:r>
            <a:r>
              <a:rPr lang="zh-CN" altLang="en-US" dirty="0"/>
              <a:t>（由</a:t>
            </a:r>
            <a:r>
              <a:rPr lang="en-US" altLang="zh-CN" dirty="0"/>
              <a:t>0</a:t>
            </a:r>
            <a:r>
              <a:rPr lang="zh-CN" altLang="en-US" dirty="0"/>
              <a:t>到</a:t>
            </a:r>
            <a:r>
              <a:rPr lang="en-US" altLang="zh-CN" dirty="0"/>
              <a:t>1</a:t>
            </a:r>
            <a:r>
              <a:rPr lang="zh-CN" altLang="en-US" dirty="0"/>
              <a:t>）、</a:t>
            </a:r>
            <a:r>
              <a:rPr lang="en-US" altLang="zh-CN" dirty="0"/>
              <a:t>B</a:t>
            </a:r>
            <a:r>
              <a:rPr lang="zh-CN" altLang="en-US" dirty="0"/>
              <a:t>（由</a:t>
            </a:r>
            <a:r>
              <a:rPr lang="en-US" altLang="zh-CN" dirty="0"/>
              <a:t>1</a:t>
            </a:r>
            <a:r>
              <a:rPr lang="zh-CN" altLang="en-US" dirty="0"/>
              <a:t>到</a:t>
            </a:r>
            <a:r>
              <a:rPr lang="en-US" altLang="zh-CN" dirty="0"/>
              <a:t>0</a:t>
            </a:r>
            <a:r>
              <a:rPr lang="zh-CN" altLang="en-US" dirty="0"/>
              <a:t>）、</a:t>
            </a:r>
            <a:r>
              <a:rPr lang="en-US" altLang="zh-CN" dirty="0"/>
              <a:t>C</a:t>
            </a:r>
            <a:r>
              <a:rPr lang="zh-CN" altLang="en-US" dirty="0"/>
              <a:t>（由</a:t>
            </a:r>
            <a:r>
              <a:rPr lang="en-US" altLang="zh-CN" dirty="0"/>
              <a:t>0</a:t>
            </a:r>
            <a:r>
              <a:rPr lang="zh-CN" altLang="en-US" dirty="0"/>
              <a:t>到</a:t>
            </a:r>
            <a:r>
              <a:rPr lang="en-US" altLang="zh-CN" dirty="0"/>
              <a:t>1</a:t>
            </a:r>
            <a:r>
              <a:rPr lang="zh-CN" altLang="en-US" dirty="0"/>
              <a:t>）、</a:t>
            </a:r>
            <a:r>
              <a:rPr lang="en-US" altLang="zh-CN" dirty="0"/>
              <a:t>D</a:t>
            </a:r>
            <a:r>
              <a:rPr lang="zh-CN" altLang="en-US" dirty="0"/>
              <a:t>（由</a:t>
            </a:r>
            <a:r>
              <a:rPr lang="en-US" altLang="zh-CN" dirty="0"/>
              <a:t>0</a:t>
            </a:r>
            <a:r>
              <a:rPr lang="zh-CN" altLang="en-US" dirty="0"/>
              <a:t>到</a:t>
            </a:r>
            <a:r>
              <a:rPr lang="en-US" altLang="zh-CN" dirty="0"/>
              <a:t>1</a:t>
            </a:r>
            <a:r>
              <a:rPr lang="zh-CN" altLang="en-US" dirty="0"/>
              <a:t>），正常应输出</a:t>
            </a:r>
            <a:r>
              <a:rPr lang="en-US" altLang="zh-CN" dirty="0"/>
              <a:t>1.</a:t>
            </a:r>
            <a:r>
              <a:rPr lang="zh-CN" altLang="en-US" dirty="0"/>
              <a:t>但在变化过程中，延时的存在，不能保证同时变化，产生错误输出，即一个毛刺。</a:t>
            </a:r>
            <a:endParaRPr lang="zh-CN" altLang="en-US" dirty="0"/>
          </a:p>
        </p:txBody>
      </p:sp>
      <p:sp>
        <p:nvSpPr>
          <p:cNvPr id="120836"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906A98EB-705B-402E-9ED9-C9AB533FE73B}"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882" name="幻灯片图像占位符 1"/>
          <p:cNvSpPr>
            <a:spLocks noGrp="1" noRot="1" noChangeAspect="1" noChangeArrowheads="1" noTextEdit="1"/>
          </p:cNvSpPr>
          <p:nvPr>
            <p:ph type="sldImg"/>
          </p:nvPr>
        </p:nvSpPr>
        <p:spPr/>
      </p:sp>
      <p:sp>
        <p:nvSpPr>
          <p:cNvPr id="1228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判断竞争冒险两种方法。</a:t>
            </a:r>
            <a:endParaRPr lang="zh-CN" altLang="en-US" dirty="0"/>
          </a:p>
          <a:p>
            <a:r>
              <a:rPr lang="zh-CN" altLang="en-US" dirty="0"/>
              <a:t>代数法：检查某个输入变量是否同时以原变量和反变量出现在表达式中，如果该变量仅以一种形式出现，则不会引起竞争冒险。若某变量有两种形式出现，则在不做任何化简的条件下，判断是否存在与其他变量的特殊组合，使函数变成</a:t>
            </a:r>
            <a:r>
              <a:rPr lang="en-US" altLang="zh-CN" dirty="0"/>
              <a:t>A+A’</a:t>
            </a:r>
            <a:r>
              <a:rPr lang="zh-CN" altLang="en-US" dirty="0"/>
              <a:t>或者</a:t>
            </a:r>
            <a:r>
              <a:rPr lang="en-US" altLang="zh-CN" dirty="0"/>
              <a:t>AA’</a:t>
            </a:r>
            <a:r>
              <a:rPr lang="zh-CN" altLang="en-US" dirty="0"/>
              <a:t>的形式，若存在这样的特殊组合，则说明电路可能产生逻辑冒险。</a:t>
            </a:r>
            <a:endParaRPr lang="zh-CN" altLang="en-US" dirty="0"/>
          </a:p>
        </p:txBody>
      </p:sp>
      <p:sp>
        <p:nvSpPr>
          <p:cNvPr id="122884"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679F09B9-AD32-481F-99EF-7B709F6C5510}"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5954" name="幻灯片图像占位符 1"/>
          <p:cNvSpPr>
            <a:spLocks noGrp="1" noRot="1" noChangeAspect="1" noChangeArrowheads="1" noTextEdit="1"/>
          </p:cNvSpPr>
          <p:nvPr>
            <p:ph type="sldImg"/>
          </p:nvPr>
        </p:nvSpPr>
        <p:spPr/>
      </p:sp>
      <p:sp>
        <p:nvSpPr>
          <p:cNvPr id="1259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en-US" altLang="zh-CN" dirty="0"/>
              <a:t>1</a:t>
            </a:r>
            <a:r>
              <a:rPr lang="zh-CN" altLang="en-US" dirty="0"/>
              <a:t>、相切处增加一个圈，即将卡诺图的</a:t>
            </a:r>
            <a:r>
              <a:rPr lang="en-US" altLang="zh-CN" dirty="0"/>
              <a:t>m</a:t>
            </a:r>
            <a:r>
              <a:rPr lang="en-US" altLang="zh-CN" baseline="-25000" dirty="0"/>
              <a:t>5  </a:t>
            </a:r>
            <a:r>
              <a:rPr lang="en-US" altLang="zh-CN" dirty="0"/>
              <a:t>m</a:t>
            </a:r>
            <a:r>
              <a:rPr lang="en-US" altLang="zh-CN" baseline="-25000" dirty="0"/>
              <a:t>7</a:t>
            </a:r>
            <a:r>
              <a:rPr lang="zh-CN" altLang="en-US" dirty="0"/>
              <a:t>圈起来，比原来多一个冗余项</a:t>
            </a:r>
            <a:r>
              <a:rPr lang="en-US" altLang="zh-CN" dirty="0"/>
              <a:t>AC</a:t>
            </a:r>
            <a:r>
              <a:rPr lang="zh-CN" altLang="en-US" dirty="0"/>
              <a:t>。当</a:t>
            </a:r>
            <a:r>
              <a:rPr lang="en-US" altLang="zh-CN" dirty="0"/>
              <a:t>AC=11</a:t>
            </a:r>
            <a:r>
              <a:rPr lang="zh-CN" altLang="en-US" dirty="0"/>
              <a:t>时，</a:t>
            </a:r>
            <a:r>
              <a:rPr lang="en-US" altLang="zh-CN" dirty="0"/>
              <a:t>F=B’+B+1,</a:t>
            </a:r>
            <a:r>
              <a:rPr lang="zh-CN" altLang="en-US" dirty="0"/>
              <a:t>输出保持为</a:t>
            </a:r>
            <a:r>
              <a:rPr lang="en-US" altLang="zh-CN" dirty="0"/>
              <a:t>1</a:t>
            </a:r>
            <a:r>
              <a:rPr lang="zh-CN" altLang="en-US" dirty="0"/>
              <a:t>，消除了可能产生的冒险。</a:t>
            </a:r>
            <a:endParaRPr lang="zh-CN" altLang="en-US" dirty="0"/>
          </a:p>
          <a:p>
            <a:r>
              <a:rPr lang="en-US" altLang="zh-CN" dirty="0"/>
              <a:t>2</a:t>
            </a:r>
            <a:r>
              <a:rPr lang="zh-CN" altLang="en-US" dirty="0"/>
              <a:t>、选通脉冲的极性和加入的位置应根据具体结构而定。</a:t>
            </a:r>
            <a:endParaRPr lang="zh-CN" altLang="en-US" dirty="0"/>
          </a:p>
          <a:p>
            <a:r>
              <a:rPr lang="zh-CN" altLang="en-US" dirty="0"/>
              <a:t>（</a:t>
            </a:r>
            <a:r>
              <a:rPr lang="en-US" altLang="zh-CN" dirty="0"/>
              <a:t>a</a:t>
            </a:r>
            <a:r>
              <a:rPr lang="zh-CN" altLang="en-US" dirty="0"/>
              <a:t>）与非门，选通脉冲</a:t>
            </a:r>
            <a:r>
              <a:rPr lang="en-US" altLang="zh-CN" dirty="0"/>
              <a:t>SEL</a:t>
            </a:r>
            <a:r>
              <a:rPr lang="zh-CN" altLang="en-US" dirty="0"/>
              <a:t>采用高电平有效的形式，加在输入级与非门的输入端。当输入信号</a:t>
            </a:r>
            <a:r>
              <a:rPr lang="en-US" altLang="zh-CN" dirty="0"/>
              <a:t>ABCD</a:t>
            </a:r>
            <a:r>
              <a:rPr lang="zh-CN" altLang="en-US" dirty="0"/>
              <a:t>变化时，选通信号</a:t>
            </a:r>
            <a:r>
              <a:rPr lang="en-US" altLang="zh-CN" dirty="0"/>
              <a:t>SEL=0</a:t>
            </a:r>
            <a:r>
              <a:rPr lang="zh-CN" altLang="en-US" dirty="0"/>
              <a:t>，迫使输出</a:t>
            </a:r>
            <a:r>
              <a:rPr lang="en-US" altLang="zh-CN" dirty="0"/>
              <a:t>F=0.</a:t>
            </a:r>
            <a:r>
              <a:rPr lang="zh-CN" altLang="en-US" dirty="0"/>
              <a:t>当输入信号稳定以后，选通信号</a:t>
            </a:r>
            <a:r>
              <a:rPr lang="en-US" altLang="zh-CN" dirty="0"/>
              <a:t>SEL=1</a:t>
            </a:r>
            <a:r>
              <a:rPr lang="zh-CN" altLang="en-US" dirty="0"/>
              <a:t>，电路输出正确的逻辑电平。</a:t>
            </a:r>
            <a:endParaRPr lang="zh-CN" altLang="en-US" dirty="0"/>
          </a:p>
          <a:p>
            <a:r>
              <a:rPr lang="zh-CN" altLang="en-US" dirty="0"/>
              <a:t>（</a:t>
            </a:r>
            <a:r>
              <a:rPr lang="en-US" altLang="zh-CN" dirty="0"/>
              <a:t>b</a:t>
            </a:r>
            <a:r>
              <a:rPr lang="zh-CN" altLang="en-US" dirty="0"/>
              <a:t>）或非门，选通脉冲</a:t>
            </a:r>
            <a:r>
              <a:rPr lang="en-US" altLang="zh-CN" dirty="0"/>
              <a:t>SEL</a:t>
            </a:r>
            <a:r>
              <a:rPr lang="zh-CN" altLang="en-US" dirty="0"/>
              <a:t>采用低电平有效的形式，加在输出级或非门的输入端。当输入信号</a:t>
            </a:r>
            <a:r>
              <a:rPr lang="en-US" altLang="zh-CN" dirty="0"/>
              <a:t>ABCD</a:t>
            </a:r>
            <a:r>
              <a:rPr lang="zh-CN" altLang="en-US" dirty="0"/>
              <a:t>变化时，选通信号</a:t>
            </a:r>
            <a:r>
              <a:rPr lang="en-US" altLang="zh-CN" dirty="0"/>
              <a:t>SEL=1</a:t>
            </a:r>
            <a:r>
              <a:rPr lang="zh-CN" altLang="en-US" dirty="0"/>
              <a:t>，迫使输出</a:t>
            </a:r>
            <a:r>
              <a:rPr lang="en-US" altLang="zh-CN" dirty="0"/>
              <a:t>F=0.</a:t>
            </a:r>
            <a:r>
              <a:rPr lang="zh-CN" altLang="en-US" dirty="0"/>
              <a:t>当输入信号稳定以后，选通信号</a:t>
            </a:r>
            <a:r>
              <a:rPr lang="en-US" altLang="zh-CN" dirty="0"/>
              <a:t>SEL=0</a:t>
            </a:r>
            <a:r>
              <a:rPr lang="zh-CN" altLang="en-US" dirty="0"/>
              <a:t>，电路输出正确的逻辑电平。</a:t>
            </a:r>
            <a:endParaRPr lang="zh-CN" altLang="en-US" dirty="0"/>
          </a:p>
          <a:p>
            <a:r>
              <a:rPr lang="zh-CN" altLang="en-US" dirty="0"/>
              <a:t>   只针对低速小规模逻辑电路的部分设计，现代高速大规模问题将在第</a:t>
            </a:r>
            <a:r>
              <a:rPr lang="en-US" altLang="zh-CN" dirty="0"/>
              <a:t>8</a:t>
            </a:r>
            <a:r>
              <a:rPr lang="zh-CN" altLang="en-US" dirty="0"/>
              <a:t>章中讨论。</a:t>
            </a:r>
            <a:endParaRPr lang="zh-CN" altLang="en-US" dirty="0"/>
          </a:p>
        </p:txBody>
      </p:sp>
      <p:sp>
        <p:nvSpPr>
          <p:cNvPr id="125956"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BA32AC43-8EBB-40E1-89D1-9F5127C903A1}"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a:lnSpc>
                <a:spcPct val="150000"/>
              </a:lnSpc>
              <a:spcAft>
                <a:spcPts val="1200"/>
              </a:spcAft>
            </a:pPr>
            <a:r>
              <a:rPr lang="zh-CN" altLang="en-US" b="1" dirty="0">
                <a:latin typeface="宋体" panose="02010600030101010101" pitchFamily="2" charset="-122"/>
                <a:ea typeface="宋体" panose="02010600030101010101" pitchFamily="2" charset="-122"/>
                <a:sym typeface="宋体" panose="02010600030101010101" pitchFamily="2" charset="-122"/>
              </a:rPr>
              <a:t>（</a:t>
            </a:r>
            <a:r>
              <a:rPr lang="en-US" altLang="zh-CN" b="1" dirty="0">
                <a:latin typeface="宋体" panose="02010600030101010101" pitchFamily="2" charset="-122"/>
                <a:ea typeface="宋体" panose="02010600030101010101" pitchFamily="2" charset="-122"/>
                <a:sym typeface="宋体" panose="02010600030101010101" pitchFamily="2" charset="-122"/>
              </a:rPr>
              <a:t>1</a:t>
            </a:r>
            <a:r>
              <a:rPr lang="zh-CN" altLang="en-US" b="1" dirty="0">
                <a:latin typeface="宋体" panose="02010600030101010101" pitchFamily="2" charset="-122"/>
                <a:ea typeface="宋体" panose="02010600030101010101" pitchFamily="2" charset="-122"/>
                <a:sym typeface="宋体" panose="02010600030101010101" pitchFamily="2" charset="-122"/>
              </a:rPr>
              <a:t>）对实际逻辑问题进行</a:t>
            </a:r>
            <a:r>
              <a:rPr lang="zh-CN" altLang="en-US" b="1" dirty="0">
                <a:solidFill>
                  <a:schemeClr val="accent6">
                    <a:lumMod val="75000"/>
                  </a:schemeClr>
                </a:solidFill>
                <a:latin typeface="宋体" panose="02010600030101010101" pitchFamily="2" charset="-122"/>
                <a:ea typeface="宋体" panose="02010600030101010101" pitchFamily="2" charset="-122"/>
                <a:sym typeface="宋体" panose="02010600030101010101" pitchFamily="2" charset="-122"/>
              </a:rPr>
              <a:t>逻辑抽象</a:t>
            </a:r>
            <a:r>
              <a:rPr lang="zh-CN" altLang="en-US" b="1" dirty="0">
                <a:latin typeface="宋体" panose="02010600030101010101" pitchFamily="2" charset="-122"/>
                <a:ea typeface="宋体" panose="02010600030101010101" pitchFamily="2" charset="-122"/>
                <a:sym typeface="宋体" panose="02010600030101010101" pitchFamily="2" charset="-122"/>
              </a:rPr>
              <a:t>，确定输入、输出变量；分别对输入、输出变量的具体含义进行定义，然后根据输出与输入之间的逻辑关系列出真值表。</a:t>
            </a:r>
            <a:endParaRPr lang="zh-CN" altLang="en-US" b="1" dirty="0">
              <a:latin typeface="宋体" panose="02010600030101010101" pitchFamily="2" charset="-122"/>
              <a:ea typeface="宋体" panose="02010600030101010101" pitchFamily="2" charset="-122"/>
              <a:sym typeface="宋体" panose="02010600030101010101" pitchFamily="2" charset="-122"/>
            </a:endParaRPr>
          </a:p>
          <a:p>
            <a:pPr>
              <a:lnSpc>
                <a:spcPct val="150000"/>
              </a:lnSpc>
              <a:spcAft>
                <a:spcPts val="1200"/>
              </a:spcAft>
            </a:pPr>
            <a:r>
              <a:rPr lang="zh-CN" altLang="en-US" b="1" dirty="0">
                <a:latin typeface="宋体" panose="02010600030101010101" pitchFamily="2" charset="-122"/>
                <a:ea typeface="宋体" panose="02010600030101010101" pitchFamily="2" charset="-122"/>
                <a:sym typeface="宋体" panose="02010600030101010101" pitchFamily="2" charset="-122"/>
              </a:rPr>
              <a:t>（</a:t>
            </a:r>
            <a:r>
              <a:rPr lang="en-US" altLang="zh-CN" b="1" dirty="0">
                <a:latin typeface="宋体" panose="02010600030101010101" pitchFamily="2" charset="-122"/>
                <a:ea typeface="宋体" panose="02010600030101010101" pitchFamily="2" charset="-122"/>
                <a:sym typeface="宋体" panose="02010600030101010101" pitchFamily="2" charset="-122"/>
              </a:rPr>
              <a:t>2</a:t>
            </a:r>
            <a:r>
              <a:rPr lang="zh-CN" altLang="en-US" b="1" dirty="0">
                <a:latin typeface="宋体" panose="02010600030101010101" pitchFamily="2" charset="-122"/>
                <a:ea typeface="宋体" panose="02010600030101010101" pitchFamily="2" charset="-122"/>
                <a:sym typeface="宋体" panose="02010600030101010101" pitchFamily="2" charset="-122"/>
              </a:rPr>
              <a:t>）根据真值表写出相应的</a:t>
            </a:r>
            <a:r>
              <a:rPr lang="zh-CN" altLang="en-US" b="1" dirty="0">
                <a:solidFill>
                  <a:schemeClr val="accent6">
                    <a:lumMod val="75000"/>
                  </a:schemeClr>
                </a:solidFill>
                <a:latin typeface="宋体" panose="02010600030101010101" pitchFamily="2" charset="-122"/>
                <a:ea typeface="宋体" panose="02010600030101010101" pitchFamily="2" charset="-122"/>
                <a:sym typeface="宋体" panose="02010600030101010101" pitchFamily="2" charset="-122"/>
              </a:rPr>
              <a:t>逻辑函数表达式</a:t>
            </a:r>
            <a:r>
              <a:rPr lang="en-US" altLang="zh-CN" b="1" dirty="0">
                <a:latin typeface="宋体" panose="02010600030101010101" pitchFamily="2" charset="-122"/>
                <a:ea typeface="宋体" panose="02010600030101010101" pitchFamily="2" charset="-122"/>
                <a:sym typeface="宋体" panose="02010600030101010101" pitchFamily="2" charset="-122"/>
              </a:rPr>
              <a:t>;</a:t>
            </a:r>
            <a:endParaRPr lang="zh-CN" altLang="en-US" b="1" dirty="0">
              <a:latin typeface="宋体" panose="02010600030101010101" pitchFamily="2" charset="-122"/>
              <a:ea typeface="宋体" panose="02010600030101010101" pitchFamily="2" charset="-122"/>
              <a:sym typeface="宋体" panose="02010600030101010101" pitchFamily="2" charset="-122"/>
            </a:endParaRPr>
          </a:p>
          <a:p>
            <a:pPr>
              <a:lnSpc>
                <a:spcPct val="150000"/>
              </a:lnSpc>
              <a:spcAft>
                <a:spcPts val="1200"/>
              </a:spcAft>
            </a:pPr>
            <a:r>
              <a:rPr lang="zh-CN" altLang="en-US" b="1" dirty="0">
                <a:latin typeface="宋体" panose="02010600030101010101" pitchFamily="2" charset="-122"/>
                <a:ea typeface="宋体" panose="02010600030101010101" pitchFamily="2" charset="-122"/>
                <a:sym typeface="宋体" panose="02010600030101010101" pitchFamily="2" charset="-122"/>
              </a:rPr>
              <a:t>（</a:t>
            </a:r>
            <a:r>
              <a:rPr lang="en-US" altLang="zh-CN" b="1" dirty="0">
                <a:latin typeface="宋体" panose="02010600030101010101" pitchFamily="2" charset="-122"/>
                <a:ea typeface="宋体" panose="02010600030101010101" pitchFamily="2" charset="-122"/>
                <a:sym typeface="宋体" panose="02010600030101010101" pitchFamily="2" charset="-122"/>
              </a:rPr>
              <a:t>3</a:t>
            </a:r>
            <a:r>
              <a:rPr lang="zh-CN" altLang="en-US" b="1" dirty="0">
                <a:latin typeface="宋体" panose="02010600030101010101" pitchFamily="2" charset="-122"/>
                <a:ea typeface="宋体" panose="02010600030101010101" pitchFamily="2" charset="-122"/>
                <a:sym typeface="宋体" panose="02010600030101010101" pitchFamily="2" charset="-122"/>
              </a:rPr>
              <a:t>）将逻辑函数表达式</a:t>
            </a:r>
            <a:r>
              <a:rPr lang="zh-CN" altLang="en-US" b="1" dirty="0">
                <a:solidFill>
                  <a:schemeClr val="accent6">
                    <a:lumMod val="75000"/>
                  </a:schemeClr>
                </a:solidFill>
                <a:latin typeface="宋体" panose="02010600030101010101" pitchFamily="2" charset="-122"/>
                <a:ea typeface="宋体" panose="02010600030101010101" pitchFamily="2" charset="-122"/>
                <a:sym typeface="宋体" panose="02010600030101010101" pitchFamily="2" charset="-122"/>
              </a:rPr>
              <a:t>化简</a:t>
            </a:r>
            <a:r>
              <a:rPr lang="zh-CN" altLang="en-US" b="1" dirty="0">
                <a:latin typeface="宋体" panose="02010600030101010101" pitchFamily="2" charset="-122"/>
                <a:ea typeface="宋体" panose="02010600030101010101" pitchFamily="2" charset="-122"/>
                <a:sym typeface="宋体" panose="02010600030101010101" pitchFamily="2" charset="-122"/>
              </a:rPr>
              <a:t>，并转换成所需要的形式</a:t>
            </a:r>
            <a:r>
              <a:rPr lang="en-US" altLang="zh-CN" b="1" dirty="0">
                <a:latin typeface="宋体" panose="02010600030101010101" pitchFamily="2" charset="-122"/>
                <a:ea typeface="宋体" panose="02010600030101010101" pitchFamily="2" charset="-122"/>
                <a:sym typeface="宋体" panose="02010600030101010101" pitchFamily="2" charset="-122"/>
              </a:rPr>
              <a:t>;</a:t>
            </a:r>
            <a:endParaRPr lang="en-US" altLang="zh-CN" b="1" dirty="0">
              <a:latin typeface="宋体" panose="02010600030101010101" pitchFamily="2" charset="-122"/>
              <a:ea typeface="宋体" panose="02010600030101010101" pitchFamily="2" charset="-122"/>
              <a:sym typeface="宋体" panose="02010600030101010101" pitchFamily="2" charset="-122"/>
            </a:endParaRPr>
          </a:p>
          <a:p>
            <a:pPr>
              <a:lnSpc>
                <a:spcPct val="150000"/>
              </a:lnSpc>
            </a:pPr>
            <a:r>
              <a:rPr lang="zh-CN" altLang="en-US" b="1" dirty="0">
                <a:latin typeface="宋体" panose="02010600030101010101" pitchFamily="2" charset="-122"/>
                <a:ea typeface="宋体" panose="02010600030101010101" pitchFamily="2" charset="-122"/>
                <a:sym typeface="宋体" panose="02010600030101010101" pitchFamily="2" charset="-122"/>
              </a:rPr>
              <a:t>（</a:t>
            </a:r>
            <a:r>
              <a:rPr lang="en-US" altLang="zh-CN" b="1" dirty="0">
                <a:latin typeface="宋体" panose="02010600030101010101" pitchFamily="2" charset="-122"/>
                <a:ea typeface="宋体" panose="02010600030101010101" pitchFamily="2" charset="-122"/>
                <a:sym typeface="宋体" panose="02010600030101010101" pitchFamily="2" charset="-122"/>
              </a:rPr>
              <a:t>4</a:t>
            </a:r>
            <a:r>
              <a:rPr lang="zh-CN" altLang="en-US" b="1" dirty="0">
                <a:latin typeface="宋体" panose="02010600030101010101" pitchFamily="2" charset="-122"/>
                <a:ea typeface="宋体" panose="02010600030101010101" pitchFamily="2" charset="-122"/>
                <a:sym typeface="宋体" panose="02010600030101010101" pitchFamily="2" charset="-122"/>
              </a:rPr>
              <a:t>）根据最简逻辑函数表达式画出</a:t>
            </a:r>
            <a:r>
              <a:rPr lang="zh-CN" altLang="en-US" b="1" dirty="0">
                <a:solidFill>
                  <a:schemeClr val="accent6">
                    <a:lumMod val="75000"/>
                  </a:schemeClr>
                </a:solidFill>
                <a:latin typeface="宋体" panose="02010600030101010101" pitchFamily="2" charset="-122"/>
                <a:ea typeface="宋体" panose="02010600030101010101" pitchFamily="2" charset="-122"/>
                <a:sym typeface="宋体" panose="02010600030101010101" pitchFamily="2" charset="-122"/>
              </a:rPr>
              <a:t>逻辑电路图</a:t>
            </a:r>
            <a:r>
              <a:rPr lang="zh-CN" altLang="en-US" b="1" dirty="0">
                <a:latin typeface="宋体" panose="02010600030101010101" pitchFamily="2" charset="-122"/>
                <a:ea typeface="宋体" panose="02010600030101010101" pitchFamily="2" charset="-122"/>
                <a:sym typeface="宋体" panose="02010600030101010101" pitchFamily="2" charset="-122"/>
              </a:rPr>
              <a:t>。 </a:t>
            </a:r>
            <a:endParaRPr lang="zh-CN" altLang="en-US" b="1" dirty="0">
              <a:latin typeface="宋体" panose="02010600030101010101" pitchFamily="2" charset="-122"/>
              <a:ea typeface="宋体" panose="02010600030101010101" pitchFamily="2" charset="-122"/>
              <a:sym typeface="宋体" panose="02010600030101010101" pitchFamily="2" charset="-122"/>
            </a:endParaRPr>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07BA9DF-11C6-4871-A9BB-21A7DFF9FCD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p:nvPr>
        </p:nvSpPr>
        <p:spPr/>
      </p:sp>
      <p:sp>
        <p:nvSpPr>
          <p:cNvPr id="256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编码器：实现编码功能的电路</a:t>
            </a:r>
            <a:endParaRPr lang="zh-CN" altLang="en-US"/>
          </a:p>
        </p:txBody>
      </p:sp>
      <p:sp>
        <p:nvSpPr>
          <p:cNvPr id="25604"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1E67987E-0182-46FA-B38A-4F347D795821}"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0722" name="幻灯片图像占位符 1"/>
          <p:cNvSpPr>
            <a:spLocks noGrp="1" noRot="1" noChangeAspect="1" noChangeArrowheads="1" noTextEdit="1"/>
          </p:cNvSpPr>
          <p:nvPr>
            <p:ph type="sldImg"/>
          </p:nvPr>
        </p:nvSpPr>
        <p:spPr/>
      </p:sp>
      <p:sp>
        <p:nvSpPr>
          <p:cNvPr id="307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en-US" altLang="zh-CN"/>
              <a:t>8</a:t>
            </a:r>
            <a:r>
              <a:rPr lang="zh-CN" altLang="en-US"/>
              <a:t>个数据输入端，代表</a:t>
            </a:r>
            <a:r>
              <a:rPr lang="en-US" altLang="zh-CN"/>
              <a:t>8</a:t>
            </a:r>
            <a:r>
              <a:rPr lang="zh-CN" altLang="en-US"/>
              <a:t>种需要编码的信号，输出是</a:t>
            </a:r>
            <a:r>
              <a:rPr lang="en-US" altLang="zh-CN"/>
              <a:t>3</a:t>
            </a:r>
            <a:r>
              <a:rPr lang="zh-CN" altLang="en-US"/>
              <a:t>位二进制代码</a:t>
            </a:r>
            <a:endParaRPr lang="zh-CN" altLang="en-US"/>
          </a:p>
          <a:p>
            <a:endParaRPr lang="zh-CN" altLang="en-US"/>
          </a:p>
          <a:p>
            <a:r>
              <a:rPr lang="zh-CN" altLang="en-US"/>
              <a:t>输入高</a:t>
            </a:r>
            <a:r>
              <a:rPr lang="en-US" altLang="zh-CN"/>
              <a:t>/</a:t>
            </a:r>
            <a:r>
              <a:rPr lang="zh-CN" altLang="en-US"/>
              <a:t>低电平有效</a:t>
            </a:r>
            <a:endParaRPr lang="zh-CN" altLang="en-US"/>
          </a:p>
        </p:txBody>
      </p:sp>
      <p:sp>
        <p:nvSpPr>
          <p:cNvPr id="30724"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DADF6A4C-0168-4B56-97F4-F3EAD8203819}"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0722" name="幻灯片图像占位符 1"/>
          <p:cNvSpPr>
            <a:spLocks noGrp="1" noRot="1" noChangeAspect="1" noChangeArrowheads="1" noTextEdit="1"/>
          </p:cNvSpPr>
          <p:nvPr>
            <p:ph type="sldImg"/>
          </p:nvPr>
        </p:nvSpPr>
        <p:spPr/>
      </p:sp>
      <p:sp>
        <p:nvSpPr>
          <p:cNvPr id="307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en-US" altLang="zh-CN" dirty="0"/>
              <a:t>8</a:t>
            </a:r>
            <a:r>
              <a:rPr lang="zh-CN" altLang="en-US" dirty="0"/>
              <a:t>个数据输入端，代表</a:t>
            </a:r>
            <a:r>
              <a:rPr lang="en-US" altLang="zh-CN" dirty="0"/>
              <a:t>8</a:t>
            </a:r>
            <a:r>
              <a:rPr lang="zh-CN" altLang="en-US" dirty="0"/>
              <a:t>种需要编码的信号，输出是</a:t>
            </a:r>
            <a:r>
              <a:rPr lang="en-US" altLang="zh-CN" dirty="0"/>
              <a:t>3</a:t>
            </a:r>
            <a:r>
              <a:rPr lang="zh-CN" altLang="en-US" dirty="0"/>
              <a:t>位二进制代码</a:t>
            </a:r>
            <a:endParaRPr lang="zh-CN" altLang="en-US" dirty="0"/>
          </a:p>
          <a:p>
            <a:endParaRPr lang="zh-CN" altLang="en-US" dirty="0"/>
          </a:p>
          <a:p>
            <a:r>
              <a:rPr lang="zh-CN" altLang="en-US" dirty="0"/>
              <a:t>输入高</a:t>
            </a:r>
            <a:r>
              <a:rPr lang="en-US" altLang="zh-CN" dirty="0"/>
              <a:t>/</a:t>
            </a:r>
            <a:r>
              <a:rPr lang="zh-CN" altLang="en-US" dirty="0"/>
              <a:t>低电平有效</a:t>
            </a:r>
            <a:endParaRPr lang="zh-CN" altLang="en-US" dirty="0"/>
          </a:p>
        </p:txBody>
      </p:sp>
      <p:sp>
        <p:nvSpPr>
          <p:cNvPr id="30724"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DADF6A4C-0168-4B56-97F4-F3EAD8203819}"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stretch>
            <a:fillRect/>
          </a:stretch>
        </p:blipFill>
        <p:spPr>
          <a:xfrm>
            <a:off x="0" y="377002"/>
            <a:ext cx="12192000" cy="6012075"/>
          </a:xfrm>
          <a:prstGeom prst="rect">
            <a:avLst/>
          </a:prstGeom>
        </p:spPr>
      </p:pic>
      <p:pic>
        <p:nvPicPr>
          <p:cNvPr id="16" name="图片 15"/>
          <p:cNvPicPr>
            <a:picLocks noChangeAspect="1"/>
          </p:cNvPicPr>
          <p:nvPr userDrawn="1"/>
        </p:nvPicPr>
        <p:blipFill>
          <a:blip r:embed="rId3"/>
          <a:stretch>
            <a:fillRect/>
          </a:stretch>
        </p:blipFill>
        <p:spPr>
          <a:xfrm>
            <a:off x="733425" y="466537"/>
            <a:ext cx="428625" cy="411480"/>
          </a:xfrm>
          <a:prstGeom prst="rect">
            <a:avLst/>
          </a:prstGeom>
        </p:spPr>
      </p:pic>
      <p:sp>
        <p:nvSpPr>
          <p:cNvPr id="17" name="文本框 16"/>
          <p:cNvSpPr txBox="1"/>
          <p:nvPr userDrawn="1"/>
        </p:nvSpPr>
        <p:spPr>
          <a:xfrm>
            <a:off x="1198185" y="466537"/>
            <a:ext cx="1569660" cy="369332"/>
          </a:xfrm>
          <a:prstGeom prst="rect">
            <a:avLst/>
          </a:prstGeom>
          <a:noFill/>
        </p:spPr>
        <p:txBody>
          <a:bodyPr wrap="none" rtlCol="0">
            <a:spAutoFit/>
          </a:bodyPr>
          <a:lstStyle/>
          <a:p>
            <a:r>
              <a:rPr kumimoji="1" lang="zh-CN" altLang="en-US" sz="1800" dirty="0">
                <a:solidFill>
                  <a:srgbClr val="005286"/>
                </a:solidFill>
                <a:latin typeface="Songti SC" panose="02010600040101010101" pitchFamily="2" charset="-122"/>
                <a:ea typeface="Songti SC" panose="02010600040101010101" pitchFamily="2" charset="-122"/>
              </a:rPr>
              <a:t>数字电路课程</a:t>
            </a:r>
            <a:endParaRPr kumimoji="1" lang="zh-CN" altLang="en-US" sz="1800" dirty="0">
              <a:solidFill>
                <a:srgbClr val="005286"/>
              </a:solidFill>
              <a:latin typeface="Songti SC" panose="02010600040101010101" pitchFamily="2" charset="-122"/>
              <a:ea typeface="Songti SC" panose="02010600040101010101" pitchFamily="2" charset="-122"/>
            </a:endParaRPr>
          </a:p>
        </p:txBody>
      </p:sp>
      <p:sp>
        <p:nvSpPr>
          <p:cNvPr id="21" name="文本占位符 20"/>
          <p:cNvSpPr>
            <a:spLocks noGrp="1"/>
          </p:cNvSpPr>
          <p:nvPr>
            <p:ph type="body" sz="quarter" idx="10" hasCustomPrompt="1"/>
          </p:nvPr>
        </p:nvSpPr>
        <p:spPr>
          <a:xfrm>
            <a:off x="5838981" y="2681755"/>
            <a:ext cx="1498392" cy="480023"/>
          </a:xfrm>
        </p:spPr>
        <p:txBody>
          <a:bodyPr>
            <a:normAutofit/>
          </a:bodyPr>
          <a:lstStyle>
            <a:lvl1pPr>
              <a:defRPr sz="2000" b="1" i="0">
                <a:solidFill>
                  <a:srgbClr val="005286"/>
                </a:solidFill>
                <a:latin typeface="Songti SC" panose="02010600040101010101" pitchFamily="2" charset="-122"/>
                <a:ea typeface="Songti SC" panose="02010600040101010101" pitchFamily="2" charset="-122"/>
              </a:defRPr>
            </a:lvl1pPr>
          </a:lstStyle>
          <a:p>
            <a:pPr lvl="0"/>
            <a:r>
              <a:rPr kumimoji="1" lang="zh-CN" altLang="en-US" dirty="0"/>
              <a:t>第*章</a:t>
            </a:r>
            <a:endParaRPr kumimoji="1" lang="zh-CN" altLang="en-US" dirty="0"/>
          </a:p>
        </p:txBody>
      </p:sp>
      <p:sp>
        <p:nvSpPr>
          <p:cNvPr id="25" name="文本占位符 24"/>
          <p:cNvSpPr>
            <a:spLocks noGrp="1"/>
          </p:cNvSpPr>
          <p:nvPr>
            <p:ph type="body" sz="quarter" idx="11" hasCustomPrompt="1"/>
          </p:nvPr>
        </p:nvSpPr>
        <p:spPr>
          <a:xfrm>
            <a:off x="1404937" y="3321478"/>
            <a:ext cx="5932436" cy="793322"/>
          </a:xfrm>
        </p:spPr>
        <p:txBody>
          <a:bodyPr>
            <a:noAutofit/>
          </a:bodyPr>
          <a:lstStyle>
            <a:lvl1pPr algn="r">
              <a:defRPr sz="3600" b="1" i="0">
                <a:solidFill>
                  <a:srgbClr val="005286"/>
                </a:solidFill>
                <a:latin typeface="Songti SC Black" panose="02010600040101010101" pitchFamily="2" charset="-122"/>
                <a:ea typeface="Songti SC Black" panose="02010600040101010101" pitchFamily="2" charset="-122"/>
              </a:defRPr>
            </a:lvl1pPr>
          </a:lstStyle>
          <a:p>
            <a:pPr lvl="0"/>
            <a:r>
              <a:rPr kumimoji="1" lang="zh-CN" altLang="en-US" dirty="0"/>
              <a:t>章节名称</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6"/>
            <a:ext cx="10363200" cy="1468967"/>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Tree>
  </p:cSld>
  <p:clrMapOvr>
    <a:masterClrMapping/>
  </p:clrMapOvr>
  <p:transition spd="slow" advClick="0" advTm="0">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609600" y="1600202"/>
            <a:ext cx="10972800" cy="4525433"/>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spd="slow"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文本占位符 20"/>
          <p:cNvSpPr>
            <a:spLocks noGrp="1"/>
          </p:cNvSpPr>
          <p:nvPr>
            <p:ph type="body" sz="quarter" idx="10" hasCustomPrompt="1"/>
          </p:nvPr>
        </p:nvSpPr>
        <p:spPr>
          <a:xfrm>
            <a:off x="1877317" y="3169249"/>
            <a:ext cx="3451194" cy="803661"/>
          </a:xfrm>
        </p:spPr>
        <p:txBody>
          <a:bodyPr>
            <a:noAutofit/>
          </a:bodyPr>
          <a:lstStyle>
            <a:lvl1pPr algn="r">
              <a:defRPr sz="3600" b="1" i="0">
                <a:solidFill>
                  <a:srgbClr val="005286"/>
                </a:solidFill>
                <a:latin typeface="微软雅黑" panose="020B0503020204020204" pitchFamily="34" charset="-122"/>
                <a:ea typeface="微软雅黑" panose="020B0503020204020204" pitchFamily="34" charset="-122"/>
              </a:defRPr>
            </a:lvl1pPr>
          </a:lstStyle>
          <a:p>
            <a:pPr lvl="0"/>
            <a:r>
              <a:rPr kumimoji="1" lang="zh-CN" altLang="en-US" dirty="0"/>
              <a:t>第*章</a:t>
            </a:r>
            <a:endParaRPr kumimoji="1" lang="zh-CN" altLang="en-US" dirty="0"/>
          </a:p>
        </p:txBody>
      </p:sp>
      <p:sp>
        <p:nvSpPr>
          <p:cNvPr id="7" name="文本占位符 24"/>
          <p:cNvSpPr>
            <a:spLocks noGrp="1"/>
          </p:cNvSpPr>
          <p:nvPr>
            <p:ph type="body" sz="quarter" idx="11" hasCustomPrompt="1"/>
          </p:nvPr>
        </p:nvSpPr>
        <p:spPr>
          <a:xfrm>
            <a:off x="5477367" y="3674656"/>
            <a:ext cx="5932436" cy="793322"/>
          </a:xfrm>
        </p:spPr>
        <p:txBody>
          <a:bodyPr>
            <a:noAutofit/>
          </a:bodyPr>
          <a:lstStyle>
            <a:lvl1pPr algn="l">
              <a:defRPr sz="3600" b="1" i="0">
                <a:solidFill>
                  <a:srgbClr val="005286"/>
                </a:solidFill>
                <a:latin typeface="微软雅黑" panose="020B0503020204020204" pitchFamily="34" charset="-122"/>
                <a:ea typeface="微软雅黑" panose="020B0503020204020204" pitchFamily="34" charset="-122"/>
              </a:defRPr>
            </a:lvl1pPr>
          </a:lstStyle>
          <a:p>
            <a:pPr lvl="0"/>
            <a:r>
              <a:rPr kumimoji="1" lang="zh-CN" altLang="en-US" dirty="0"/>
              <a:t>章节名称</a:t>
            </a:r>
            <a:endParaRPr kumimoji="1" lang="zh-CN" altLang="en-US" dirty="0"/>
          </a:p>
        </p:txBody>
      </p:sp>
      <p:sp>
        <p:nvSpPr>
          <p:cNvPr id="4" name="椭圆 3"/>
          <p:cNvSpPr/>
          <p:nvPr userDrawn="1"/>
        </p:nvSpPr>
        <p:spPr>
          <a:xfrm rot="16200000" flipV="1">
            <a:off x="4173739" y="3626413"/>
            <a:ext cx="2652976" cy="45719"/>
          </a:xfrm>
          <a:prstGeom prst="ellipse">
            <a:avLst/>
          </a:prstGeom>
          <a:solidFill>
            <a:srgbClr val="005286"/>
          </a:solidFill>
          <a:ln>
            <a:solidFill>
              <a:srgbClr val="005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wipe(left)">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2"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right)">
                      <p:cBhvr>
                        <p:cTn dur="500"/>
                        <p:tgtEl>
                          <p:spTgt spid="6"/>
                        </p:tgtEl>
                      </p:cBhvr>
                    </p:animEffect>
                  </p:childTnLst>
                </p:cTn>
              </p:par>
            </p:tnLst>
          </p:tmpl>
        </p:tmplLst>
      </p:bldP>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4"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3133"/>
          </a:xfrm>
          <a:prstGeom prst="rect">
            <a:avLst/>
          </a:prstGeo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185"/>
            <a:ext cx="10363200" cy="1500716"/>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spd="slow" advClick="0" advTm="0">
    <p:pull/>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2"/>
            <a:ext cx="5384800" cy="452543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97600" y="1600202"/>
            <a:ext cx="5384800" cy="452543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spd="slow" advClick="0" advTm="0">
    <p:pull/>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4585"/>
            <a:ext cx="5386917" cy="641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5934"/>
            <a:ext cx="5386917" cy="39497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9" y="1534585"/>
            <a:ext cx="5389033" cy="641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9" y="2175934"/>
            <a:ext cx="5389033" cy="39497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spd="slow" advClick="0" advTm="0">
    <p:pull/>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Tree>
  </p:cSld>
  <p:clrMapOvr>
    <a:masterClrMapping/>
  </p:clrMapOvr>
  <p:transition spd="slow" advClick="0" advTm="0">
    <p:pull/>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Click="0" advTm="0">
    <p:pull/>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3"/>
            <a:ext cx="4011084" cy="1162049"/>
          </a:xfrm>
          <a:prstGeom prst="rect">
            <a:avLst/>
          </a:prstGeo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2"/>
            <a:ext cx="6815667" cy="585258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2" y="1435101"/>
            <a:ext cx="4011084" cy="469053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spd="slow" advClick="0" advTm="0">
    <p:pull/>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1"/>
            <a:ext cx="7315200" cy="567267"/>
          </a:xfrm>
          <a:prstGeom prst="rect">
            <a:avLst/>
          </a:prstGeo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3833"/>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2389717" y="5367868"/>
            <a:ext cx="7315200" cy="80433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spd="slow" advClick="0" advTm="0">
    <p:pull/>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1600202"/>
            <a:ext cx="10972800" cy="4525433"/>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spd="slow" advClick="0" advTm="0">
    <p:pull/>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5168"/>
            <a:ext cx="2743200" cy="5850467"/>
          </a:xfrm>
          <a:prstGeom prst="rect">
            <a:avLst/>
          </a:prstGeo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75168"/>
            <a:ext cx="8026400" cy="5850467"/>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spd="slow" advClick="0"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文本占位符 24"/>
          <p:cNvSpPr>
            <a:spLocks noGrp="1"/>
          </p:cNvSpPr>
          <p:nvPr>
            <p:ph type="body" sz="quarter" idx="11" hasCustomPrompt="1"/>
          </p:nvPr>
        </p:nvSpPr>
        <p:spPr>
          <a:xfrm>
            <a:off x="3129782" y="3429000"/>
            <a:ext cx="5932436" cy="793322"/>
          </a:xfrm>
        </p:spPr>
        <p:txBody>
          <a:bodyPr>
            <a:noAutofit/>
          </a:bodyPr>
          <a:lstStyle>
            <a:lvl1pPr algn="ctr">
              <a:defRPr sz="3600" b="1" i="0">
                <a:solidFill>
                  <a:srgbClr val="005286"/>
                </a:solidFill>
                <a:latin typeface="微软雅黑" panose="020B0503020204020204" pitchFamily="34" charset="-122"/>
                <a:ea typeface="微软雅黑" panose="020B0503020204020204" pitchFamily="34" charset="-122"/>
              </a:defRPr>
            </a:lvl1pPr>
          </a:lstStyle>
          <a:p>
            <a:pPr lvl="0"/>
            <a:r>
              <a:rPr kumimoji="1" lang="zh-CN" altLang="en-US" dirty="0"/>
              <a:t>章节名称</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圆角矩形 1"/>
          <p:cNvSpPr/>
          <p:nvPr userDrawn="1"/>
        </p:nvSpPr>
        <p:spPr>
          <a:xfrm>
            <a:off x="2446866" y="2446867"/>
            <a:ext cx="7298267" cy="694266"/>
          </a:xfrm>
          <a:prstGeom prst="roundRect">
            <a:avLst>
              <a:gd name="adj" fmla="val 50000"/>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9" name="文本占位符 8"/>
          <p:cNvSpPr>
            <a:spLocks noGrp="1"/>
          </p:cNvSpPr>
          <p:nvPr>
            <p:ph type="body" sz="quarter" idx="10" hasCustomPrompt="1"/>
          </p:nvPr>
        </p:nvSpPr>
        <p:spPr>
          <a:xfrm>
            <a:off x="4061043" y="2586629"/>
            <a:ext cx="8972767" cy="518583"/>
          </a:xfrm>
        </p:spPr>
        <p:txBody>
          <a:bodyPr/>
          <a:lstStyle>
            <a:lvl1pPr>
              <a:defRPr b="1" i="0">
                <a:solidFill>
                  <a:srgbClr val="005286"/>
                </a:solidFill>
                <a:latin typeface="+mj-ea"/>
                <a:ea typeface="+mj-ea"/>
              </a:defRPr>
            </a:lvl1pPr>
          </a:lstStyle>
          <a:p>
            <a:pPr lvl="0"/>
            <a:r>
              <a:rPr kumimoji="1" lang="zh-CN" altLang="en-US" dirty="0"/>
              <a:t>当前节</a:t>
            </a:r>
            <a:endParaRPr kumimoji="1" lang="zh-CN" altLang="en-US" dirty="0"/>
          </a:p>
        </p:txBody>
      </p:sp>
      <p:sp>
        <p:nvSpPr>
          <p:cNvPr id="11" name="文本占位符 10"/>
          <p:cNvSpPr>
            <a:spLocks noGrp="1"/>
          </p:cNvSpPr>
          <p:nvPr>
            <p:ph type="body" sz="quarter" idx="11" hasCustomPrompt="1"/>
          </p:nvPr>
        </p:nvSpPr>
        <p:spPr>
          <a:xfrm>
            <a:off x="4061042" y="1892083"/>
            <a:ext cx="9002039"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endParaRPr kumimoji="1" lang="zh-CN" altLang="en-US" dirty="0"/>
          </a:p>
        </p:txBody>
      </p:sp>
      <p:sp>
        <p:nvSpPr>
          <p:cNvPr id="12" name="文本占位符 10"/>
          <p:cNvSpPr>
            <a:spLocks noGrp="1"/>
          </p:cNvSpPr>
          <p:nvPr>
            <p:ph type="body" sz="quarter" idx="12" hasCustomPrompt="1"/>
          </p:nvPr>
        </p:nvSpPr>
        <p:spPr>
          <a:xfrm>
            <a:off x="4052575" y="1337299"/>
            <a:ext cx="9002039"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endParaRPr kumimoji="1" lang="zh-CN" altLang="en-US" dirty="0"/>
          </a:p>
        </p:txBody>
      </p:sp>
      <p:sp>
        <p:nvSpPr>
          <p:cNvPr id="13" name="文本占位符 10"/>
          <p:cNvSpPr>
            <a:spLocks noGrp="1"/>
          </p:cNvSpPr>
          <p:nvPr>
            <p:ph type="body" sz="quarter" idx="13" hasCustomPrompt="1"/>
          </p:nvPr>
        </p:nvSpPr>
        <p:spPr>
          <a:xfrm>
            <a:off x="4044108" y="782515"/>
            <a:ext cx="9002041"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endParaRPr kumimoji="1" lang="zh-CN" altLang="en-US" dirty="0"/>
          </a:p>
        </p:txBody>
      </p:sp>
      <p:sp>
        <p:nvSpPr>
          <p:cNvPr id="14" name="文本占位符 10"/>
          <p:cNvSpPr>
            <a:spLocks noGrp="1"/>
          </p:cNvSpPr>
          <p:nvPr>
            <p:ph type="body" sz="quarter" idx="14" hasCustomPrompt="1"/>
          </p:nvPr>
        </p:nvSpPr>
        <p:spPr>
          <a:xfrm>
            <a:off x="4061042" y="3284288"/>
            <a:ext cx="9002039"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endParaRPr kumimoji="1" lang="zh-CN" altLang="en-US" dirty="0"/>
          </a:p>
        </p:txBody>
      </p:sp>
      <p:sp>
        <p:nvSpPr>
          <p:cNvPr id="15" name="文本占位符 10"/>
          <p:cNvSpPr>
            <a:spLocks noGrp="1"/>
          </p:cNvSpPr>
          <p:nvPr>
            <p:ph type="body" sz="quarter" idx="15" hasCustomPrompt="1"/>
          </p:nvPr>
        </p:nvSpPr>
        <p:spPr>
          <a:xfrm>
            <a:off x="4044108" y="3897872"/>
            <a:ext cx="9002039"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endParaRPr kumimoji="1" lang="zh-CN" altLang="en-US" dirty="0"/>
          </a:p>
        </p:txBody>
      </p:sp>
      <p:sp>
        <p:nvSpPr>
          <p:cNvPr id="16" name="文本占位符 10"/>
          <p:cNvSpPr>
            <a:spLocks noGrp="1"/>
          </p:cNvSpPr>
          <p:nvPr>
            <p:ph type="body" sz="quarter" idx="16" hasCustomPrompt="1"/>
          </p:nvPr>
        </p:nvSpPr>
        <p:spPr>
          <a:xfrm>
            <a:off x="4027174" y="4511456"/>
            <a:ext cx="9002039"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endParaRPr kumimoji="1" lang="zh-CN" altLang="en-US" dirty="0"/>
          </a:p>
        </p:txBody>
      </p:sp>
      <p:sp>
        <p:nvSpPr>
          <p:cNvPr id="17" name="文本占位符 10"/>
          <p:cNvSpPr>
            <a:spLocks noGrp="1"/>
          </p:cNvSpPr>
          <p:nvPr>
            <p:ph type="body" sz="quarter" idx="17" hasCustomPrompt="1"/>
          </p:nvPr>
        </p:nvSpPr>
        <p:spPr>
          <a:xfrm>
            <a:off x="4010240" y="5125040"/>
            <a:ext cx="9002039"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endParaRPr kumimoji="1" lang="zh-CN" altLang="en-US" dirty="0"/>
          </a:p>
        </p:txBody>
      </p:sp>
      <p:sp>
        <p:nvSpPr>
          <p:cNvPr id="18" name="文本占位符 10"/>
          <p:cNvSpPr>
            <a:spLocks noGrp="1"/>
          </p:cNvSpPr>
          <p:nvPr>
            <p:ph type="body" sz="quarter" idx="18" hasCustomPrompt="1"/>
          </p:nvPr>
        </p:nvSpPr>
        <p:spPr>
          <a:xfrm>
            <a:off x="4010240" y="5738624"/>
            <a:ext cx="9002039"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endParaRPr kumimoji="1" lang="zh-CN" altLang="en-US" dirty="0"/>
          </a:p>
        </p:txBody>
      </p:sp>
      <p:sp>
        <p:nvSpPr>
          <p:cNvPr id="19" name="文本占位符 10"/>
          <p:cNvSpPr>
            <a:spLocks noGrp="1"/>
          </p:cNvSpPr>
          <p:nvPr>
            <p:ph type="body" sz="quarter" idx="19" hasCustomPrompt="1"/>
          </p:nvPr>
        </p:nvSpPr>
        <p:spPr>
          <a:xfrm>
            <a:off x="3993306" y="6352208"/>
            <a:ext cx="9002039"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endParaRPr kumimoji="1" lang="zh-CN" altLang="en-US" dirty="0"/>
          </a:p>
        </p:txBody>
      </p:sp>
      <p:sp>
        <p:nvSpPr>
          <p:cNvPr id="20" name="文本占位符 10"/>
          <p:cNvSpPr>
            <a:spLocks noGrp="1"/>
          </p:cNvSpPr>
          <p:nvPr>
            <p:ph type="body" sz="quarter" idx="20" hasCustomPrompt="1"/>
          </p:nvPr>
        </p:nvSpPr>
        <p:spPr>
          <a:xfrm>
            <a:off x="4031769" y="238175"/>
            <a:ext cx="9002041"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endParaRPr kumimoji="1" lang="zh-CN" altLang="en-US" dirty="0"/>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圆角矩形 1"/>
          <p:cNvSpPr/>
          <p:nvPr userDrawn="1"/>
        </p:nvSpPr>
        <p:spPr>
          <a:xfrm>
            <a:off x="2446866" y="4241153"/>
            <a:ext cx="7298267" cy="694266"/>
          </a:xfrm>
          <a:prstGeom prst="roundRect">
            <a:avLst>
              <a:gd name="adj" fmla="val 50000"/>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j-ea"/>
              <a:ea typeface="+mj-ea"/>
            </a:endParaRPr>
          </a:p>
        </p:txBody>
      </p:sp>
      <p:sp>
        <p:nvSpPr>
          <p:cNvPr id="9" name="文本占位符 8"/>
          <p:cNvSpPr>
            <a:spLocks noGrp="1"/>
          </p:cNvSpPr>
          <p:nvPr>
            <p:ph type="body" sz="quarter" idx="10" hasCustomPrompt="1"/>
          </p:nvPr>
        </p:nvSpPr>
        <p:spPr>
          <a:xfrm>
            <a:off x="3327797" y="4380915"/>
            <a:ext cx="11720553" cy="518583"/>
          </a:xfrm>
        </p:spPr>
        <p:txBody>
          <a:bodyPr/>
          <a:lstStyle>
            <a:lvl1pPr>
              <a:defRPr b="1" i="0">
                <a:solidFill>
                  <a:srgbClr val="005286"/>
                </a:solidFill>
                <a:latin typeface="+mj-ea"/>
                <a:ea typeface="+mj-ea"/>
              </a:defRPr>
            </a:lvl1pPr>
          </a:lstStyle>
          <a:p>
            <a:pPr lvl="0"/>
            <a:r>
              <a:rPr kumimoji="1" lang="zh-CN" altLang="en-US" dirty="0"/>
              <a:t>当前节</a:t>
            </a:r>
            <a:endParaRPr kumimoji="1" lang="zh-CN" altLang="en-US" dirty="0"/>
          </a:p>
        </p:txBody>
      </p:sp>
      <p:sp>
        <p:nvSpPr>
          <p:cNvPr id="11" name="文本占位符 10"/>
          <p:cNvSpPr>
            <a:spLocks noGrp="1"/>
          </p:cNvSpPr>
          <p:nvPr>
            <p:ph type="body" sz="quarter" idx="11" hasCustomPrompt="1"/>
          </p:nvPr>
        </p:nvSpPr>
        <p:spPr>
          <a:xfrm>
            <a:off x="3327797" y="3686369"/>
            <a:ext cx="11720553"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endParaRPr kumimoji="1" lang="zh-CN" altLang="en-US" dirty="0"/>
          </a:p>
        </p:txBody>
      </p:sp>
      <p:sp>
        <p:nvSpPr>
          <p:cNvPr id="12" name="文本占位符 10"/>
          <p:cNvSpPr>
            <a:spLocks noGrp="1"/>
          </p:cNvSpPr>
          <p:nvPr>
            <p:ph type="body" sz="quarter" idx="12" hasCustomPrompt="1"/>
          </p:nvPr>
        </p:nvSpPr>
        <p:spPr>
          <a:xfrm>
            <a:off x="3319330" y="3131585"/>
            <a:ext cx="11738012"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endParaRPr kumimoji="1" lang="zh-CN" altLang="en-US" dirty="0"/>
          </a:p>
        </p:txBody>
      </p:sp>
      <p:sp>
        <p:nvSpPr>
          <p:cNvPr id="13" name="文本占位符 10"/>
          <p:cNvSpPr>
            <a:spLocks noGrp="1"/>
          </p:cNvSpPr>
          <p:nvPr>
            <p:ph type="body" sz="quarter" idx="13" hasCustomPrompt="1"/>
          </p:nvPr>
        </p:nvSpPr>
        <p:spPr>
          <a:xfrm>
            <a:off x="3310863" y="2576801"/>
            <a:ext cx="11755471"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endParaRPr kumimoji="1" lang="zh-CN" altLang="en-US" dirty="0"/>
          </a:p>
        </p:txBody>
      </p:sp>
      <p:sp>
        <p:nvSpPr>
          <p:cNvPr id="14" name="文本占位符 10"/>
          <p:cNvSpPr>
            <a:spLocks noGrp="1"/>
          </p:cNvSpPr>
          <p:nvPr>
            <p:ph type="body" sz="quarter" idx="14" hasCustomPrompt="1"/>
          </p:nvPr>
        </p:nvSpPr>
        <p:spPr>
          <a:xfrm>
            <a:off x="3327797" y="5078574"/>
            <a:ext cx="11720551"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endParaRPr kumimoji="1" lang="zh-CN" altLang="en-US" dirty="0"/>
          </a:p>
        </p:txBody>
      </p:sp>
      <p:sp>
        <p:nvSpPr>
          <p:cNvPr id="15" name="文本占位符 10"/>
          <p:cNvSpPr>
            <a:spLocks noGrp="1"/>
          </p:cNvSpPr>
          <p:nvPr>
            <p:ph type="body" sz="quarter" idx="15" hasCustomPrompt="1"/>
          </p:nvPr>
        </p:nvSpPr>
        <p:spPr>
          <a:xfrm>
            <a:off x="3310863" y="5692158"/>
            <a:ext cx="11755467"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endParaRPr kumimoji="1" lang="zh-CN" altLang="en-US" dirty="0"/>
          </a:p>
        </p:txBody>
      </p:sp>
      <p:sp>
        <p:nvSpPr>
          <p:cNvPr id="16" name="文本占位符 10"/>
          <p:cNvSpPr>
            <a:spLocks noGrp="1"/>
          </p:cNvSpPr>
          <p:nvPr>
            <p:ph type="body" sz="quarter" idx="16" hasCustomPrompt="1"/>
          </p:nvPr>
        </p:nvSpPr>
        <p:spPr>
          <a:xfrm>
            <a:off x="3293929" y="6305742"/>
            <a:ext cx="11790389"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endParaRPr kumimoji="1" lang="zh-CN" altLang="en-US" dirty="0"/>
          </a:p>
        </p:txBody>
      </p:sp>
      <p:sp>
        <p:nvSpPr>
          <p:cNvPr id="17" name="文本占位符 10"/>
          <p:cNvSpPr>
            <a:spLocks noGrp="1"/>
          </p:cNvSpPr>
          <p:nvPr>
            <p:ph type="body" sz="quarter" idx="17" hasCustomPrompt="1"/>
          </p:nvPr>
        </p:nvSpPr>
        <p:spPr>
          <a:xfrm>
            <a:off x="3276996" y="6919326"/>
            <a:ext cx="11807322"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endParaRPr kumimoji="1" lang="zh-CN" altLang="en-US" dirty="0"/>
          </a:p>
        </p:txBody>
      </p:sp>
      <p:sp>
        <p:nvSpPr>
          <p:cNvPr id="18" name="文本占位符 10"/>
          <p:cNvSpPr>
            <a:spLocks noGrp="1"/>
          </p:cNvSpPr>
          <p:nvPr>
            <p:ph type="body" sz="quarter" idx="18" hasCustomPrompt="1"/>
          </p:nvPr>
        </p:nvSpPr>
        <p:spPr>
          <a:xfrm>
            <a:off x="3328847" y="2016253"/>
            <a:ext cx="11755471"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endParaRPr kumimoji="1" lang="zh-CN" altLang="en-US" dirty="0"/>
          </a:p>
        </p:txBody>
      </p:sp>
      <p:sp>
        <p:nvSpPr>
          <p:cNvPr id="20" name="文本占位符 10"/>
          <p:cNvSpPr>
            <a:spLocks noGrp="1"/>
          </p:cNvSpPr>
          <p:nvPr>
            <p:ph type="body" sz="quarter" idx="19" hasCustomPrompt="1"/>
          </p:nvPr>
        </p:nvSpPr>
        <p:spPr>
          <a:xfrm>
            <a:off x="3320450" y="1456286"/>
            <a:ext cx="11755471"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endParaRPr kumimoji="1" lang="zh-CN" altLang="en-US" dirty="0"/>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a:xfrm>
            <a:off x="9448800" y="6491557"/>
            <a:ext cx="2743200" cy="365125"/>
          </a:xfrm>
        </p:spPr>
        <p:txBody>
          <a:bodyPr/>
          <a:lstStyle>
            <a:lvl1pPr>
              <a:defRPr sz="1400">
                <a:solidFill>
                  <a:schemeClr val="tx1"/>
                </a:solidFill>
              </a:defRPr>
            </a:lvl1pPr>
          </a:lstStyle>
          <a:p>
            <a:fld id="{DD45D486-AB79-5346-9E81-F129A73A99D1}" type="slidenum">
              <a:rPr kumimoji="1" lang="zh-CN" altLang="en-US" smtClean="0"/>
            </a:fld>
            <a:endParaRPr kumimoji="1" lang="zh-CN" altLang="en-US"/>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alphaModFix amt="19000"/>
            <a:lum/>
          </a:blip>
          <a:srcRect/>
          <a:stretch>
            <a:fillRect l="-3000" r="-3000"/>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a:xfrm>
            <a:off x="9448800" y="6482931"/>
            <a:ext cx="2743200" cy="365125"/>
          </a:xfrm>
        </p:spPr>
        <p:txBody>
          <a:bodyPr/>
          <a:lstStyle>
            <a:lvl1pPr>
              <a:defRPr sz="1400">
                <a:solidFill>
                  <a:schemeClr val="tx1"/>
                </a:solidFill>
              </a:defRPr>
            </a:lvl1pPr>
          </a:lstStyle>
          <a:p>
            <a:fld id="{DD45D486-AB79-5346-9E81-F129A73A99D1}"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标题和内容">
    <p:bg>
      <p:bgPr>
        <a:blipFill dpi="0" rotWithShape="1">
          <a:blip r:embed="rId2">
            <a:alphaModFix amt="9000"/>
            <a:lum/>
          </a:blip>
          <a:srcRect/>
          <a:stretch>
            <a:fillRect t="-1000" b="-1000"/>
          </a:stretch>
        </a:blipFill>
        <a:effectLst/>
      </p:bgPr>
    </p:bg>
    <p:spTree>
      <p:nvGrpSpPr>
        <p:cNvPr id="1" name=""/>
        <p:cNvGrpSpPr/>
        <p:nvPr/>
      </p:nvGrpSpPr>
      <p:grpSpPr>
        <a:xfrm>
          <a:off x="0" y="0"/>
          <a:ext cx="0" cy="0"/>
          <a:chOff x="0" y="0"/>
          <a:chExt cx="0" cy="0"/>
        </a:xfrm>
      </p:grpSpPr>
      <p:sp>
        <p:nvSpPr>
          <p:cNvPr id="2" name="圆角矩形 1"/>
          <p:cNvSpPr/>
          <p:nvPr userDrawn="1"/>
        </p:nvSpPr>
        <p:spPr>
          <a:xfrm>
            <a:off x="1927761" y="4015539"/>
            <a:ext cx="8122721" cy="694266"/>
          </a:xfrm>
          <a:prstGeom prst="roundRect">
            <a:avLst>
              <a:gd name="adj" fmla="val 50000"/>
            </a:avLst>
          </a:prstGeom>
          <a:solidFill>
            <a:srgbClr val="86D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图片 2"/>
          <p:cNvPicPr>
            <a:picLocks noChangeAspect="1"/>
          </p:cNvPicPr>
          <p:nvPr userDrawn="1"/>
        </p:nvPicPr>
        <p:blipFill>
          <a:blip r:embed="rId3"/>
          <a:stretch>
            <a:fillRect/>
          </a:stretch>
        </p:blipFill>
        <p:spPr>
          <a:xfrm>
            <a:off x="2519033" y="4069327"/>
            <a:ext cx="520730" cy="568637"/>
          </a:xfrm>
          <a:prstGeom prst="rect">
            <a:avLst/>
          </a:prstGeom>
        </p:spPr>
      </p:pic>
      <p:sp>
        <p:nvSpPr>
          <p:cNvPr id="9" name="文本占位符 8"/>
          <p:cNvSpPr>
            <a:spLocks noGrp="1"/>
          </p:cNvSpPr>
          <p:nvPr>
            <p:ph type="body" sz="quarter" idx="10" hasCustomPrompt="1"/>
          </p:nvPr>
        </p:nvSpPr>
        <p:spPr>
          <a:xfrm>
            <a:off x="3039763" y="4155301"/>
            <a:ext cx="5190471" cy="518583"/>
          </a:xfrm>
        </p:spPr>
        <p:txBody>
          <a:bodyPr/>
          <a:lstStyle>
            <a:lvl1pPr>
              <a:defRPr b="1" i="0">
                <a:solidFill>
                  <a:srgbClr val="005286"/>
                </a:solidFill>
                <a:latin typeface="Songti SC" panose="02010600040101010101" pitchFamily="2" charset="-122"/>
                <a:ea typeface="Songti SC" panose="02010600040101010101" pitchFamily="2" charset="-122"/>
              </a:defRPr>
            </a:lvl1pPr>
          </a:lstStyle>
          <a:p>
            <a:pPr lvl="0"/>
            <a:r>
              <a:rPr kumimoji="1" lang="zh-CN" altLang="en-US" dirty="0"/>
              <a:t>当前节</a:t>
            </a:r>
            <a:endParaRPr kumimoji="1" lang="zh-CN" altLang="en-US" dirty="0"/>
          </a:p>
        </p:txBody>
      </p:sp>
      <p:sp>
        <p:nvSpPr>
          <p:cNvPr id="11" name="文本占位符 10"/>
          <p:cNvSpPr>
            <a:spLocks noGrp="1"/>
          </p:cNvSpPr>
          <p:nvPr>
            <p:ph type="body" sz="quarter" idx="11" hasCustomPrompt="1"/>
          </p:nvPr>
        </p:nvSpPr>
        <p:spPr>
          <a:xfrm>
            <a:off x="3039763" y="3460755"/>
            <a:ext cx="3441980" cy="470429"/>
          </a:xfrm>
        </p:spPr>
        <p:txBody>
          <a:bodyPr>
            <a:normAutofit/>
          </a:bodyPr>
          <a:lstStyle>
            <a:lvl1pPr>
              <a:defRPr sz="2400" b="0" i="0">
                <a:solidFill>
                  <a:srgbClr val="005286"/>
                </a:solidFill>
                <a:latin typeface="微软雅黑" panose="020B0503020204020204" pitchFamily="34" charset="-122"/>
                <a:ea typeface="微软雅黑" panose="020B0503020204020204" pitchFamily="34" charset="-122"/>
              </a:defRPr>
            </a:lvl1pPr>
          </a:lstStyle>
          <a:p>
            <a:pPr lvl="0"/>
            <a:r>
              <a:rPr kumimoji="1" lang="zh-CN" altLang="en-US" dirty="0"/>
              <a:t>已讲授节</a:t>
            </a:r>
            <a:endParaRPr kumimoji="1" lang="zh-CN" altLang="en-US" dirty="0"/>
          </a:p>
        </p:txBody>
      </p:sp>
      <p:sp>
        <p:nvSpPr>
          <p:cNvPr id="12" name="文本占位符 10"/>
          <p:cNvSpPr>
            <a:spLocks noGrp="1"/>
          </p:cNvSpPr>
          <p:nvPr>
            <p:ph type="body" sz="quarter" idx="12" hasCustomPrompt="1"/>
          </p:nvPr>
        </p:nvSpPr>
        <p:spPr>
          <a:xfrm>
            <a:off x="3031296" y="2905971"/>
            <a:ext cx="3441980" cy="470429"/>
          </a:xfrm>
        </p:spPr>
        <p:txBody>
          <a:bodyPr>
            <a:normAutofit/>
          </a:bodyPr>
          <a:lstStyle>
            <a:lvl1pPr>
              <a:defRPr sz="2400" b="0" i="0">
                <a:solidFill>
                  <a:srgbClr val="005286"/>
                </a:solidFill>
                <a:latin typeface="微软雅黑" panose="020B0503020204020204" pitchFamily="34" charset="-122"/>
                <a:ea typeface="微软雅黑" panose="020B0503020204020204" pitchFamily="34" charset="-122"/>
              </a:defRPr>
            </a:lvl1pPr>
          </a:lstStyle>
          <a:p>
            <a:pPr lvl="0"/>
            <a:r>
              <a:rPr kumimoji="1" lang="zh-CN" altLang="en-US" dirty="0"/>
              <a:t>已讲授节</a:t>
            </a:r>
            <a:endParaRPr kumimoji="1" lang="zh-CN" altLang="en-US" dirty="0"/>
          </a:p>
        </p:txBody>
      </p:sp>
      <p:sp>
        <p:nvSpPr>
          <p:cNvPr id="13" name="文本占位符 10"/>
          <p:cNvSpPr>
            <a:spLocks noGrp="1"/>
          </p:cNvSpPr>
          <p:nvPr>
            <p:ph type="body" sz="quarter" idx="13" hasCustomPrompt="1"/>
          </p:nvPr>
        </p:nvSpPr>
        <p:spPr>
          <a:xfrm>
            <a:off x="3022829" y="2351187"/>
            <a:ext cx="3441980" cy="470429"/>
          </a:xfrm>
        </p:spPr>
        <p:txBody>
          <a:bodyPr>
            <a:normAutofit/>
          </a:bodyPr>
          <a:lstStyle>
            <a:lvl1pPr>
              <a:defRPr sz="2400" b="0" i="0">
                <a:solidFill>
                  <a:srgbClr val="005286"/>
                </a:solidFill>
                <a:latin typeface="微软雅黑" panose="020B0503020204020204" pitchFamily="34" charset="-122"/>
                <a:ea typeface="微软雅黑" panose="020B0503020204020204" pitchFamily="34" charset="-122"/>
              </a:defRPr>
            </a:lvl1pPr>
          </a:lstStyle>
          <a:p>
            <a:pPr lvl="0"/>
            <a:r>
              <a:rPr kumimoji="1" lang="zh-CN" altLang="en-US" dirty="0"/>
              <a:t>已讲授节</a:t>
            </a:r>
            <a:endParaRPr kumimoji="1" lang="zh-CN" altLang="en-US" dirty="0"/>
          </a:p>
        </p:txBody>
      </p:sp>
      <p:sp>
        <p:nvSpPr>
          <p:cNvPr id="14" name="文本占位符 10"/>
          <p:cNvSpPr>
            <a:spLocks noGrp="1"/>
          </p:cNvSpPr>
          <p:nvPr>
            <p:ph type="body" sz="quarter" idx="14" hasCustomPrompt="1"/>
          </p:nvPr>
        </p:nvSpPr>
        <p:spPr>
          <a:xfrm>
            <a:off x="3039763" y="4852960"/>
            <a:ext cx="3441980" cy="470429"/>
          </a:xfrm>
        </p:spPr>
        <p:txBody>
          <a:bodyPr>
            <a:normAutofit/>
          </a:bodyPr>
          <a:lstStyle>
            <a:lvl1pPr>
              <a:defRPr sz="2400" b="0" i="0">
                <a:solidFill>
                  <a:srgbClr val="005286">
                    <a:alpha val="50000"/>
                  </a:srgbClr>
                </a:solidFill>
                <a:latin typeface="微软雅黑" panose="020B0503020204020204" pitchFamily="34" charset="-122"/>
                <a:ea typeface="微软雅黑" panose="020B0503020204020204" pitchFamily="34" charset="-122"/>
              </a:defRPr>
            </a:lvl1pPr>
          </a:lstStyle>
          <a:p>
            <a:pPr lvl="0"/>
            <a:r>
              <a:rPr kumimoji="1" lang="zh-CN" altLang="en-US" dirty="0"/>
              <a:t>待讲授节</a:t>
            </a:r>
            <a:endParaRPr kumimoji="1" lang="zh-CN" altLang="en-US" dirty="0"/>
          </a:p>
        </p:txBody>
      </p:sp>
      <p:sp>
        <p:nvSpPr>
          <p:cNvPr id="15" name="文本占位符 10"/>
          <p:cNvSpPr>
            <a:spLocks noGrp="1"/>
          </p:cNvSpPr>
          <p:nvPr>
            <p:ph type="body" sz="quarter" idx="15" hasCustomPrompt="1"/>
          </p:nvPr>
        </p:nvSpPr>
        <p:spPr>
          <a:xfrm>
            <a:off x="3022829" y="5466544"/>
            <a:ext cx="3441980" cy="470429"/>
          </a:xfrm>
        </p:spPr>
        <p:txBody>
          <a:bodyPr>
            <a:normAutofit/>
          </a:bodyPr>
          <a:lstStyle>
            <a:lvl1pPr>
              <a:defRPr sz="2400" b="0" i="0">
                <a:solidFill>
                  <a:srgbClr val="005286">
                    <a:alpha val="50000"/>
                  </a:srgbClr>
                </a:solidFill>
                <a:latin typeface="微软雅黑" panose="020B0503020204020204" pitchFamily="34" charset="-122"/>
                <a:ea typeface="微软雅黑" panose="020B0503020204020204" pitchFamily="34" charset="-122"/>
              </a:defRPr>
            </a:lvl1pPr>
          </a:lstStyle>
          <a:p>
            <a:pPr lvl="0"/>
            <a:r>
              <a:rPr kumimoji="1" lang="zh-CN" altLang="en-US" dirty="0"/>
              <a:t>待讲授节</a:t>
            </a:r>
            <a:endParaRPr kumimoji="1" lang="zh-CN" altLang="en-US" dirty="0"/>
          </a:p>
        </p:txBody>
      </p:sp>
      <p:sp>
        <p:nvSpPr>
          <p:cNvPr id="16" name="文本占位符 10"/>
          <p:cNvSpPr>
            <a:spLocks noGrp="1"/>
          </p:cNvSpPr>
          <p:nvPr>
            <p:ph type="body" sz="quarter" idx="16" hasCustomPrompt="1"/>
          </p:nvPr>
        </p:nvSpPr>
        <p:spPr>
          <a:xfrm>
            <a:off x="3005895" y="6080128"/>
            <a:ext cx="3441980" cy="470429"/>
          </a:xfrm>
        </p:spPr>
        <p:txBody>
          <a:bodyPr>
            <a:normAutofit/>
          </a:bodyPr>
          <a:lstStyle>
            <a:lvl1pPr>
              <a:defRPr sz="2400" b="0" i="0">
                <a:solidFill>
                  <a:srgbClr val="005286">
                    <a:alpha val="50000"/>
                  </a:srgbClr>
                </a:solidFill>
                <a:latin typeface="微软雅黑" panose="020B0503020204020204" pitchFamily="34" charset="-122"/>
                <a:ea typeface="微软雅黑" panose="020B0503020204020204" pitchFamily="34" charset="-122"/>
              </a:defRPr>
            </a:lvl1pPr>
          </a:lstStyle>
          <a:p>
            <a:pPr lvl="0"/>
            <a:r>
              <a:rPr kumimoji="1" lang="zh-CN" altLang="en-US" dirty="0"/>
              <a:t>待讲授节</a:t>
            </a:r>
            <a:endParaRPr kumimoji="1" lang="zh-CN" altLang="en-US" dirty="0"/>
          </a:p>
        </p:txBody>
      </p:sp>
      <p:sp>
        <p:nvSpPr>
          <p:cNvPr id="17" name="文本占位符 10"/>
          <p:cNvSpPr>
            <a:spLocks noGrp="1"/>
          </p:cNvSpPr>
          <p:nvPr>
            <p:ph type="body" sz="quarter" idx="17" hasCustomPrompt="1"/>
          </p:nvPr>
        </p:nvSpPr>
        <p:spPr>
          <a:xfrm>
            <a:off x="2988961" y="6693712"/>
            <a:ext cx="3441980" cy="470429"/>
          </a:xfrm>
        </p:spPr>
        <p:txBody>
          <a:bodyPr>
            <a:normAutofit/>
          </a:bodyPr>
          <a:lstStyle>
            <a:lvl1pPr>
              <a:defRPr sz="2400" b="0" i="0">
                <a:solidFill>
                  <a:srgbClr val="005286">
                    <a:alpha val="50000"/>
                  </a:srgbClr>
                </a:solidFill>
                <a:latin typeface="微软雅黑" panose="020B0503020204020204" pitchFamily="34" charset="-122"/>
                <a:ea typeface="微软雅黑" panose="020B0503020204020204" pitchFamily="34" charset="-122"/>
              </a:defRPr>
            </a:lvl1pPr>
          </a:lstStyle>
          <a:p>
            <a:pPr lvl="0"/>
            <a:r>
              <a:rPr kumimoji="1" lang="zh-CN" altLang="en-US" dirty="0"/>
              <a:t>待讲授节</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2" Type="http://schemas.openxmlformats.org/officeDocument/2006/relationships/theme" Target="../theme/theme2.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45D486-AB79-5346-9E81-F129A73A99D1}"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ransition spd="slow" advClick="0" advTm="0">
    <p:pull/>
  </p:transition>
  <p:hf sldNum="0"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6.xml"/><Relationship Id="rId7" Type="http://schemas.openxmlformats.org/officeDocument/2006/relationships/image" Target="../media/image26.png"/><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s>
</file>

<file path=ppt/slides/_rels/slide12.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image" Target="../media/image27.png"/><Relationship Id="rId19" Type="http://schemas.openxmlformats.org/officeDocument/2006/relationships/slideLayout" Target="../slideLayouts/slideLayout6.xml"/><Relationship Id="rId18" Type="http://schemas.openxmlformats.org/officeDocument/2006/relationships/tags" Target="../tags/tag133.xml"/><Relationship Id="rId17" Type="http://schemas.openxmlformats.org/officeDocument/2006/relationships/tags" Target="../tags/tag132.xml"/><Relationship Id="rId16" Type="http://schemas.openxmlformats.org/officeDocument/2006/relationships/tags" Target="../tags/tag131.xml"/><Relationship Id="rId15" Type="http://schemas.openxmlformats.org/officeDocument/2006/relationships/tags" Target="../tags/tag130.xml"/><Relationship Id="rId14" Type="http://schemas.openxmlformats.org/officeDocument/2006/relationships/tags" Target="../tags/tag129.xml"/><Relationship Id="rId13" Type="http://schemas.openxmlformats.org/officeDocument/2006/relationships/tags" Target="../tags/tag128.xml"/><Relationship Id="rId12" Type="http://schemas.openxmlformats.org/officeDocument/2006/relationships/image" Target="../media/image28.png"/><Relationship Id="rId11" Type="http://schemas.openxmlformats.org/officeDocument/2006/relationships/tags" Target="../tags/tag127.xml"/><Relationship Id="rId10" Type="http://schemas.openxmlformats.org/officeDocument/2006/relationships/tags" Target="../tags/tag126.xml"/><Relationship Id="rId1" Type="http://schemas.openxmlformats.org/officeDocument/2006/relationships/tags" Target="../tags/tag118.xml"/></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2.bin"/><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1" Type="http://schemas.openxmlformats.org/officeDocument/2006/relationships/vmlDrawing" Target="../drawings/vmlDrawing2.vml"/><Relationship Id="rId20" Type="http://schemas.openxmlformats.org/officeDocument/2006/relationships/slideLayout" Target="../slideLayouts/slideLayout6.xml"/><Relationship Id="rId2" Type="http://schemas.openxmlformats.org/officeDocument/2006/relationships/image" Target="../media/image29.png"/><Relationship Id="rId19" Type="http://schemas.openxmlformats.org/officeDocument/2006/relationships/tags" Target="../tags/tag146.xml"/><Relationship Id="rId18" Type="http://schemas.openxmlformats.org/officeDocument/2006/relationships/tags" Target="../tags/tag145.xml"/><Relationship Id="rId17" Type="http://schemas.openxmlformats.org/officeDocument/2006/relationships/tags" Target="../tags/tag144.xml"/><Relationship Id="rId16" Type="http://schemas.openxmlformats.org/officeDocument/2006/relationships/image" Target="../media/image33.png"/><Relationship Id="rId15" Type="http://schemas.openxmlformats.org/officeDocument/2006/relationships/tags" Target="../tags/tag143.xml"/><Relationship Id="rId14" Type="http://schemas.openxmlformats.org/officeDocument/2006/relationships/image" Target="../media/image32.png"/><Relationship Id="rId13" Type="http://schemas.openxmlformats.org/officeDocument/2006/relationships/tags" Target="../tags/tag142.xml"/><Relationship Id="rId12" Type="http://schemas.openxmlformats.org/officeDocument/2006/relationships/image" Target="../media/image31.png"/><Relationship Id="rId11" Type="http://schemas.openxmlformats.org/officeDocument/2006/relationships/tags" Target="../tags/tag141.xml"/><Relationship Id="rId10" Type="http://schemas.openxmlformats.org/officeDocument/2006/relationships/image" Target="../media/image30.wmf"/><Relationship Id="rId1" Type="http://schemas.openxmlformats.org/officeDocument/2006/relationships/tags" Target="../tags/tag134.xml"/></Relationships>
</file>

<file path=ppt/slides/_rels/slide14.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image" Target="../media/image35.png"/><Relationship Id="rId5" Type="http://schemas.openxmlformats.org/officeDocument/2006/relationships/tags" Target="../tags/tag150.xml"/><Relationship Id="rId4" Type="http://schemas.openxmlformats.org/officeDocument/2006/relationships/image" Target="../media/image34.png"/><Relationship Id="rId3" Type="http://schemas.openxmlformats.org/officeDocument/2006/relationships/tags" Target="../tags/tag149.xml"/><Relationship Id="rId2" Type="http://schemas.openxmlformats.org/officeDocument/2006/relationships/tags" Target="../tags/tag148.xml"/><Relationship Id="rId11" Type="http://schemas.openxmlformats.org/officeDocument/2006/relationships/notesSlide" Target="../notesSlides/notesSlide6.xml"/><Relationship Id="rId10" Type="http://schemas.openxmlformats.org/officeDocument/2006/relationships/slideLayout" Target="../slideLayouts/slideLayout6.xml"/><Relationship Id="rId1" Type="http://schemas.openxmlformats.org/officeDocument/2006/relationships/tags" Target="../tags/tag147.xml"/></Relationships>
</file>

<file path=ppt/slides/_rels/slide15.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image" Target="../media/image36.png"/><Relationship Id="rId3" Type="http://schemas.openxmlformats.org/officeDocument/2006/relationships/tags" Target="../tags/tag156.xml"/><Relationship Id="rId2" Type="http://schemas.openxmlformats.org/officeDocument/2006/relationships/tags" Target="../tags/tag155.xml"/><Relationship Id="rId12" Type="http://schemas.openxmlformats.org/officeDocument/2006/relationships/slideLayout" Target="../slideLayouts/slideLayout6.xml"/><Relationship Id="rId11" Type="http://schemas.openxmlformats.org/officeDocument/2006/relationships/tags" Target="../tags/tag163.xml"/><Relationship Id="rId10" Type="http://schemas.openxmlformats.org/officeDocument/2006/relationships/tags" Target="../tags/tag162.xml"/><Relationship Id="rId1" Type="http://schemas.openxmlformats.org/officeDocument/2006/relationships/tags" Target="../tags/tag154.xml"/></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3.bin"/><Relationship Id="rId8" Type="http://schemas.openxmlformats.org/officeDocument/2006/relationships/tags" Target="../tags/tag169.xml"/><Relationship Id="rId7" Type="http://schemas.openxmlformats.org/officeDocument/2006/relationships/tags" Target="../tags/tag168.xml"/><Relationship Id="rId6" Type="http://schemas.openxmlformats.org/officeDocument/2006/relationships/image" Target="../media/image38.png"/><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image" Target="../media/image37.png"/><Relationship Id="rId23" Type="http://schemas.openxmlformats.org/officeDocument/2006/relationships/vmlDrawing" Target="../drawings/vmlDrawing3.vml"/><Relationship Id="rId22" Type="http://schemas.openxmlformats.org/officeDocument/2006/relationships/slideLayout" Target="../slideLayouts/slideLayout6.xml"/><Relationship Id="rId21" Type="http://schemas.openxmlformats.org/officeDocument/2006/relationships/tags" Target="../tags/tag178.xml"/><Relationship Id="rId20" Type="http://schemas.openxmlformats.org/officeDocument/2006/relationships/tags" Target="../tags/tag177.xml"/><Relationship Id="rId2" Type="http://schemas.openxmlformats.org/officeDocument/2006/relationships/tags" Target="../tags/tag165.xml"/><Relationship Id="rId19" Type="http://schemas.openxmlformats.org/officeDocument/2006/relationships/tags" Target="../tags/tag176.xml"/><Relationship Id="rId18" Type="http://schemas.openxmlformats.org/officeDocument/2006/relationships/tags" Target="../tags/tag175.xml"/><Relationship Id="rId17" Type="http://schemas.openxmlformats.org/officeDocument/2006/relationships/image" Target="../media/image41.png"/><Relationship Id="rId16" Type="http://schemas.openxmlformats.org/officeDocument/2006/relationships/tags" Target="../tags/tag174.xml"/><Relationship Id="rId15" Type="http://schemas.openxmlformats.org/officeDocument/2006/relationships/tags" Target="../tags/tag173.xml"/><Relationship Id="rId14" Type="http://schemas.openxmlformats.org/officeDocument/2006/relationships/tags" Target="../tags/tag172.xml"/><Relationship Id="rId13" Type="http://schemas.openxmlformats.org/officeDocument/2006/relationships/tags" Target="../tags/tag171.xml"/><Relationship Id="rId12" Type="http://schemas.openxmlformats.org/officeDocument/2006/relationships/image" Target="../media/image40.png"/><Relationship Id="rId11" Type="http://schemas.openxmlformats.org/officeDocument/2006/relationships/tags" Target="../tags/tag170.xml"/><Relationship Id="rId10" Type="http://schemas.openxmlformats.org/officeDocument/2006/relationships/image" Target="../media/image39.wmf"/><Relationship Id="rId1" Type="http://schemas.openxmlformats.org/officeDocument/2006/relationships/tags" Target="../tags/tag164.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s>
</file>

<file path=ppt/slides/_rels/slide18.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5" Type="http://schemas.openxmlformats.org/officeDocument/2006/relationships/notesSlide" Target="../notesSlides/notesSlide7.xml"/><Relationship Id="rId24" Type="http://schemas.openxmlformats.org/officeDocument/2006/relationships/slideLayout" Target="../slideLayouts/slideLayout6.xml"/><Relationship Id="rId23" Type="http://schemas.openxmlformats.org/officeDocument/2006/relationships/tags" Target="../tags/tag207.xml"/><Relationship Id="rId22" Type="http://schemas.openxmlformats.org/officeDocument/2006/relationships/tags" Target="../tags/tag206.xml"/><Relationship Id="rId21" Type="http://schemas.openxmlformats.org/officeDocument/2006/relationships/tags" Target="../tags/tag205.xml"/><Relationship Id="rId20" Type="http://schemas.openxmlformats.org/officeDocument/2006/relationships/tags" Target="../tags/tag204.xml"/><Relationship Id="rId2" Type="http://schemas.openxmlformats.org/officeDocument/2006/relationships/tags" Target="../tags/tag186.xml"/><Relationship Id="rId19" Type="http://schemas.openxmlformats.org/officeDocument/2006/relationships/tags" Target="../tags/tag203.xml"/><Relationship Id="rId18" Type="http://schemas.openxmlformats.org/officeDocument/2006/relationships/tags" Target="../tags/tag202.xml"/><Relationship Id="rId17" Type="http://schemas.openxmlformats.org/officeDocument/2006/relationships/tags" Target="../tags/tag201.xml"/><Relationship Id="rId16" Type="http://schemas.openxmlformats.org/officeDocument/2006/relationships/tags" Target="../tags/tag200.xml"/><Relationship Id="rId15" Type="http://schemas.openxmlformats.org/officeDocument/2006/relationships/tags" Target="../tags/tag199.xml"/><Relationship Id="rId14" Type="http://schemas.openxmlformats.org/officeDocument/2006/relationships/tags" Target="../tags/tag198.xml"/><Relationship Id="rId13" Type="http://schemas.openxmlformats.org/officeDocument/2006/relationships/tags" Target="../tags/tag197.xml"/><Relationship Id="rId12" Type="http://schemas.openxmlformats.org/officeDocument/2006/relationships/tags" Target="../tags/tag196.xml"/><Relationship Id="rId11" Type="http://schemas.openxmlformats.org/officeDocument/2006/relationships/tags" Target="../tags/tag195.xml"/><Relationship Id="rId10" Type="http://schemas.openxmlformats.org/officeDocument/2006/relationships/tags" Target="../tags/tag194.xml"/><Relationship Id="rId1" Type="http://schemas.openxmlformats.org/officeDocument/2006/relationships/tags" Target="../tags/tag185.xml"/></Relationships>
</file>

<file path=ppt/slides/_rels/slide19.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tags" Target="../tags/tag215.xml"/><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tags" Target="../tags/tag212.xml"/><Relationship Id="rId4" Type="http://schemas.openxmlformats.org/officeDocument/2006/relationships/tags" Target="../tags/tag211.xml"/><Relationship Id="rId3" Type="http://schemas.openxmlformats.org/officeDocument/2006/relationships/tags" Target="../tags/tag210.xml"/><Relationship Id="rId2" Type="http://schemas.openxmlformats.org/officeDocument/2006/relationships/tags" Target="../tags/tag209.xml"/><Relationship Id="rId18" Type="http://schemas.openxmlformats.org/officeDocument/2006/relationships/slideLayout" Target="../slideLayouts/slideLayout6.xml"/><Relationship Id="rId17" Type="http://schemas.openxmlformats.org/officeDocument/2006/relationships/tags" Target="../tags/tag224.xml"/><Relationship Id="rId16" Type="http://schemas.openxmlformats.org/officeDocument/2006/relationships/tags" Target="../tags/tag223.xml"/><Relationship Id="rId15" Type="http://schemas.openxmlformats.org/officeDocument/2006/relationships/tags" Target="../tags/tag222.xml"/><Relationship Id="rId14" Type="http://schemas.openxmlformats.org/officeDocument/2006/relationships/tags" Target="../tags/tag221.xml"/><Relationship Id="rId13" Type="http://schemas.openxmlformats.org/officeDocument/2006/relationships/tags" Target="../tags/tag220.xml"/><Relationship Id="rId12" Type="http://schemas.openxmlformats.org/officeDocument/2006/relationships/tags" Target="../tags/tag219.xml"/><Relationship Id="rId11" Type="http://schemas.openxmlformats.org/officeDocument/2006/relationships/tags" Target="../tags/tag218.xml"/><Relationship Id="rId10" Type="http://schemas.openxmlformats.org/officeDocument/2006/relationships/tags" Target="../tags/tag217.xml"/><Relationship Id="rId1" Type="http://schemas.openxmlformats.org/officeDocument/2006/relationships/tags" Target="../tags/tag208.xml"/></Relationships>
</file>

<file path=ppt/slides/_rels/slide2.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4" Type="http://schemas.openxmlformats.org/officeDocument/2006/relationships/notesSlide" Target="../notesSlides/notesSlide1.xml"/><Relationship Id="rId13" Type="http://schemas.openxmlformats.org/officeDocument/2006/relationships/slideLayout" Target="../slideLayouts/slideLayout6.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9" Type="http://schemas.openxmlformats.org/officeDocument/2006/relationships/tags" Target="../tags/tag233.xml"/><Relationship Id="rId8" Type="http://schemas.openxmlformats.org/officeDocument/2006/relationships/tags" Target="../tags/tag232.xml"/><Relationship Id="rId7" Type="http://schemas.openxmlformats.org/officeDocument/2006/relationships/tags" Target="../tags/tag231.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5" Type="http://schemas.openxmlformats.org/officeDocument/2006/relationships/slideLayout" Target="../slideLayouts/slideLayout6.xml"/><Relationship Id="rId14" Type="http://schemas.openxmlformats.org/officeDocument/2006/relationships/tags" Target="../tags/tag238.xml"/><Relationship Id="rId13" Type="http://schemas.openxmlformats.org/officeDocument/2006/relationships/tags" Target="../tags/tag237.xml"/><Relationship Id="rId12" Type="http://schemas.openxmlformats.org/officeDocument/2006/relationships/tags" Target="../tags/tag236.xml"/><Relationship Id="rId11" Type="http://schemas.openxmlformats.org/officeDocument/2006/relationships/tags" Target="../tags/tag235.xml"/><Relationship Id="rId10" Type="http://schemas.openxmlformats.org/officeDocument/2006/relationships/tags" Target="../tags/tag234.xml"/><Relationship Id="rId1" Type="http://schemas.openxmlformats.org/officeDocument/2006/relationships/tags" Target="../tags/tag225.xml"/></Relationships>
</file>

<file path=ppt/slides/_rels/slide21.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image" Target="../media/image45.png"/><Relationship Id="rId7" Type="http://schemas.openxmlformats.org/officeDocument/2006/relationships/tags" Target="../tags/tag242.xml"/><Relationship Id="rId6" Type="http://schemas.openxmlformats.org/officeDocument/2006/relationships/image" Target="../media/image44.png"/><Relationship Id="rId5" Type="http://schemas.openxmlformats.org/officeDocument/2006/relationships/tags" Target="../tags/tag241.xml"/><Relationship Id="rId4" Type="http://schemas.openxmlformats.org/officeDocument/2006/relationships/image" Target="../media/image43.png"/><Relationship Id="rId3" Type="http://schemas.openxmlformats.org/officeDocument/2006/relationships/tags" Target="../tags/tag240.xml"/><Relationship Id="rId2" Type="http://schemas.openxmlformats.org/officeDocument/2006/relationships/image" Target="../media/image42.png"/><Relationship Id="rId19" Type="http://schemas.openxmlformats.org/officeDocument/2006/relationships/notesSlide" Target="../notesSlides/notesSlide8.xml"/><Relationship Id="rId18" Type="http://schemas.openxmlformats.org/officeDocument/2006/relationships/slideLayout" Target="../slideLayouts/slideLayout6.xml"/><Relationship Id="rId17" Type="http://schemas.openxmlformats.org/officeDocument/2006/relationships/tags" Target="../tags/tag251.xml"/><Relationship Id="rId16" Type="http://schemas.openxmlformats.org/officeDocument/2006/relationships/tags" Target="../tags/tag250.xml"/><Relationship Id="rId15" Type="http://schemas.openxmlformats.org/officeDocument/2006/relationships/tags" Target="../tags/tag249.xml"/><Relationship Id="rId14" Type="http://schemas.openxmlformats.org/officeDocument/2006/relationships/tags" Target="../tags/tag248.xml"/><Relationship Id="rId13" Type="http://schemas.openxmlformats.org/officeDocument/2006/relationships/tags" Target="../tags/tag247.xml"/><Relationship Id="rId12" Type="http://schemas.openxmlformats.org/officeDocument/2006/relationships/tags" Target="../tags/tag246.xml"/><Relationship Id="rId11" Type="http://schemas.openxmlformats.org/officeDocument/2006/relationships/tags" Target="../tags/tag245.xml"/><Relationship Id="rId10" Type="http://schemas.openxmlformats.org/officeDocument/2006/relationships/tags" Target="../tags/tag244.xml"/><Relationship Id="rId1" Type="http://schemas.openxmlformats.org/officeDocument/2006/relationships/tags" Target="../tags/tag239.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image" Target="../media/image45.png"/><Relationship Id="rId3" Type="http://schemas.openxmlformats.org/officeDocument/2006/relationships/tags" Target="../tags/tag253.xml"/><Relationship Id="rId2" Type="http://schemas.openxmlformats.org/officeDocument/2006/relationships/image" Target="../media/image46.png"/><Relationship Id="rId10" Type="http://schemas.openxmlformats.org/officeDocument/2006/relationships/notesSlide" Target="../notesSlides/notesSlide9.xml"/><Relationship Id="rId1" Type="http://schemas.openxmlformats.org/officeDocument/2006/relationships/tags" Target="../tags/tag252.xml"/></Relationships>
</file>

<file path=ppt/slides/_rels/slide23.xml.rels><?xml version="1.0" encoding="UTF-8" standalone="yes"?>
<Relationships xmlns="http://schemas.openxmlformats.org/package/2006/relationships"><Relationship Id="rId9" Type="http://schemas.openxmlformats.org/officeDocument/2006/relationships/tags" Target="../tags/tag265.xml"/><Relationship Id="rId8" Type="http://schemas.openxmlformats.org/officeDocument/2006/relationships/tags" Target="../tags/tag264.xml"/><Relationship Id="rId7" Type="http://schemas.openxmlformats.org/officeDocument/2006/relationships/tags" Target="../tags/tag263.xml"/><Relationship Id="rId6" Type="http://schemas.openxmlformats.org/officeDocument/2006/relationships/tags" Target="../tags/tag262.xml"/><Relationship Id="rId5" Type="http://schemas.openxmlformats.org/officeDocument/2006/relationships/tags" Target="../tags/tag261.xml"/><Relationship Id="rId4" Type="http://schemas.openxmlformats.org/officeDocument/2006/relationships/tags" Target="../tags/tag260.xml"/><Relationship Id="rId30" Type="http://schemas.openxmlformats.org/officeDocument/2006/relationships/notesSlide" Target="../notesSlides/notesSlide10.xml"/><Relationship Id="rId3" Type="http://schemas.openxmlformats.org/officeDocument/2006/relationships/tags" Target="../tags/tag259.xml"/><Relationship Id="rId29" Type="http://schemas.openxmlformats.org/officeDocument/2006/relationships/vmlDrawing" Target="../drawings/vmlDrawing4.vml"/><Relationship Id="rId28" Type="http://schemas.openxmlformats.org/officeDocument/2006/relationships/slideLayout" Target="../slideLayouts/slideLayout6.xml"/><Relationship Id="rId27" Type="http://schemas.openxmlformats.org/officeDocument/2006/relationships/image" Target="../media/image51.png"/><Relationship Id="rId26" Type="http://schemas.openxmlformats.org/officeDocument/2006/relationships/image" Target="../media/image50.png"/><Relationship Id="rId25" Type="http://schemas.openxmlformats.org/officeDocument/2006/relationships/tags" Target="../tags/tag278.xml"/><Relationship Id="rId24" Type="http://schemas.openxmlformats.org/officeDocument/2006/relationships/tags" Target="../tags/tag277.xml"/><Relationship Id="rId23" Type="http://schemas.openxmlformats.org/officeDocument/2006/relationships/tags" Target="../tags/tag276.xml"/><Relationship Id="rId22" Type="http://schemas.openxmlformats.org/officeDocument/2006/relationships/tags" Target="../tags/tag275.xml"/><Relationship Id="rId21" Type="http://schemas.openxmlformats.org/officeDocument/2006/relationships/image" Target="../media/image49.png"/><Relationship Id="rId20" Type="http://schemas.openxmlformats.org/officeDocument/2006/relationships/tags" Target="../tags/tag274.xml"/><Relationship Id="rId2" Type="http://schemas.openxmlformats.org/officeDocument/2006/relationships/image" Target="../media/image47.png"/><Relationship Id="rId19" Type="http://schemas.openxmlformats.org/officeDocument/2006/relationships/image" Target="../media/image48.wmf"/><Relationship Id="rId18" Type="http://schemas.openxmlformats.org/officeDocument/2006/relationships/oleObject" Target="../embeddings/oleObject4.bin"/><Relationship Id="rId17" Type="http://schemas.openxmlformats.org/officeDocument/2006/relationships/tags" Target="../tags/tag273.xml"/><Relationship Id="rId16" Type="http://schemas.openxmlformats.org/officeDocument/2006/relationships/tags" Target="../tags/tag272.xml"/><Relationship Id="rId15" Type="http://schemas.openxmlformats.org/officeDocument/2006/relationships/tags" Target="../tags/tag271.xml"/><Relationship Id="rId14" Type="http://schemas.openxmlformats.org/officeDocument/2006/relationships/tags" Target="../tags/tag270.xml"/><Relationship Id="rId13" Type="http://schemas.openxmlformats.org/officeDocument/2006/relationships/tags" Target="../tags/tag269.xml"/><Relationship Id="rId12" Type="http://schemas.openxmlformats.org/officeDocument/2006/relationships/tags" Target="../tags/tag268.xml"/><Relationship Id="rId11" Type="http://schemas.openxmlformats.org/officeDocument/2006/relationships/tags" Target="../tags/tag267.xml"/><Relationship Id="rId10" Type="http://schemas.openxmlformats.org/officeDocument/2006/relationships/tags" Target="../tags/tag266.xml"/><Relationship Id="rId1" Type="http://schemas.openxmlformats.org/officeDocument/2006/relationships/tags" Target="../tags/tag258.xml"/></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6.xml"/><Relationship Id="rId7" Type="http://schemas.openxmlformats.org/officeDocument/2006/relationships/tags" Target="../tags/tag284.xml"/><Relationship Id="rId6" Type="http://schemas.openxmlformats.org/officeDocument/2006/relationships/tags" Target="../tags/tag283.xml"/><Relationship Id="rId5" Type="http://schemas.openxmlformats.org/officeDocument/2006/relationships/tags" Target="../tags/tag282.xml"/><Relationship Id="rId4" Type="http://schemas.openxmlformats.org/officeDocument/2006/relationships/image" Target="../media/image52.png"/><Relationship Id="rId3" Type="http://schemas.openxmlformats.org/officeDocument/2006/relationships/tags" Target="../tags/tag281.xml"/><Relationship Id="rId2" Type="http://schemas.openxmlformats.org/officeDocument/2006/relationships/tags" Target="../tags/tag280.xml"/><Relationship Id="rId1" Type="http://schemas.openxmlformats.org/officeDocument/2006/relationships/tags" Target="../tags/tag279.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290.xml"/><Relationship Id="rId5" Type="http://schemas.openxmlformats.org/officeDocument/2006/relationships/tags" Target="../tags/tag289.xml"/><Relationship Id="rId4" Type="http://schemas.openxmlformats.org/officeDocument/2006/relationships/tags" Target="../tags/tag288.xml"/><Relationship Id="rId3" Type="http://schemas.openxmlformats.org/officeDocument/2006/relationships/tags" Target="../tags/tag287.xml"/><Relationship Id="rId2" Type="http://schemas.openxmlformats.org/officeDocument/2006/relationships/tags" Target="../tags/tag286.xml"/><Relationship Id="rId1" Type="http://schemas.openxmlformats.org/officeDocument/2006/relationships/tags" Target="../tags/tag285.xml"/></Relationships>
</file>

<file path=ppt/slides/_rels/slide26.xml.rels><?xml version="1.0" encoding="UTF-8" standalone="yes"?>
<Relationships xmlns="http://schemas.openxmlformats.org/package/2006/relationships"><Relationship Id="rId9" Type="http://schemas.openxmlformats.org/officeDocument/2006/relationships/tags" Target="../tags/tag299.xml"/><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4" Type="http://schemas.openxmlformats.org/officeDocument/2006/relationships/slideLayout" Target="../slideLayouts/slideLayout6.xml"/><Relationship Id="rId13" Type="http://schemas.openxmlformats.org/officeDocument/2006/relationships/tags" Target="../tags/tag303.xml"/><Relationship Id="rId12" Type="http://schemas.openxmlformats.org/officeDocument/2006/relationships/tags" Target="../tags/tag302.xml"/><Relationship Id="rId11" Type="http://schemas.openxmlformats.org/officeDocument/2006/relationships/tags" Target="../tags/tag301.xml"/><Relationship Id="rId10" Type="http://schemas.openxmlformats.org/officeDocument/2006/relationships/tags" Target="../tags/tag300.xml"/><Relationship Id="rId1" Type="http://schemas.openxmlformats.org/officeDocument/2006/relationships/tags" Target="../tags/tag291.xml"/></Relationships>
</file>

<file path=ppt/slides/_rels/slide27.xml.rels><?xml version="1.0" encoding="UTF-8" standalone="yes"?>
<Relationships xmlns="http://schemas.openxmlformats.org/package/2006/relationships"><Relationship Id="rId9" Type="http://schemas.openxmlformats.org/officeDocument/2006/relationships/tags" Target="../tags/tag312.xml"/><Relationship Id="rId8" Type="http://schemas.openxmlformats.org/officeDocument/2006/relationships/tags" Target="../tags/tag311.xml"/><Relationship Id="rId7" Type="http://schemas.openxmlformats.org/officeDocument/2006/relationships/tags" Target="../tags/tag310.xml"/><Relationship Id="rId6" Type="http://schemas.openxmlformats.org/officeDocument/2006/relationships/tags" Target="../tags/tag309.xml"/><Relationship Id="rId5" Type="http://schemas.openxmlformats.org/officeDocument/2006/relationships/tags" Target="../tags/tag308.xml"/><Relationship Id="rId4" Type="http://schemas.openxmlformats.org/officeDocument/2006/relationships/tags" Target="../tags/tag307.xml"/><Relationship Id="rId3" Type="http://schemas.openxmlformats.org/officeDocument/2006/relationships/tags" Target="../tags/tag306.xml"/><Relationship Id="rId21" Type="http://schemas.openxmlformats.org/officeDocument/2006/relationships/slideLayout" Target="../slideLayouts/slideLayout6.xml"/><Relationship Id="rId20" Type="http://schemas.openxmlformats.org/officeDocument/2006/relationships/tags" Target="../tags/tag323.xml"/><Relationship Id="rId2" Type="http://schemas.openxmlformats.org/officeDocument/2006/relationships/tags" Target="../tags/tag305.xml"/><Relationship Id="rId19" Type="http://schemas.openxmlformats.org/officeDocument/2006/relationships/tags" Target="../tags/tag322.xml"/><Relationship Id="rId18" Type="http://schemas.openxmlformats.org/officeDocument/2006/relationships/tags" Target="../tags/tag321.xml"/><Relationship Id="rId17" Type="http://schemas.openxmlformats.org/officeDocument/2006/relationships/tags" Target="../tags/tag320.xml"/><Relationship Id="rId16" Type="http://schemas.openxmlformats.org/officeDocument/2006/relationships/tags" Target="../tags/tag319.xml"/><Relationship Id="rId15" Type="http://schemas.openxmlformats.org/officeDocument/2006/relationships/tags" Target="../tags/tag318.xml"/><Relationship Id="rId14" Type="http://schemas.openxmlformats.org/officeDocument/2006/relationships/tags" Target="../tags/tag317.xml"/><Relationship Id="rId13" Type="http://schemas.openxmlformats.org/officeDocument/2006/relationships/tags" Target="../tags/tag316.xml"/><Relationship Id="rId12" Type="http://schemas.openxmlformats.org/officeDocument/2006/relationships/tags" Target="../tags/tag315.xml"/><Relationship Id="rId11" Type="http://schemas.openxmlformats.org/officeDocument/2006/relationships/tags" Target="../tags/tag314.xml"/><Relationship Id="rId10" Type="http://schemas.openxmlformats.org/officeDocument/2006/relationships/tags" Target="../tags/tag313.xml"/><Relationship Id="rId1" Type="http://schemas.openxmlformats.org/officeDocument/2006/relationships/tags" Target="../tags/tag304.xml"/></Relationships>
</file>

<file path=ppt/slides/_rels/slide28.xml.rels><?xml version="1.0" encoding="UTF-8" standalone="yes"?>
<Relationships xmlns="http://schemas.openxmlformats.org/package/2006/relationships"><Relationship Id="rId9" Type="http://schemas.openxmlformats.org/officeDocument/2006/relationships/tags" Target="../tags/tag330.xml"/><Relationship Id="rId8" Type="http://schemas.openxmlformats.org/officeDocument/2006/relationships/tags" Target="../tags/tag329.xml"/><Relationship Id="rId7" Type="http://schemas.openxmlformats.org/officeDocument/2006/relationships/tags" Target="../tags/tag328.xml"/><Relationship Id="rId6" Type="http://schemas.openxmlformats.org/officeDocument/2006/relationships/tags" Target="../tags/tag327.xml"/><Relationship Id="rId5" Type="http://schemas.openxmlformats.org/officeDocument/2006/relationships/tags" Target="../tags/tag326.xml"/><Relationship Id="rId4" Type="http://schemas.openxmlformats.org/officeDocument/2006/relationships/image" Target="../media/image53.wmf"/><Relationship Id="rId3" Type="http://schemas.openxmlformats.org/officeDocument/2006/relationships/oleObject" Target="../embeddings/oleObject5.bin"/><Relationship Id="rId22" Type="http://schemas.openxmlformats.org/officeDocument/2006/relationships/vmlDrawing" Target="../drawings/vmlDrawing5.vml"/><Relationship Id="rId21" Type="http://schemas.openxmlformats.org/officeDocument/2006/relationships/slideLayout" Target="../slideLayouts/slideLayout6.xml"/><Relationship Id="rId20" Type="http://schemas.openxmlformats.org/officeDocument/2006/relationships/tags" Target="../tags/tag341.xml"/><Relationship Id="rId2" Type="http://schemas.openxmlformats.org/officeDocument/2006/relationships/tags" Target="../tags/tag325.xml"/><Relationship Id="rId19" Type="http://schemas.openxmlformats.org/officeDocument/2006/relationships/tags" Target="../tags/tag340.xml"/><Relationship Id="rId18" Type="http://schemas.openxmlformats.org/officeDocument/2006/relationships/tags" Target="../tags/tag339.xml"/><Relationship Id="rId17" Type="http://schemas.openxmlformats.org/officeDocument/2006/relationships/tags" Target="../tags/tag338.xml"/><Relationship Id="rId16" Type="http://schemas.openxmlformats.org/officeDocument/2006/relationships/tags" Target="../tags/tag337.xml"/><Relationship Id="rId15" Type="http://schemas.openxmlformats.org/officeDocument/2006/relationships/tags" Target="../tags/tag336.xml"/><Relationship Id="rId14" Type="http://schemas.openxmlformats.org/officeDocument/2006/relationships/tags" Target="../tags/tag335.xml"/><Relationship Id="rId13" Type="http://schemas.openxmlformats.org/officeDocument/2006/relationships/tags" Target="../tags/tag334.xml"/><Relationship Id="rId12" Type="http://schemas.openxmlformats.org/officeDocument/2006/relationships/tags" Target="../tags/tag333.xml"/><Relationship Id="rId11" Type="http://schemas.openxmlformats.org/officeDocument/2006/relationships/tags" Target="../tags/tag332.xml"/><Relationship Id="rId10" Type="http://schemas.openxmlformats.org/officeDocument/2006/relationships/tags" Target="../tags/tag331.xml"/><Relationship Id="rId1" Type="http://schemas.openxmlformats.org/officeDocument/2006/relationships/tags" Target="../tags/tag324.xml"/></Relationships>
</file>

<file path=ppt/slides/_rels/slide29.xml.rels><?xml version="1.0" encoding="UTF-8" standalone="yes"?>
<Relationships xmlns="http://schemas.openxmlformats.org/package/2006/relationships"><Relationship Id="rId9" Type="http://schemas.openxmlformats.org/officeDocument/2006/relationships/tags" Target="../tags/tag349.xml"/><Relationship Id="rId8" Type="http://schemas.openxmlformats.org/officeDocument/2006/relationships/tags" Target="../tags/tag348.xml"/><Relationship Id="rId7" Type="http://schemas.openxmlformats.org/officeDocument/2006/relationships/tags" Target="../tags/tag347.xml"/><Relationship Id="rId6" Type="http://schemas.openxmlformats.org/officeDocument/2006/relationships/tags" Target="../tags/tag346.xml"/><Relationship Id="rId5" Type="http://schemas.openxmlformats.org/officeDocument/2006/relationships/image" Target="../media/image54.png"/><Relationship Id="rId4" Type="http://schemas.openxmlformats.org/officeDocument/2006/relationships/tags" Target="../tags/tag345.xml"/><Relationship Id="rId3" Type="http://schemas.openxmlformats.org/officeDocument/2006/relationships/tags" Target="../tags/tag344.xml"/><Relationship Id="rId2" Type="http://schemas.openxmlformats.org/officeDocument/2006/relationships/tags" Target="../tags/tag343.xml"/><Relationship Id="rId16" Type="http://schemas.openxmlformats.org/officeDocument/2006/relationships/notesSlide" Target="../notesSlides/notesSlide12.xml"/><Relationship Id="rId15" Type="http://schemas.openxmlformats.org/officeDocument/2006/relationships/slideLayout" Target="../slideLayouts/slideLayout6.xml"/><Relationship Id="rId14" Type="http://schemas.openxmlformats.org/officeDocument/2006/relationships/tags" Target="../tags/tag354.xml"/><Relationship Id="rId13" Type="http://schemas.openxmlformats.org/officeDocument/2006/relationships/tags" Target="../tags/tag353.xml"/><Relationship Id="rId12" Type="http://schemas.openxmlformats.org/officeDocument/2006/relationships/tags" Target="../tags/tag352.xml"/><Relationship Id="rId11" Type="http://schemas.openxmlformats.org/officeDocument/2006/relationships/tags" Target="../tags/tag351.xml"/><Relationship Id="rId10" Type="http://schemas.openxmlformats.org/officeDocument/2006/relationships/tags" Target="../tags/tag350.xml"/><Relationship Id="rId1" Type="http://schemas.openxmlformats.org/officeDocument/2006/relationships/tags" Target="../tags/tag342.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s>
</file>

<file path=ppt/slides/_rels/slide30.xml.rels><?xml version="1.0" encoding="UTF-8" standalone="yes"?>
<Relationships xmlns="http://schemas.openxmlformats.org/package/2006/relationships"><Relationship Id="rId9" Type="http://schemas.openxmlformats.org/officeDocument/2006/relationships/tags" Target="../tags/tag360.xml"/><Relationship Id="rId8" Type="http://schemas.openxmlformats.org/officeDocument/2006/relationships/image" Target="../media/image57.png"/><Relationship Id="rId7" Type="http://schemas.openxmlformats.org/officeDocument/2006/relationships/tags" Target="../tags/tag359.xml"/><Relationship Id="rId6" Type="http://schemas.openxmlformats.org/officeDocument/2006/relationships/image" Target="../media/image56.png"/><Relationship Id="rId5" Type="http://schemas.openxmlformats.org/officeDocument/2006/relationships/tags" Target="../tags/tag358.xml"/><Relationship Id="rId4" Type="http://schemas.openxmlformats.org/officeDocument/2006/relationships/image" Target="../media/image55.png"/><Relationship Id="rId3" Type="http://schemas.openxmlformats.org/officeDocument/2006/relationships/tags" Target="../tags/tag357.xml"/><Relationship Id="rId2" Type="http://schemas.openxmlformats.org/officeDocument/2006/relationships/tags" Target="../tags/tag356.xml"/><Relationship Id="rId12" Type="http://schemas.openxmlformats.org/officeDocument/2006/relationships/slideLayout" Target="../slideLayouts/slideLayout6.xml"/><Relationship Id="rId11" Type="http://schemas.openxmlformats.org/officeDocument/2006/relationships/tags" Target="../tags/tag362.xml"/><Relationship Id="rId10" Type="http://schemas.openxmlformats.org/officeDocument/2006/relationships/tags" Target="../tags/tag361.xml"/><Relationship Id="rId1" Type="http://schemas.openxmlformats.org/officeDocument/2006/relationships/tags" Target="../tags/tag355.xml"/></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6.bin"/><Relationship Id="rId8" Type="http://schemas.openxmlformats.org/officeDocument/2006/relationships/tags" Target="../tags/tag369.xml"/><Relationship Id="rId7" Type="http://schemas.openxmlformats.org/officeDocument/2006/relationships/image" Target="../media/image56.png"/><Relationship Id="rId6" Type="http://schemas.openxmlformats.org/officeDocument/2006/relationships/tags" Target="../tags/tag368.xml"/><Relationship Id="rId5" Type="http://schemas.openxmlformats.org/officeDocument/2006/relationships/tags" Target="../tags/tag367.xml"/><Relationship Id="rId4" Type="http://schemas.openxmlformats.org/officeDocument/2006/relationships/tags" Target="../tags/tag366.xml"/><Relationship Id="rId3" Type="http://schemas.openxmlformats.org/officeDocument/2006/relationships/tags" Target="../tags/tag365.xml"/><Relationship Id="rId2" Type="http://schemas.openxmlformats.org/officeDocument/2006/relationships/tags" Target="../tags/tag364.xml"/><Relationship Id="rId15" Type="http://schemas.openxmlformats.org/officeDocument/2006/relationships/vmlDrawing" Target="../drawings/vmlDrawing6.vml"/><Relationship Id="rId14" Type="http://schemas.openxmlformats.org/officeDocument/2006/relationships/slideLayout" Target="../slideLayouts/slideLayout6.xml"/><Relationship Id="rId13" Type="http://schemas.openxmlformats.org/officeDocument/2006/relationships/image" Target="../media/image59.wmf"/><Relationship Id="rId12" Type="http://schemas.openxmlformats.org/officeDocument/2006/relationships/oleObject" Target="../embeddings/oleObject7.bin"/><Relationship Id="rId11" Type="http://schemas.openxmlformats.org/officeDocument/2006/relationships/tags" Target="../tags/tag370.xml"/><Relationship Id="rId10" Type="http://schemas.openxmlformats.org/officeDocument/2006/relationships/image" Target="../media/image58.wmf"/><Relationship Id="rId1" Type="http://schemas.openxmlformats.org/officeDocument/2006/relationships/tags" Target="../tags/tag363.xml"/></Relationships>
</file>

<file path=ppt/slides/_rels/slide32.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tags" Target="../tags/tag377.xml"/><Relationship Id="rId7" Type="http://schemas.openxmlformats.org/officeDocument/2006/relationships/image" Target="../media/image60.png"/><Relationship Id="rId6" Type="http://schemas.openxmlformats.org/officeDocument/2006/relationships/tags" Target="../tags/tag376.xml"/><Relationship Id="rId5" Type="http://schemas.openxmlformats.org/officeDocument/2006/relationships/tags" Target="../tags/tag375.xml"/><Relationship Id="rId4" Type="http://schemas.openxmlformats.org/officeDocument/2006/relationships/tags" Target="../tags/tag374.xml"/><Relationship Id="rId3" Type="http://schemas.openxmlformats.org/officeDocument/2006/relationships/tags" Target="../tags/tag373.xml"/><Relationship Id="rId2" Type="http://schemas.openxmlformats.org/officeDocument/2006/relationships/tags" Target="../tags/tag372.xml"/><Relationship Id="rId19" Type="http://schemas.openxmlformats.org/officeDocument/2006/relationships/notesSlide" Target="../notesSlides/notesSlide13.xml"/><Relationship Id="rId18" Type="http://schemas.openxmlformats.org/officeDocument/2006/relationships/slideLayout" Target="../slideLayouts/slideLayout6.xml"/><Relationship Id="rId17" Type="http://schemas.openxmlformats.org/officeDocument/2006/relationships/audio" Target="../media/audio1.wav"/><Relationship Id="rId16" Type="http://schemas.openxmlformats.org/officeDocument/2006/relationships/tags" Target="../tags/tag382.xml"/><Relationship Id="rId15" Type="http://schemas.openxmlformats.org/officeDocument/2006/relationships/image" Target="../media/image63.png"/><Relationship Id="rId14" Type="http://schemas.openxmlformats.org/officeDocument/2006/relationships/tags" Target="../tags/tag381.xml"/><Relationship Id="rId13" Type="http://schemas.openxmlformats.org/officeDocument/2006/relationships/tags" Target="../tags/tag380.xml"/><Relationship Id="rId12" Type="http://schemas.openxmlformats.org/officeDocument/2006/relationships/tags" Target="../tags/tag379.xml"/><Relationship Id="rId11" Type="http://schemas.openxmlformats.org/officeDocument/2006/relationships/image" Target="../media/image62.png"/><Relationship Id="rId10" Type="http://schemas.openxmlformats.org/officeDocument/2006/relationships/tags" Target="../tags/tag378.xml"/><Relationship Id="rId1" Type="http://schemas.openxmlformats.org/officeDocument/2006/relationships/tags" Target="../tags/tag371.xml"/></Relationships>
</file>

<file path=ppt/slides/_rels/slide33.xml.rels><?xml version="1.0" encoding="UTF-8" standalone="yes"?>
<Relationships xmlns="http://schemas.openxmlformats.org/package/2006/relationships"><Relationship Id="rId9" Type="http://schemas.openxmlformats.org/officeDocument/2006/relationships/tags" Target="../tags/tag389.xml"/><Relationship Id="rId8" Type="http://schemas.openxmlformats.org/officeDocument/2006/relationships/tags" Target="../tags/tag388.xml"/><Relationship Id="rId7" Type="http://schemas.openxmlformats.org/officeDocument/2006/relationships/tags" Target="../tags/tag387.xml"/><Relationship Id="rId6" Type="http://schemas.openxmlformats.org/officeDocument/2006/relationships/tags" Target="../tags/tag386.xml"/><Relationship Id="rId5" Type="http://schemas.openxmlformats.org/officeDocument/2006/relationships/image" Target="../media/image64.png"/><Relationship Id="rId4" Type="http://schemas.openxmlformats.org/officeDocument/2006/relationships/tags" Target="../tags/tag385.xml"/><Relationship Id="rId3" Type="http://schemas.openxmlformats.org/officeDocument/2006/relationships/image" Target="../media/image63.png"/><Relationship Id="rId2" Type="http://schemas.openxmlformats.org/officeDocument/2006/relationships/tags" Target="../tags/tag384.xml"/><Relationship Id="rId12" Type="http://schemas.openxmlformats.org/officeDocument/2006/relationships/notesSlide" Target="../notesSlides/notesSlide14.xml"/><Relationship Id="rId11" Type="http://schemas.openxmlformats.org/officeDocument/2006/relationships/slideLayout" Target="../slideLayouts/slideLayout6.xml"/><Relationship Id="rId10" Type="http://schemas.openxmlformats.org/officeDocument/2006/relationships/image" Target="../media/image62.png"/><Relationship Id="rId1" Type="http://schemas.openxmlformats.org/officeDocument/2006/relationships/tags" Target="../tags/tag383.xml"/></Relationships>
</file>

<file path=ppt/slides/_rels/slide34.xml.rels><?xml version="1.0" encoding="UTF-8" standalone="yes"?>
<Relationships xmlns="http://schemas.openxmlformats.org/package/2006/relationships"><Relationship Id="rId9" Type="http://schemas.openxmlformats.org/officeDocument/2006/relationships/tags" Target="../tags/tag395.xml"/><Relationship Id="rId8" Type="http://schemas.openxmlformats.org/officeDocument/2006/relationships/image" Target="../media/image66.png"/><Relationship Id="rId7" Type="http://schemas.openxmlformats.org/officeDocument/2006/relationships/tags" Target="../tags/tag394.xml"/><Relationship Id="rId6" Type="http://schemas.openxmlformats.org/officeDocument/2006/relationships/image" Target="../media/image65.png"/><Relationship Id="rId5" Type="http://schemas.openxmlformats.org/officeDocument/2006/relationships/tags" Target="../tags/tag393.xml"/><Relationship Id="rId4" Type="http://schemas.openxmlformats.org/officeDocument/2006/relationships/image" Target="../media/image63.png"/><Relationship Id="rId3" Type="http://schemas.openxmlformats.org/officeDocument/2006/relationships/tags" Target="../tags/tag392.xml"/><Relationship Id="rId2" Type="http://schemas.openxmlformats.org/officeDocument/2006/relationships/tags" Target="../tags/tag391.xml"/><Relationship Id="rId17" Type="http://schemas.openxmlformats.org/officeDocument/2006/relationships/notesSlide" Target="../notesSlides/notesSlide15.xml"/><Relationship Id="rId16" Type="http://schemas.openxmlformats.org/officeDocument/2006/relationships/slideLayout" Target="../slideLayouts/slideLayout6.xml"/><Relationship Id="rId15" Type="http://schemas.openxmlformats.org/officeDocument/2006/relationships/audio" Target="../media/audio1.wav"/><Relationship Id="rId14" Type="http://schemas.openxmlformats.org/officeDocument/2006/relationships/tags" Target="../tags/tag399.xml"/><Relationship Id="rId13" Type="http://schemas.openxmlformats.org/officeDocument/2006/relationships/tags" Target="../tags/tag398.xml"/><Relationship Id="rId12" Type="http://schemas.openxmlformats.org/officeDocument/2006/relationships/tags" Target="../tags/tag397.xml"/><Relationship Id="rId11" Type="http://schemas.openxmlformats.org/officeDocument/2006/relationships/tags" Target="../tags/tag396.xml"/><Relationship Id="rId10" Type="http://schemas.openxmlformats.org/officeDocument/2006/relationships/image" Target="../media/image67.png"/><Relationship Id="rId1" Type="http://schemas.openxmlformats.org/officeDocument/2006/relationships/tags" Target="../tags/tag390.xml"/></Relationships>
</file>

<file path=ppt/slides/_rels/slide35.xml.rels><?xml version="1.0" encoding="UTF-8" standalone="yes"?>
<Relationships xmlns="http://schemas.openxmlformats.org/package/2006/relationships"><Relationship Id="rId9" Type="http://schemas.openxmlformats.org/officeDocument/2006/relationships/tags" Target="../tags/tag406.xml"/><Relationship Id="rId8" Type="http://schemas.openxmlformats.org/officeDocument/2006/relationships/image" Target="../media/image69.png"/><Relationship Id="rId7" Type="http://schemas.openxmlformats.org/officeDocument/2006/relationships/tags" Target="../tags/tag405.xml"/><Relationship Id="rId6" Type="http://schemas.openxmlformats.org/officeDocument/2006/relationships/image" Target="../media/image68.emf"/><Relationship Id="rId5" Type="http://schemas.openxmlformats.org/officeDocument/2006/relationships/tags" Target="../tags/tag404.xml"/><Relationship Id="rId4" Type="http://schemas.openxmlformats.org/officeDocument/2006/relationships/tags" Target="../tags/tag403.xml"/><Relationship Id="rId3" Type="http://schemas.openxmlformats.org/officeDocument/2006/relationships/tags" Target="../tags/tag402.xml"/><Relationship Id="rId2" Type="http://schemas.openxmlformats.org/officeDocument/2006/relationships/tags" Target="../tags/tag401.xml"/><Relationship Id="rId13" Type="http://schemas.openxmlformats.org/officeDocument/2006/relationships/notesSlide" Target="../notesSlides/notesSlide16.xml"/><Relationship Id="rId12" Type="http://schemas.openxmlformats.org/officeDocument/2006/relationships/slideLayout" Target="../slideLayouts/slideLayout6.xml"/><Relationship Id="rId11" Type="http://schemas.openxmlformats.org/officeDocument/2006/relationships/tags" Target="../tags/tag408.xml"/><Relationship Id="rId10" Type="http://schemas.openxmlformats.org/officeDocument/2006/relationships/tags" Target="../tags/tag407.xml"/><Relationship Id="rId1" Type="http://schemas.openxmlformats.org/officeDocument/2006/relationships/tags" Target="../tags/tag400.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6.xml"/><Relationship Id="rId6" Type="http://schemas.openxmlformats.org/officeDocument/2006/relationships/tags" Target="../tags/tag414.xml"/><Relationship Id="rId5" Type="http://schemas.openxmlformats.org/officeDocument/2006/relationships/tags" Target="../tags/tag413.xml"/><Relationship Id="rId4" Type="http://schemas.openxmlformats.org/officeDocument/2006/relationships/tags" Target="../tags/tag412.xml"/><Relationship Id="rId3" Type="http://schemas.openxmlformats.org/officeDocument/2006/relationships/tags" Target="../tags/tag411.xml"/><Relationship Id="rId2" Type="http://schemas.openxmlformats.org/officeDocument/2006/relationships/tags" Target="../tags/tag410.xml"/><Relationship Id="rId1" Type="http://schemas.openxmlformats.org/officeDocument/2006/relationships/tags" Target="../tags/tag409.xml"/></Relationships>
</file>

<file path=ppt/slides/_rels/slide37.xml.rels><?xml version="1.0" encoding="UTF-8" standalone="yes"?>
<Relationships xmlns="http://schemas.openxmlformats.org/package/2006/relationships"><Relationship Id="rId9" Type="http://schemas.openxmlformats.org/officeDocument/2006/relationships/tags" Target="../tags/tag423.xml"/><Relationship Id="rId8" Type="http://schemas.openxmlformats.org/officeDocument/2006/relationships/tags" Target="../tags/tag422.xml"/><Relationship Id="rId7" Type="http://schemas.openxmlformats.org/officeDocument/2006/relationships/tags" Target="../tags/tag421.xml"/><Relationship Id="rId6" Type="http://schemas.openxmlformats.org/officeDocument/2006/relationships/tags" Target="../tags/tag420.xml"/><Relationship Id="rId5" Type="http://schemas.openxmlformats.org/officeDocument/2006/relationships/tags" Target="../tags/tag419.xml"/><Relationship Id="rId4" Type="http://schemas.openxmlformats.org/officeDocument/2006/relationships/tags" Target="../tags/tag418.xml"/><Relationship Id="rId3" Type="http://schemas.openxmlformats.org/officeDocument/2006/relationships/tags" Target="../tags/tag417.xml"/><Relationship Id="rId2" Type="http://schemas.openxmlformats.org/officeDocument/2006/relationships/tags" Target="../tags/tag416.xml"/><Relationship Id="rId17" Type="http://schemas.openxmlformats.org/officeDocument/2006/relationships/slideLayout" Target="../slideLayouts/slideLayout6.xml"/><Relationship Id="rId16" Type="http://schemas.openxmlformats.org/officeDocument/2006/relationships/image" Target="../media/image71.png"/><Relationship Id="rId15" Type="http://schemas.openxmlformats.org/officeDocument/2006/relationships/image" Target="../media/image70.png"/><Relationship Id="rId14" Type="http://schemas.openxmlformats.org/officeDocument/2006/relationships/tags" Target="../tags/tag428.xml"/><Relationship Id="rId13" Type="http://schemas.openxmlformats.org/officeDocument/2006/relationships/tags" Target="../tags/tag427.xml"/><Relationship Id="rId12" Type="http://schemas.openxmlformats.org/officeDocument/2006/relationships/tags" Target="../tags/tag426.xml"/><Relationship Id="rId11" Type="http://schemas.openxmlformats.org/officeDocument/2006/relationships/tags" Target="../tags/tag425.xml"/><Relationship Id="rId10" Type="http://schemas.openxmlformats.org/officeDocument/2006/relationships/tags" Target="../tags/tag424.xml"/><Relationship Id="rId1" Type="http://schemas.openxmlformats.org/officeDocument/2006/relationships/tags" Target="../tags/tag415.xml"/></Relationships>
</file>

<file path=ppt/slides/_rels/slide38.xml.rels><?xml version="1.0" encoding="UTF-8" standalone="yes"?>
<Relationships xmlns="http://schemas.openxmlformats.org/package/2006/relationships"><Relationship Id="rId9" Type="http://schemas.openxmlformats.org/officeDocument/2006/relationships/tags" Target="../tags/tag433.xml"/><Relationship Id="rId8" Type="http://schemas.openxmlformats.org/officeDocument/2006/relationships/image" Target="../media/image75.png"/><Relationship Id="rId7" Type="http://schemas.openxmlformats.org/officeDocument/2006/relationships/tags" Target="../tags/tag432.xml"/><Relationship Id="rId6" Type="http://schemas.openxmlformats.org/officeDocument/2006/relationships/image" Target="../media/image74.png"/><Relationship Id="rId5" Type="http://schemas.openxmlformats.org/officeDocument/2006/relationships/tags" Target="../tags/tag431.xml"/><Relationship Id="rId4" Type="http://schemas.openxmlformats.org/officeDocument/2006/relationships/image" Target="../media/image73.png"/><Relationship Id="rId3" Type="http://schemas.openxmlformats.org/officeDocument/2006/relationships/tags" Target="../tags/tag430.xml"/><Relationship Id="rId2" Type="http://schemas.openxmlformats.org/officeDocument/2006/relationships/image" Target="../media/image72.png"/><Relationship Id="rId15" Type="http://schemas.openxmlformats.org/officeDocument/2006/relationships/notesSlide" Target="../notesSlides/notesSlide18.xml"/><Relationship Id="rId14" Type="http://schemas.openxmlformats.org/officeDocument/2006/relationships/slideLayout" Target="../slideLayouts/slideLayout6.xml"/><Relationship Id="rId13" Type="http://schemas.openxmlformats.org/officeDocument/2006/relationships/image" Target="../media/image71.png"/><Relationship Id="rId12" Type="http://schemas.openxmlformats.org/officeDocument/2006/relationships/tags" Target="../tags/tag436.xml"/><Relationship Id="rId11" Type="http://schemas.openxmlformats.org/officeDocument/2006/relationships/tags" Target="../tags/tag435.xml"/><Relationship Id="rId10" Type="http://schemas.openxmlformats.org/officeDocument/2006/relationships/tags" Target="../tags/tag434.xml"/><Relationship Id="rId1" Type="http://schemas.openxmlformats.org/officeDocument/2006/relationships/tags" Target="../tags/tag429.xml"/></Relationships>
</file>

<file path=ppt/slides/_rels/slide39.xml.rels><?xml version="1.0" encoding="UTF-8" standalone="yes"?>
<Relationships xmlns="http://schemas.openxmlformats.org/package/2006/relationships"><Relationship Id="rId9" Type="http://schemas.openxmlformats.org/officeDocument/2006/relationships/tags" Target="../tags/tag443.xml"/><Relationship Id="rId8" Type="http://schemas.openxmlformats.org/officeDocument/2006/relationships/tags" Target="../tags/tag442.xml"/><Relationship Id="rId7" Type="http://schemas.openxmlformats.org/officeDocument/2006/relationships/tags" Target="../tags/tag441.xml"/><Relationship Id="rId6" Type="http://schemas.openxmlformats.org/officeDocument/2006/relationships/tags" Target="../tags/tag440.xml"/><Relationship Id="rId5" Type="http://schemas.openxmlformats.org/officeDocument/2006/relationships/image" Target="../media/image77.png"/><Relationship Id="rId4" Type="http://schemas.openxmlformats.org/officeDocument/2006/relationships/tags" Target="../tags/tag439.xml"/><Relationship Id="rId3" Type="http://schemas.openxmlformats.org/officeDocument/2006/relationships/image" Target="../media/image76.png"/><Relationship Id="rId2" Type="http://schemas.openxmlformats.org/officeDocument/2006/relationships/tags" Target="../tags/tag438.xml"/><Relationship Id="rId17" Type="http://schemas.openxmlformats.org/officeDocument/2006/relationships/notesSlide" Target="../notesSlides/notesSlide19.xml"/><Relationship Id="rId16" Type="http://schemas.openxmlformats.org/officeDocument/2006/relationships/slideLayout" Target="../slideLayouts/slideLayout6.xml"/><Relationship Id="rId15" Type="http://schemas.openxmlformats.org/officeDocument/2006/relationships/tags" Target="../tags/tag449.xml"/><Relationship Id="rId14" Type="http://schemas.openxmlformats.org/officeDocument/2006/relationships/tags" Target="../tags/tag448.xml"/><Relationship Id="rId13" Type="http://schemas.openxmlformats.org/officeDocument/2006/relationships/tags" Target="../tags/tag447.xml"/><Relationship Id="rId12" Type="http://schemas.openxmlformats.org/officeDocument/2006/relationships/tags" Target="../tags/tag446.xml"/><Relationship Id="rId11" Type="http://schemas.openxmlformats.org/officeDocument/2006/relationships/tags" Target="../tags/tag445.xml"/><Relationship Id="rId10" Type="http://schemas.openxmlformats.org/officeDocument/2006/relationships/tags" Target="../tags/tag444.xml"/><Relationship Id="rId1" Type="http://schemas.openxmlformats.org/officeDocument/2006/relationships/tags" Target="../tags/tag437.xml"/></Relationships>
</file>

<file path=ppt/slides/_rels/slide4.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image" Target="../media/image9.png"/><Relationship Id="rId4" Type="http://schemas.openxmlformats.org/officeDocument/2006/relationships/tags" Target="../tags/tag23.xml"/><Relationship Id="rId3" Type="http://schemas.openxmlformats.org/officeDocument/2006/relationships/tags" Target="../tags/tag22.xml"/><Relationship Id="rId21" Type="http://schemas.openxmlformats.org/officeDocument/2006/relationships/notesSlide" Target="../notesSlides/notesSlide2.xml"/><Relationship Id="rId20" Type="http://schemas.openxmlformats.org/officeDocument/2006/relationships/slideLayout" Target="../slideLayouts/slideLayout6.xml"/><Relationship Id="rId2" Type="http://schemas.openxmlformats.org/officeDocument/2006/relationships/tags" Target="../tags/tag21.xml"/><Relationship Id="rId19" Type="http://schemas.openxmlformats.org/officeDocument/2006/relationships/tags" Target="../tags/tag37.xml"/><Relationship Id="rId18" Type="http://schemas.openxmlformats.org/officeDocument/2006/relationships/tags" Target="../tags/tag36.xml"/><Relationship Id="rId17" Type="http://schemas.openxmlformats.org/officeDocument/2006/relationships/tags" Target="../tags/tag35.xml"/><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20.xml"/></Relationships>
</file>

<file path=ppt/slides/_rels/slide40.xml.rels><?xml version="1.0" encoding="UTF-8" standalone="yes"?>
<Relationships xmlns="http://schemas.openxmlformats.org/package/2006/relationships"><Relationship Id="rId9" Type="http://schemas.openxmlformats.org/officeDocument/2006/relationships/tags" Target="../tags/tag457.xml"/><Relationship Id="rId8" Type="http://schemas.openxmlformats.org/officeDocument/2006/relationships/tags" Target="../tags/tag456.xml"/><Relationship Id="rId7" Type="http://schemas.openxmlformats.org/officeDocument/2006/relationships/tags" Target="../tags/tag455.xml"/><Relationship Id="rId6" Type="http://schemas.openxmlformats.org/officeDocument/2006/relationships/tags" Target="../tags/tag454.xml"/><Relationship Id="rId5" Type="http://schemas.openxmlformats.org/officeDocument/2006/relationships/tags" Target="../tags/tag453.xml"/><Relationship Id="rId4" Type="http://schemas.openxmlformats.org/officeDocument/2006/relationships/tags" Target="../tags/tag452.xml"/><Relationship Id="rId3" Type="http://schemas.openxmlformats.org/officeDocument/2006/relationships/tags" Target="../tags/tag451.xml"/><Relationship Id="rId20" Type="http://schemas.openxmlformats.org/officeDocument/2006/relationships/slideLayout" Target="../slideLayouts/slideLayout6.xml"/><Relationship Id="rId2" Type="http://schemas.openxmlformats.org/officeDocument/2006/relationships/image" Target="../media/image78.png"/><Relationship Id="rId19" Type="http://schemas.openxmlformats.org/officeDocument/2006/relationships/image" Target="../media/image79.png"/><Relationship Id="rId18" Type="http://schemas.openxmlformats.org/officeDocument/2006/relationships/tags" Target="../tags/tag466.xml"/><Relationship Id="rId17" Type="http://schemas.openxmlformats.org/officeDocument/2006/relationships/tags" Target="../tags/tag465.xml"/><Relationship Id="rId16" Type="http://schemas.openxmlformats.org/officeDocument/2006/relationships/tags" Target="../tags/tag464.xml"/><Relationship Id="rId15" Type="http://schemas.openxmlformats.org/officeDocument/2006/relationships/tags" Target="../tags/tag463.xml"/><Relationship Id="rId14" Type="http://schemas.openxmlformats.org/officeDocument/2006/relationships/tags" Target="../tags/tag462.xml"/><Relationship Id="rId13" Type="http://schemas.openxmlformats.org/officeDocument/2006/relationships/tags" Target="../tags/tag461.xml"/><Relationship Id="rId12" Type="http://schemas.openxmlformats.org/officeDocument/2006/relationships/tags" Target="../tags/tag460.xml"/><Relationship Id="rId11" Type="http://schemas.openxmlformats.org/officeDocument/2006/relationships/tags" Target="../tags/tag459.xml"/><Relationship Id="rId10" Type="http://schemas.openxmlformats.org/officeDocument/2006/relationships/tags" Target="../tags/tag458.xml"/><Relationship Id="rId1" Type="http://schemas.openxmlformats.org/officeDocument/2006/relationships/tags" Target="../tags/tag450.xml"/></Relationships>
</file>

<file path=ppt/slides/_rels/slide41.xml.rels><?xml version="1.0" encoding="UTF-8" standalone="yes"?>
<Relationships xmlns="http://schemas.openxmlformats.org/package/2006/relationships"><Relationship Id="rId9" Type="http://schemas.openxmlformats.org/officeDocument/2006/relationships/tags" Target="../tags/tag474.xml"/><Relationship Id="rId8" Type="http://schemas.openxmlformats.org/officeDocument/2006/relationships/image" Target="../media/image80.png"/><Relationship Id="rId7" Type="http://schemas.openxmlformats.org/officeDocument/2006/relationships/tags" Target="../tags/tag473.xml"/><Relationship Id="rId6" Type="http://schemas.openxmlformats.org/officeDocument/2006/relationships/tags" Target="../tags/tag472.xml"/><Relationship Id="rId5" Type="http://schemas.openxmlformats.org/officeDocument/2006/relationships/tags" Target="../tags/tag471.xml"/><Relationship Id="rId4" Type="http://schemas.openxmlformats.org/officeDocument/2006/relationships/tags" Target="../tags/tag470.xml"/><Relationship Id="rId3" Type="http://schemas.openxmlformats.org/officeDocument/2006/relationships/tags" Target="../tags/tag469.xml"/><Relationship Id="rId2" Type="http://schemas.openxmlformats.org/officeDocument/2006/relationships/tags" Target="../tags/tag468.xml"/><Relationship Id="rId16" Type="http://schemas.openxmlformats.org/officeDocument/2006/relationships/notesSlide" Target="../notesSlides/notesSlide20.xml"/><Relationship Id="rId15" Type="http://schemas.openxmlformats.org/officeDocument/2006/relationships/slideLayout" Target="../slideLayouts/slideLayout6.xml"/><Relationship Id="rId14" Type="http://schemas.openxmlformats.org/officeDocument/2006/relationships/tags" Target="../tags/tag478.xml"/><Relationship Id="rId13" Type="http://schemas.openxmlformats.org/officeDocument/2006/relationships/tags" Target="../tags/tag477.xml"/><Relationship Id="rId12" Type="http://schemas.openxmlformats.org/officeDocument/2006/relationships/tags" Target="../tags/tag476.xml"/><Relationship Id="rId11" Type="http://schemas.openxmlformats.org/officeDocument/2006/relationships/tags" Target="../tags/tag475.xml"/><Relationship Id="rId10" Type="http://schemas.openxmlformats.org/officeDocument/2006/relationships/image" Target="../media/image81.png"/><Relationship Id="rId1" Type="http://schemas.openxmlformats.org/officeDocument/2006/relationships/tags" Target="../tags/tag467.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tags" Target="../tags/tag485.xml"/><Relationship Id="rId6" Type="http://schemas.openxmlformats.org/officeDocument/2006/relationships/tags" Target="../tags/tag484.xml"/><Relationship Id="rId5" Type="http://schemas.openxmlformats.org/officeDocument/2006/relationships/tags" Target="../tags/tag483.xml"/><Relationship Id="rId4" Type="http://schemas.openxmlformats.org/officeDocument/2006/relationships/tags" Target="../tags/tag482.xml"/><Relationship Id="rId3" Type="http://schemas.openxmlformats.org/officeDocument/2006/relationships/tags" Target="../tags/tag481.xml"/><Relationship Id="rId2" Type="http://schemas.openxmlformats.org/officeDocument/2006/relationships/tags" Target="../tags/tag480.xml"/><Relationship Id="rId1" Type="http://schemas.openxmlformats.org/officeDocument/2006/relationships/tags" Target="../tags/tag479.xml"/></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tags" Target="../tags/tag490.xml"/><Relationship Id="rId6" Type="http://schemas.openxmlformats.org/officeDocument/2006/relationships/image" Target="../media/image83.emf"/><Relationship Id="rId5" Type="http://schemas.openxmlformats.org/officeDocument/2006/relationships/image" Target="../media/image82.jpeg"/><Relationship Id="rId4" Type="http://schemas.openxmlformats.org/officeDocument/2006/relationships/tags" Target="../tags/tag489.xml"/><Relationship Id="rId3" Type="http://schemas.openxmlformats.org/officeDocument/2006/relationships/tags" Target="../tags/tag488.xml"/><Relationship Id="rId2" Type="http://schemas.openxmlformats.org/officeDocument/2006/relationships/tags" Target="../tags/tag487.xml"/><Relationship Id="rId1" Type="http://schemas.openxmlformats.org/officeDocument/2006/relationships/tags" Target="../tags/tag486.xml"/></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87.emf"/><Relationship Id="rId7" Type="http://schemas.openxmlformats.org/officeDocument/2006/relationships/image" Target="../media/image86.emf"/><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 Id="rId3" Type="http://schemas.openxmlformats.org/officeDocument/2006/relationships/tags" Target="../tags/tag493.xml"/><Relationship Id="rId2" Type="http://schemas.openxmlformats.org/officeDocument/2006/relationships/tags" Target="../tags/tag492.xml"/><Relationship Id="rId1" Type="http://schemas.openxmlformats.org/officeDocument/2006/relationships/tags" Target="../tags/tag491.xml"/></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87.emf"/><Relationship Id="rId7" Type="http://schemas.openxmlformats.org/officeDocument/2006/relationships/image" Target="../media/image86.emf"/><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 Id="rId3" Type="http://schemas.openxmlformats.org/officeDocument/2006/relationships/tags" Target="../tags/tag496.xml"/><Relationship Id="rId2" Type="http://schemas.openxmlformats.org/officeDocument/2006/relationships/tags" Target="../tags/tag495.xml"/><Relationship Id="rId1" Type="http://schemas.openxmlformats.org/officeDocument/2006/relationships/tags" Target="../tags/tag494.xml"/></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87.emf"/><Relationship Id="rId7" Type="http://schemas.openxmlformats.org/officeDocument/2006/relationships/image" Target="../media/image86.emf"/><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 Id="rId3" Type="http://schemas.openxmlformats.org/officeDocument/2006/relationships/tags" Target="../tags/tag499.xml"/><Relationship Id="rId2" Type="http://schemas.openxmlformats.org/officeDocument/2006/relationships/tags" Target="../tags/tag498.xml"/><Relationship Id="rId1" Type="http://schemas.openxmlformats.org/officeDocument/2006/relationships/tags" Target="../tags/tag497.xml"/></Relationships>
</file>

<file path=ppt/slides/_rels/slide47.xml.rels><?xml version="1.0" encoding="UTF-8" standalone="yes"?>
<Relationships xmlns="http://schemas.openxmlformats.org/package/2006/relationships"><Relationship Id="rId9" Type="http://schemas.openxmlformats.org/officeDocument/2006/relationships/image" Target="../media/image87.emf"/><Relationship Id="rId8" Type="http://schemas.openxmlformats.org/officeDocument/2006/relationships/image" Target="../media/image86.emf"/><Relationship Id="rId7" Type="http://schemas.openxmlformats.org/officeDocument/2006/relationships/image" Target="../media/image88.emf"/><Relationship Id="rId6" Type="http://schemas.openxmlformats.org/officeDocument/2006/relationships/image" Target="../media/image84.emf"/><Relationship Id="rId5" Type="http://schemas.openxmlformats.org/officeDocument/2006/relationships/image" Target="../media/image85.emf"/><Relationship Id="rId4" Type="http://schemas.openxmlformats.org/officeDocument/2006/relationships/image" Target="../media/image83.emf"/><Relationship Id="rId3" Type="http://schemas.openxmlformats.org/officeDocument/2006/relationships/tags" Target="../tags/tag502.xml"/><Relationship Id="rId2" Type="http://schemas.openxmlformats.org/officeDocument/2006/relationships/tags" Target="../tags/tag501.xml"/><Relationship Id="rId10" Type="http://schemas.openxmlformats.org/officeDocument/2006/relationships/slideLayout" Target="../slideLayouts/slideLayout6.xml"/><Relationship Id="rId1" Type="http://schemas.openxmlformats.org/officeDocument/2006/relationships/tags" Target="../tags/tag500.xml"/></Relationships>
</file>

<file path=ppt/slides/_rels/slide48.xml.rels><?xml version="1.0" encoding="UTF-8" standalone="yes"?>
<Relationships xmlns="http://schemas.openxmlformats.org/package/2006/relationships"><Relationship Id="rId9" Type="http://schemas.openxmlformats.org/officeDocument/2006/relationships/tags" Target="../tags/tag510.xml"/><Relationship Id="rId8" Type="http://schemas.openxmlformats.org/officeDocument/2006/relationships/tags" Target="../tags/tag509.xml"/><Relationship Id="rId7" Type="http://schemas.openxmlformats.org/officeDocument/2006/relationships/tags" Target="../tags/tag508.xml"/><Relationship Id="rId6" Type="http://schemas.openxmlformats.org/officeDocument/2006/relationships/tags" Target="../tags/tag507.xml"/><Relationship Id="rId5" Type="http://schemas.openxmlformats.org/officeDocument/2006/relationships/tags" Target="../tags/tag506.xml"/><Relationship Id="rId4" Type="http://schemas.openxmlformats.org/officeDocument/2006/relationships/tags" Target="../tags/tag505.xml"/><Relationship Id="rId3" Type="http://schemas.openxmlformats.org/officeDocument/2006/relationships/image" Target="../media/image89.png"/><Relationship Id="rId2" Type="http://schemas.openxmlformats.org/officeDocument/2006/relationships/tags" Target="../tags/tag504.xml"/><Relationship Id="rId15" Type="http://schemas.openxmlformats.org/officeDocument/2006/relationships/notesSlide" Target="../notesSlides/notesSlide21.xml"/><Relationship Id="rId14" Type="http://schemas.openxmlformats.org/officeDocument/2006/relationships/slideLayout" Target="../slideLayouts/slideLayout6.xml"/><Relationship Id="rId13" Type="http://schemas.openxmlformats.org/officeDocument/2006/relationships/image" Target="../media/image87.emf"/><Relationship Id="rId12" Type="http://schemas.openxmlformats.org/officeDocument/2006/relationships/image" Target="../media/image57.png"/><Relationship Id="rId11" Type="http://schemas.openxmlformats.org/officeDocument/2006/relationships/tags" Target="../tags/tag511.xml"/><Relationship Id="rId10" Type="http://schemas.openxmlformats.org/officeDocument/2006/relationships/image" Target="../media/image81.png"/><Relationship Id="rId1" Type="http://schemas.openxmlformats.org/officeDocument/2006/relationships/tags" Target="../tags/tag503.xml"/></Relationships>
</file>

<file path=ppt/slides/_rels/slide49.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517.xml"/><Relationship Id="rId5" Type="http://schemas.openxmlformats.org/officeDocument/2006/relationships/tags" Target="../tags/tag516.xml"/><Relationship Id="rId4" Type="http://schemas.openxmlformats.org/officeDocument/2006/relationships/tags" Target="../tags/tag515.xml"/><Relationship Id="rId3" Type="http://schemas.openxmlformats.org/officeDocument/2006/relationships/tags" Target="../tags/tag514.xml"/><Relationship Id="rId2" Type="http://schemas.openxmlformats.org/officeDocument/2006/relationships/tags" Target="../tags/tag513.xml"/><Relationship Id="rId1" Type="http://schemas.openxmlformats.org/officeDocument/2006/relationships/tags" Target="../tags/tag51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6.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s>
</file>

<file path=ppt/slides/_rels/slide50.xml.rels><?xml version="1.0" encoding="UTF-8" standalone="yes"?>
<Relationships xmlns="http://schemas.openxmlformats.org/package/2006/relationships"><Relationship Id="rId9" Type="http://schemas.openxmlformats.org/officeDocument/2006/relationships/tags" Target="../tags/tag524.xml"/><Relationship Id="rId8" Type="http://schemas.openxmlformats.org/officeDocument/2006/relationships/tags" Target="../tags/tag523.xml"/><Relationship Id="rId7" Type="http://schemas.openxmlformats.org/officeDocument/2006/relationships/tags" Target="../tags/tag522.xml"/><Relationship Id="rId6" Type="http://schemas.openxmlformats.org/officeDocument/2006/relationships/image" Target="../media/image90.wmf"/><Relationship Id="rId5" Type="http://schemas.openxmlformats.org/officeDocument/2006/relationships/oleObject" Target="../embeddings/oleObject8.bin"/><Relationship Id="rId4" Type="http://schemas.openxmlformats.org/officeDocument/2006/relationships/tags" Target="../tags/tag521.xml"/><Relationship Id="rId3" Type="http://schemas.openxmlformats.org/officeDocument/2006/relationships/tags" Target="../tags/tag520.xml"/><Relationship Id="rId2" Type="http://schemas.openxmlformats.org/officeDocument/2006/relationships/tags" Target="../tags/tag519.xml"/><Relationship Id="rId12" Type="http://schemas.openxmlformats.org/officeDocument/2006/relationships/notesSlide" Target="../notesSlides/notesSlide22.xml"/><Relationship Id="rId11" Type="http://schemas.openxmlformats.org/officeDocument/2006/relationships/vmlDrawing" Target="../drawings/vmlDrawing7.vml"/><Relationship Id="rId10" Type="http://schemas.openxmlformats.org/officeDocument/2006/relationships/slideLayout" Target="../slideLayouts/slideLayout6.xml"/><Relationship Id="rId1" Type="http://schemas.openxmlformats.org/officeDocument/2006/relationships/tags" Target="../tags/tag518.xml"/></Relationships>
</file>

<file path=ppt/slides/_rels/slide51.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6.xml"/><Relationship Id="rId7" Type="http://schemas.openxmlformats.org/officeDocument/2006/relationships/image" Target="../media/image92.emf"/><Relationship Id="rId6" Type="http://schemas.openxmlformats.org/officeDocument/2006/relationships/tags" Target="../tags/tag529.xml"/><Relationship Id="rId5" Type="http://schemas.openxmlformats.org/officeDocument/2006/relationships/tags" Target="../tags/tag528.xml"/><Relationship Id="rId4" Type="http://schemas.openxmlformats.org/officeDocument/2006/relationships/tags" Target="../tags/tag527.xml"/><Relationship Id="rId3" Type="http://schemas.openxmlformats.org/officeDocument/2006/relationships/image" Target="../media/image91.png"/><Relationship Id="rId2" Type="http://schemas.openxmlformats.org/officeDocument/2006/relationships/tags" Target="../tags/tag526.xml"/><Relationship Id="rId1" Type="http://schemas.openxmlformats.org/officeDocument/2006/relationships/tags" Target="../tags/tag525.xml"/></Relationships>
</file>

<file path=ppt/slides/_rels/slide52.xml.rels><?xml version="1.0" encoding="UTF-8" standalone="yes"?>
<Relationships xmlns="http://schemas.openxmlformats.org/package/2006/relationships"><Relationship Id="rId9" Type="http://schemas.openxmlformats.org/officeDocument/2006/relationships/tags" Target="../tags/tag538.xml"/><Relationship Id="rId8" Type="http://schemas.openxmlformats.org/officeDocument/2006/relationships/tags" Target="../tags/tag537.xml"/><Relationship Id="rId7" Type="http://schemas.openxmlformats.org/officeDocument/2006/relationships/tags" Target="../tags/tag536.xml"/><Relationship Id="rId6" Type="http://schemas.openxmlformats.org/officeDocument/2006/relationships/tags" Target="../tags/tag535.xml"/><Relationship Id="rId55" Type="http://schemas.openxmlformats.org/officeDocument/2006/relationships/slideLayout" Target="../slideLayouts/slideLayout6.xml"/><Relationship Id="rId54" Type="http://schemas.openxmlformats.org/officeDocument/2006/relationships/tags" Target="../tags/tag583.xml"/><Relationship Id="rId53" Type="http://schemas.openxmlformats.org/officeDocument/2006/relationships/tags" Target="../tags/tag582.xml"/><Relationship Id="rId52" Type="http://schemas.openxmlformats.org/officeDocument/2006/relationships/tags" Target="../tags/tag581.xml"/><Relationship Id="rId51" Type="http://schemas.openxmlformats.org/officeDocument/2006/relationships/tags" Target="../tags/tag580.xml"/><Relationship Id="rId50" Type="http://schemas.openxmlformats.org/officeDocument/2006/relationships/tags" Target="../tags/tag579.xml"/><Relationship Id="rId5" Type="http://schemas.openxmlformats.org/officeDocument/2006/relationships/tags" Target="../tags/tag534.xml"/><Relationship Id="rId49" Type="http://schemas.openxmlformats.org/officeDocument/2006/relationships/tags" Target="../tags/tag578.xml"/><Relationship Id="rId48" Type="http://schemas.openxmlformats.org/officeDocument/2006/relationships/tags" Target="../tags/tag577.xml"/><Relationship Id="rId47" Type="http://schemas.openxmlformats.org/officeDocument/2006/relationships/tags" Target="../tags/tag576.xml"/><Relationship Id="rId46" Type="http://schemas.openxmlformats.org/officeDocument/2006/relationships/tags" Target="../tags/tag575.xml"/><Relationship Id="rId45" Type="http://schemas.openxmlformats.org/officeDocument/2006/relationships/tags" Target="../tags/tag574.xml"/><Relationship Id="rId44" Type="http://schemas.openxmlformats.org/officeDocument/2006/relationships/tags" Target="../tags/tag573.xml"/><Relationship Id="rId43" Type="http://schemas.openxmlformats.org/officeDocument/2006/relationships/tags" Target="../tags/tag572.xml"/><Relationship Id="rId42" Type="http://schemas.openxmlformats.org/officeDocument/2006/relationships/tags" Target="../tags/tag571.xml"/><Relationship Id="rId41" Type="http://schemas.openxmlformats.org/officeDocument/2006/relationships/tags" Target="../tags/tag570.xml"/><Relationship Id="rId40" Type="http://schemas.openxmlformats.org/officeDocument/2006/relationships/tags" Target="../tags/tag569.xml"/><Relationship Id="rId4" Type="http://schemas.openxmlformats.org/officeDocument/2006/relationships/tags" Target="../tags/tag533.xml"/><Relationship Id="rId39" Type="http://schemas.openxmlformats.org/officeDocument/2006/relationships/tags" Target="../tags/tag568.xml"/><Relationship Id="rId38" Type="http://schemas.openxmlformats.org/officeDocument/2006/relationships/tags" Target="../tags/tag567.xml"/><Relationship Id="rId37" Type="http://schemas.openxmlformats.org/officeDocument/2006/relationships/tags" Target="../tags/tag566.xml"/><Relationship Id="rId36" Type="http://schemas.openxmlformats.org/officeDocument/2006/relationships/tags" Target="../tags/tag565.xml"/><Relationship Id="rId35" Type="http://schemas.openxmlformats.org/officeDocument/2006/relationships/tags" Target="../tags/tag564.xml"/><Relationship Id="rId34" Type="http://schemas.openxmlformats.org/officeDocument/2006/relationships/tags" Target="../tags/tag563.xml"/><Relationship Id="rId33" Type="http://schemas.openxmlformats.org/officeDocument/2006/relationships/tags" Target="../tags/tag562.xml"/><Relationship Id="rId32" Type="http://schemas.openxmlformats.org/officeDocument/2006/relationships/tags" Target="../tags/tag561.xml"/><Relationship Id="rId31" Type="http://schemas.openxmlformats.org/officeDocument/2006/relationships/tags" Target="../tags/tag560.xml"/><Relationship Id="rId30" Type="http://schemas.openxmlformats.org/officeDocument/2006/relationships/tags" Target="../tags/tag559.xml"/><Relationship Id="rId3" Type="http://schemas.openxmlformats.org/officeDocument/2006/relationships/tags" Target="../tags/tag532.xml"/><Relationship Id="rId29" Type="http://schemas.openxmlformats.org/officeDocument/2006/relationships/tags" Target="../tags/tag558.xml"/><Relationship Id="rId28" Type="http://schemas.openxmlformats.org/officeDocument/2006/relationships/tags" Target="../tags/tag557.xml"/><Relationship Id="rId27" Type="http://schemas.openxmlformats.org/officeDocument/2006/relationships/tags" Target="../tags/tag556.xml"/><Relationship Id="rId26" Type="http://schemas.openxmlformats.org/officeDocument/2006/relationships/tags" Target="../tags/tag555.xml"/><Relationship Id="rId25" Type="http://schemas.openxmlformats.org/officeDocument/2006/relationships/tags" Target="../tags/tag554.xml"/><Relationship Id="rId24" Type="http://schemas.openxmlformats.org/officeDocument/2006/relationships/tags" Target="../tags/tag553.xml"/><Relationship Id="rId23" Type="http://schemas.openxmlformats.org/officeDocument/2006/relationships/tags" Target="../tags/tag552.xml"/><Relationship Id="rId22" Type="http://schemas.openxmlformats.org/officeDocument/2006/relationships/tags" Target="../tags/tag551.xml"/><Relationship Id="rId21" Type="http://schemas.openxmlformats.org/officeDocument/2006/relationships/tags" Target="../tags/tag550.xml"/><Relationship Id="rId20" Type="http://schemas.openxmlformats.org/officeDocument/2006/relationships/tags" Target="../tags/tag549.xml"/><Relationship Id="rId2" Type="http://schemas.openxmlformats.org/officeDocument/2006/relationships/tags" Target="../tags/tag531.xml"/><Relationship Id="rId19" Type="http://schemas.openxmlformats.org/officeDocument/2006/relationships/tags" Target="../tags/tag548.xml"/><Relationship Id="rId18" Type="http://schemas.openxmlformats.org/officeDocument/2006/relationships/tags" Target="../tags/tag547.xml"/><Relationship Id="rId17" Type="http://schemas.openxmlformats.org/officeDocument/2006/relationships/tags" Target="../tags/tag546.xml"/><Relationship Id="rId16" Type="http://schemas.openxmlformats.org/officeDocument/2006/relationships/tags" Target="../tags/tag545.xml"/><Relationship Id="rId15" Type="http://schemas.openxmlformats.org/officeDocument/2006/relationships/tags" Target="../tags/tag544.xml"/><Relationship Id="rId14" Type="http://schemas.openxmlformats.org/officeDocument/2006/relationships/tags" Target="../tags/tag543.xml"/><Relationship Id="rId13" Type="http://schemas.openxmlformats.org/officeDocument/2006/relationships/tags" Target="../tags/tag542.xml"/><Relationship Id="rId12" Type="http://schemas.openxmlformats.org/officeDocument/2006/relationships/tags" Target="../tags/tag541.xml"/><Relationship Id="rId11" Type="http://schemas.openxmlformats.org/officeDocument/2006/relationships/tags" Target="../tags/tag540.xml"/><Relationship Id="rId10" Type="http://schemas.openxmlformats.org/officeDocument/2006/relationships/tags" Target="../tags/tag539.xml"/><Relationship Id="rId1" Type="http://schemas.openxmlformats.org/officeDocument/2006/relationships/tags" Target="../tags/tag530.xml"/></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tags" Target="../tags/tag588.xml"/><Relationship Id="rId5" Type="http://schemas.openxmlformats.org/officeDocument/2006/relationships/image" Target="../media/image93.png"/><Relationship Id="rId4" Type="http://schemas.openxmlformats.org/officeDocument/2006/relationships/tags" Target="../tags/tag587.xml"/><Relationship Id="rId3" Type="http://schemas.openxmlformats.org/officeDocument/2006/relationships/tags" Target="../tags/tag586.xml"/><Relationship Id="rId2" Type="http://schemas.openxmlformats.org/officeDocument/2006/relationships/tags" Target="../tags/tag585.xml"/><Relationship Id="rId1" Type="http://schemas.openxmlformats.org/officeDocument/2006/relationships/tags" Target="../tags/tag584.xml"/></Relationships>
</file>

<file path=ppt/slides/_rels/slide54.xml.rels><?xml version="1.0" encoding="UTF-8" standalone="yes"?>
<Relationships xmlns="http://schemas.openxmlformats.org/package/2006/relationships"><Relationship Id="rId9" Type="http://schemas.openxmlformats.org/officeDocument/2006/relationships/tags" Target="../tags/tag595.xml"/><Relationship Id="rId8" Type="http://schemas.openxmlformats.org/officeDocument/2006/relationships/image" Target="../media/image95.png"/><Relationship Id="rId7" Type="http://schemas.openxmlformats.org/officeDocument/2006/relationships/tags" Target="../tags/tag594.xml"/><Relationship Id="rId6" Type="http://schemas.openxmlformats.org/officeDocument/2006/relationships/tags" Target="../tags/tag593.xml"/><Relationship Id="rId5" Type="http://schemas.openxmlformats.org/officeDocument/2006/relationships/tags" Target="../tags/tag592.xml"/><Relationship Id="rId4" Type="http://schemas.openxmlformats.org/officeDocument/2006/relationships/tags" Target="../tags/tag591.xml"/><Relationship Id="rId3" Type="http://schemas.openxmlformats.org/officeDocument/2006/relationships/tags" Target="../tags/tag590.xml"/><Relationship Id="rId2" Type="http://schemas.openxmlformats.org/officeDocument/2006/relationships/image" Target="../media/image94.png"/><Relationship Id="rId15" Type="http://schemas.openxmlformats.org/officeDocument/2006/relationships/notesSlide" Target="../notesSlides/notesSlide24.xml"/><Relationship Id="rId14" Type="http://schemas.openxmlformats.org/officeDocument/2006/relationships/slideLayout" Target="../slideLayouts/slideLayout6.xml"/><Relationship Id="rId13" Type="http://schemas.openxmlformats.org/officeDocument/2006/relationships/tags" Target="../tags/tag598.xml"/><Relationship Id="rId12" Type="http://schemas.openxmlformats.org/officeDocument/2006/relationships/tags" Target="../tags/tag597.xml"/><Relationship Id="rId11" Type="http://schemas.openxmlformats.org/officeDocument/2006/relationships/tags" Target="../tags/tag596.xml"/><Relationship Id="rId10" Type="http://schemas.openxmlformats.org/officeDocument/2006/relationships/image" Target="../media/image96.png"/><Relationship Id="rId1" Type="http://schemas.openxmlformats.org/officeDocument/2006/relationships/tags" Target="../tags/tag589.xml"/></Relationships>
</file>

<file path=ppt/slides/_rels/slide55.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97.png"/><Relationship Id="rId4" Type="http://schemas.openxmlformats.org/officeDocument/2006/relationships/tags" Target="../tags/tag602.xml"/><Relationship Id="rId3" Type="http://schemas.openxmlformats.org/officeDocument/2006/relationships/tags" Target="../tags/tag601.xml"/><Relationship Id="rId2" Type="http://schemas.openxmlformats.org/officeDocument/2006/relationships/tags" Target="../tags/tag600.xml"/><Relationship Id="rId1" Type="http://schemas.openxmlformats.org/officeDocument/2006/relationships/tags" Target="../tags/tag599.xml"/></Relationships>
</file>

<file path=ppt/slides/_rels/slide56.xml.rels><?xml version="1.0" encoding="UTF-8" standalone="yes"?>
<Relationships xmlns="http://schemas.openxmlformats.org/package/2006/relationships"><Relationship Id="rId9" Type="http://schemas.openxmlformats.org/officeDocument/2006/relationships/image" Target="../media/image99.emf"/><Relationship Id="rId8" Type="http://schemas.openxmlformats.org/officeDocument/2006/relationships/tags" Target="../tags/tag609.xml"/><Relationship Id="rId7" Type="http://schemas.openxmlformats.org/officeDocument/2006/relationships/tags" Target="../tags/tag608.xml"/><Relationship Id="rId6" Type="http://schemas.openxmlformats.org/officeDocument/2006/relationships/tags" Target="../tags/tag607.xml"/><Relationship Id="rId5" Type="http://schemas.openxmlformats.org/officeDocument/2006/relationships/image" Target="../media/image98.png"/><Relationship Id="rId4" Type="http://schemas.openxmlformats.org/officeDocument/2006/relationships/tags" Target="../tags/tag606.xml"/><Relationship Id="rId3" Type="http://schemas.openxmlformats.org/officeDocument/2006/relationships/tags" Target="../tags/tag605.xml"/><Relationship Id="rId2" Type="http://schemas.openxmlformats.org/officeDocument/2006/relationships/tags" Target="../tags/tag604.xml"/><Relationship Id="rId11" Type="http://schemas.openxmlformats.org/officeDocument/2006/relationships/slideLayout" Target="../slideLayouts/slideLayout6.xml"/><Relationship Id="rId10" Type="http://schemas.openxmlformats.org/officeDocument/2006/relationships/tags" Target="../tags/tag610.xml"/><Relationship Id="rId1" Type="http://schemas.openxmlformats.org/officeDocument/2006/relationships/tags" Target="../tags/tag603.xml"/></Relationships>
</file>

<file path=ppt/slides/_rels/slide57.xml.rels><?xml version="1.0" encoding="UTF-8" standalone="yes"?>
<Relationships xmlns="http://schemas.openxmlformats.org/package/2006/relationships"><Relationship Id="rId9" Type="http://schemas.openxmlformats.org/officeDocument/2006/relationships/notesSlide" Target="../notesSlides/notesSlide25.xml"/><Relationship Id="rId8" Type="http://schemas.openxmlformats.org/officeDocument/2006/relationships/slideLayout" Target="../slideLayouts/slideLayout6.xml"/><Relationship Id="rId7" Type="http://schemas.openxmlformats.org/officeDocument/2006/relationships/tags" Target="../tags/tag616.xml"/><Relationship Id="rId6" Type="http://schemas.openxmlformats.org/officeDocument/2006/relationships/tags" Target="../tags/tag615.xml"/><Relationship Id="rId5" Type="http://schemas.openxmlformats.org/officeDocument/2006/relationships/tags" Target="../tags/tag614.xml"/><Relationship Id="rId4" Type="http://schemas.openxmlformats.org/officeDocument/2006/relationships/tags" Target="../tags/tag613.xml"/><Relationship Id="rId3" Type="http://schemas.openxmlformats.org/officeDocument/2006/relationships/tags" Target="../tags/tag612.xml"/><Relationship Id="rId2" Type="http://schemas.openxmlformats.org/officeDocument/2006/relationships/image" Target="../media/image100.png"/><Relationship Id="rId1" Type="http://schemas.openxmlformats.org/officeDocument/2006/relationships/tags" Target="../tags/tag611.xml"/></Relationships>
</file>

<file path=ppt/slides/_rels/slide58.xml.rels><?xml version="1.0" encoding="UTF-8" standalone="yes"?>
<Relationships xmlns="http://schemas.openxmlformats.org/package/2006/relationships"><Relationship Id="rId9" Type="http://schemas.openxmlformats.org/officeDocument/2006/relationships/tags" Target="../tags/tag624.xml"/><Relationship Id="rId8" Type="http://schemas.openxmlformats.org/officeDocument/2006/relationships/image" Target="../media/image101.png"/><Relationship Id="rId7" Type="http://schemas.openxmlformats.org/officeDocument/2006/relationships/tags" Target="../tags/tag623.xml"/><Relationship Id="rId6" Type="http://schemas.openxmlformats.org/officeDocument/2006/relationships/tags" Target="../tags/tag622.xml"/><Relationship Id="rId5" Type="http://schemas.openxmlformats.org/officeDocument/2006/relationships/tags" Target="../tags/tag621.xml"/><Relationship Id="rId4" Type="http://schemas.openxmlformats.org/officeDocument/2006/relationships/tags" Target="../tags/tag620.xml"/><Relationship Id="rId3" Type="http://schemas.openxmlformats.org/officeDocument/2006/relationships/tags" Target="../tags/tag619.xml"/><Relationship Id="rId22" Type="http://schemas.openxmlformats.org/officeDocument/2006/relationships/slideLayout" Target="../slideLayouts/slideLayout6.xml"/><Relationship Id="rId21" Type="http://schemas.openxmlformats.org/officeDocument/2006/relationships/image" Target="../media/image106.png"/><Relationship Id="rId20" Type="http://schemas.openxmlformats.org/officeDocument/2006/relationships/image" Target="../media/image105.png"/><Relationship Id="rId2" Type="http://schemas.openxmlformats.org/officeDocument/2006/relationships/tags" Target="../tags/tag618.xml"/><Relationship Id="rId19" Type="http://schemas.openxmlformats.org/officeDocument/2006/relationships/tags" Target="../tags/tag631.xml"/><Relationship Id="rId18" Type="http://schemas.openxmlformats.org/officeDocument/2006/relationships/tags" Target="../tags/tag630.xml"/><Relationship Id="rId17" Type="http://schemas.openxmlformats.org/officeDocument/2006/relationships/tags" Target="../tags/tag629.xml"/><Relationship Id="rId16" Type="http://schemas.openxmlformats.org/officeDocument/2006/relationships/tags" Target="../tags/tag628.xml"/><Relationship Id="rId15" Type="http://schemas.openxmlformats.org/officeDocument/2006/relationships/tags" Target="../tags/tag627.xml"/><Relationship Id="rId14" Type="http://schemas.openxmlformats.org/officeDocument/2006/relationships/image" Target="../media/image104.png"/><Relationship Id="rId13" Type="http://schemas.openxmlformats.org/officeDocument/2006/relationships/tags" Target="../tags/tag626.xml"/><Relationship Id="rId12" Type="http://schemas.openxmlformats.org/officeDocument/2006/relationships/image" Target="../media/image103.png"/><Relationship Id="rId11" Type="http://schemas.openxmlformats.org/officeDocument/2006/relationships/tags" Target="../tags/tag625.xml"/><Relationship Id="rId10" Type="http://schemas.openxmlformats.org/officeDocument/2006/relationships/image" Target="../media/image102.png"/><Relationship Id="rId1" Type="http://schemas.openxmlformats.org/officeDocument/2006/relationships/tags" Target="../tags/tag617.xml"/></Relationships>
</file>

<file path=ppt/slides/_rels/slide59.xml.rels><?xml version="1.0" encoding="UTF-8" standalone="yes"?>
<Relationships xmlns="http://schemas.openxmlformats.org/package/2006/relationships"><Relationship Id="rId9" Type="http://schemas.openxmlformats.org/officeDocument/2006/relationships/tags" Target="../tags/tag640.xml"/><Relationship Id="rId8" Type="http://schemas.openxmlformats.org/officeDocument/2006/relationships/tags" Target="../tags/tag639.xml"/><Relationship Id="rId7" Type="http://schemas.openxmlformats.org/officeDocument/2006/relationships/tags" Target="../tags/tag638.xml"/><Relationship Id="rId6" Type="http://schemas.openxmlformats.org/officeDocument/2006/relationships/tags" Target="../tags/tag637.xml"/><Relationship Id="rId5" Type="http://schemas.openxmlformats.org/officeDocument/2006/relationships/tags" Target="../tags/tag636.xml"/><Relationship Id="rId4" Type="http://schemas.openxmlformats.org/officeDocument/2006/relationships/tags" Target="../tags/tag635.xml"/><Relationship Id="rId3" Type="http://schemas.openxmlformats.org/officeDocument/2006/relationships/tags" Target="../tags/tag634.xml"/><Relationship Id="rId25" Type="http://schemas.openxmlformats.org/officeDocument/2006/relationships/slideLayout" Target="../slideLayouts/slideLayout6.xml"/><Relationship Id="rId24" Type="http://schemas.openxmlformats.org/officeDocument/2006/relationships/image" Target="../media/image104.png"/><Relationship Id="rId23" Type="http://schemas.openxmlformats.org/officeDocument/2006/relationships/tags" Target="../tags/tag650.xml"/><Relationship Id="rId22" Type="http://schemas.openxmlformats.org/officeDocument/2006/relationships/tags" Target="../tags/tag649.xml"/><Relationship Id="rId21" Type="http://schemas.openxmlformats.org/officeDocument/2006/relationships/image" Target="../media/image109.png"/><Relationship Id="rId20" Type="http://schemas.openxmlformats.org/officeDocument/2006/relationships/tags" Target="../tags/tag648.xml"/><Relationship Id="rId2" Type="http://schemas.openxmlformats.org/officeDocument/2006/relationships/tags" Target="../tags/tag633.xml"/><Relationship Id="rId19" Type="http://schemas.openxmlformats.org/officeDocument/2006/relationships/tags" Target="../tags/tag647.xml"/><Relationship Id="rId18" Type="http://schemas.openxmlformats.org/officeDocument/2006/relationships/tags" Target="../tags/tag646.xml"/><Relationship Id="rId17" Type="http://schemas.openxmlformats.org/officeDocument/2006/relationships/image" Target="../media/image102.png"/><Relationship Id="rId16" Type="http://schemas.openxmlformats.org/officeDocument/2006/relationships/tags" Target="../tags/tag645.xml"/><Relationship Id="rId15" Type="http://schemas.openxmlformats.org/officeDocument/2006/relationships/image" Target="../media/image108.png"/><Relationship Id="rId14" Type="http://schemas.openxmlformats.org/officeDocument/2006/relationships/tags" Target="../tags/tag644.xml"/><Relationship Id="rId13" Type="http://schemas.openxmlformats.org/officeDocument/2006/relationships/image" Target="../media/image107.png"/><Relationship Id="rId12" Type="http://schemas.openxmlformats.org/officeDocument/2006/relationships/tags" Target="../tags/tag643.xml"/><Relationship Id="rId11" Type="http://schemas.openxmlformats.org/officeDocument/2006/relationships/tags" Target="../tags/tag642.xml"/><Relationship Id="rId10" Type="http://schemas.openxmlformats.org/officeDocument/2006/relationships/tags" Target="../tags/tag641.xml"/><Relationship Id="rId1" Type="http://schemas.openxmlformats.org/officeDocument/2006/relationships/tags" Target="../tags/tag632.xml"/></Relationships>
</file>

<file path=ppt/slides/_rels/slide6.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image" Target="../media/image10.png"/><Relationship Id="rId3" Type="http://schemas.openxmlformats.org/officeDocument/2006/relationships/tags" Target="../tags/tag43.xml"/><Relationship Id="rId2" Type="http://schemas.openxmlformats.org/officeDocument/2006/relationships/tags" Target="../tags/tag42.xml"/><Relationship Id="rId18" Type="http://schemas.openxmlformats.org/officeDocument/2006/relationships/notesSlide" Target="../notesSlides/notesSlide4.xml"/><Relationship Id="rId17" Type="http://schemas.openxmlformats.org/officeDocument/2006/relationships/slideLayout" Target="../slideLayouts/slideLayout6.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tags" Target="../tags/tag41.xml"/></Relationships>
</file>

<file path=ppt/slides/_rels/slide60.xml.rels><?xml version="1.0" encoding="UTF-8" standalone="yes"?>
<Relationships xmlns="http://schemas.openxmlformats.org/package/2006/relationships"><Relationship Id="rId9" Type="http://schemas.openxmlformats.org/officeDocument/2006/relationships/tags" Target="../tags/tag657.xml"/><Relationship Id="rId8" Type="http://schemas.openxmlformats.org/officeDocument/2006/relationships/image" Target="../media/image111.png"/><Relationship Id="rId7" Type="http://schemas.openxmlformats.org/officeDocument/2006/relationships/tags" Target="../tags/tag656.xml"/><Relationship Id="rId6" Type="http://schemas.openxmlformats.org/officeDocument/2006/relationships/image" Target="../media/image110.png"/><Relationship Id="rId5" Type="http://schemas.openxmlformats.org/officeDocument/2006/relationships/tags" Target="../tags/tag655.xml"/><Relationship Id="rId4" Type="http://schemas.openxmlformats.org/officeDocument/2006/relationships/tags" Target="../tags/tag654.xml"/><Relationship Id="rId3" Type="http://schemas.openxmlformats.org/officeDocument/2006/relationships/tags" Target="../tags/tag653.xml"/><Relationship Id="rId2" Type="http://schemas.openxmlformats.org/officeDocument/2006/relationships/tags" Target="../tags/tag652.xml"/><Relationship Id="rId19" Type="http://schemas.openxmlformats.org/officeDocument/2006/relationships/slideLayout" Target="../slideLayouts/slideLayout6.xml"/><Relationship Id="rId18" Type="http://schemas.openxmlformats.org/officeDocument/2006/relationships/tags" Target="../tags/tag663.xml"/><Relationship Id="rId17" Type="http://schemas.openxmlformats.org/officeDocument/2006/relationships/tags" Target="../tags/tag662.xml"/><Relationship Id="rId16" Type="http://schemas.openxmlformats.org/officeDocument/2006/relationships/tags" Target="../tags/tag661.xml"/><Relationship Id="rId15" Type="http://schemas.openxmlformats.org/officeDocument/2006/relationships/tags" Target="../tags/tag660.xml"/><Relationship Id="rId14" Type="http://schemas.openxmlformats.org/officeDocument/2006/relationships/image" Target="../media/image114.png"/><Relationship Id="rId13" Type="http://schemas.openxmlformats.org/officeDocument/2006/relationships/tags" Target="../tags/tag659.xml"/><Relationship Id="rId12" Type="http://schemas.openxmlformats.org/officeDocument/2006/relationships/image" Target="../media/image113.png"/><Relationship Id="rId11" Type="http://schemas.openxmlformats.org/officeDocument/2006/relationships/tags" Target="../tags/tag658.xml"/><Relationship Id="rId10" Type="http://schemas.openxmlformats.org/officeDocument/2006/relationships/image" Target="../media/image112.png"/><Relationship Id="rId1" Type="http://schemas.openxmlformats.org/officeDocument/2006/relationships/tags" Target="../tags/tag651.xml"/></Relationships>
</file>

<file path=ppt/slides/_rels/slide61.xml.rels><?xml version="1.0" encoding="UTF-8" standalone="yes"?>
<Relationships xmlns="http://schemas.openxmlformats.org/package/2006/relationships"><Relationship Id="rId9" Type="http://schemas.openxmlformats.org/officeDocument/2006/relationships/tags" Target="../tags/tag671.xml"/><Relationship Id="rId8" Type="http://schemas.openxmlformats.org/officeDocument/2006/relationships/tags" Target="../tags/tag670.xml"/><Relationship Id="rId7" Type="http://schemas.openxmlformats.org/officeDocument/2006/relationships/tags" Target="../tags/tag669.xml"/><Relationship Id="rId6" Type="http://schemas.openxmlformats.org/officeDocument/2006/relationships/tags" Target="../tags/tag668.xml"/><Relationship Id="rId5" Type="http://schemas.openxmlformats.org/officeDocument/2006/relationships/image" Target="../media/image115.png"/><Relationship Id="rId4" Type="http://schemas.openxmlformats.org/officeDocument/2006/relationships/tags" Target="../tags/tag667.xml"/><Relationship Id="rId3" Type="http://schemas.openxmlformats.org/officeDocument/2006/relationships/tags" Target="../tags/tag666.xml"/><Relationship Id="rId2" Type="http://schemas.openxmlformats.org/officeDocument/2006/relationships/tags" Target="../tags/tag665.xml"/><Relationship Id="rId19" Type="http://schemas.openxmlformats.org/officeDocument/2006/relationships/slideLayout" Target="../slideLayouts/slideLayout6.xml"/><Relationship Id="rId18" Type="http://schemas.openxmlformats.org/officeDocument/2006/relationships/tags" Target="../tags/tag677.xml"/><Relationship Id="rId17" Type="http://schemas.openxmlformats.org/officeDocument/2006/relationships/tags" Target="../tags/tag676.xml"/><Relationship Id="rId16" Type="http://schemas.openxmlformats.org/officeDocument/2006/relationships/tags" Target="../tags/tag675.xml"/><Relationship Id="rId15" Type="http://schemas.openxmlformats.org/officeDocument/2006/relationships/image" Target="../media/image118.png"/><Relationship Id="rId14" Type="http://schemas.openxmlformats.org/officeDocument/2006/relationships/tags" Target="../tags/tag674.xml"/><Relationship Id="rId13" Type="http://schemas.openxmlformats.org/officeDocument/2006/relationships/image" Target="../media/image117.png"/><Relationship Id="rId12" Type="http://schemas.openxmlformats.org/officeDocument/2006/relationships/tags" Target="../tags/tag673.xml"/><Relationship Id="rId11" Type="http://schemas.openxmlformats.org/officeDocument/2006/relationships/image" Target="../media/image116.png"/><Relationship Id="rId10" Type="http://schemas.openxmlformats.org/officeDocument/2006/relationships/tags" Target="../tags/tag672.xml"/><Relationship Id="rId1" Type="http://schemas.openxmlformats.org/officeDocument/2006/relationships/tags" Target="../tags/tag664.xml"/></Relationships>
</file>

<file path=ppt/slides/_rels/slide62.xml.rels><?xml version="1.0" encoding="UTF-8" standalone="yes"?>
<Relationships xmlns="http://schemas.openxmlformats.org/package/2006/relationships"><Relationship Id="rId9" Type="http://schemas.openxmlformats.org/officeDocument/2006/relationships/tags" Target="../tags/tag684.xml"/><Relationship Id="rId8" Type="http://schemas.openxmlformats.org/officeDocument/2006/relationships/tags" Target="../tags/tag683.xml"/><Relationship Id="rId7" Type="http://schemas.openxmlformats.org/officeDocument/2006/relationships/tags" Target="../tags/tag682.xml"/><Relationship Id="rId6" Type="http://schemas.openxmlformats.org/officeDocument/2006/relationships/tags" Target="../tags/tag681.xml"/><Relationship Id="rId5" Type="http://schemas.openxmlformats.org/officeDocument/2006/relationships/image" Target="../media/image120.png"/><Relationship Id="rId4" Type="http://schemas.openxmlformats.org/officeDocument/2006/relationships/tags" Target="../tags/tag680.xml"/><Relationship Id="rId3" Type="http://schemas.openxmlformats.org/officeDocument/2006/relationships/tags" Target="../tags/tag679.xml"/><Relationship Id="rId2" Type="http://schemas.openxmlformats.org/officeDocument/2006/relationships/image" Target="../media/image119.png"/><Relationship Id="rId17" Type="http://schemas.openxmlformats.org/officeDocument/2006/relationships/slideLayout" Target="../slideLayouts/slideLayout6.xml"/><Relationship Id="rId16" Type="http://schemas.openxmlformats.org/officeDocument/2006/relationships/tags" Target="../tags/tag689.xml"/><Relationship Id="rId15" Type="http://schemas.openxmlformats.org/officeDocument/2006/relationships/tags" Target="../tags/tag688.xml"/><Relationship Id="rId14" Type="http://schemas.openxmlformats.org/officeDocument/2006/relationships/image" Target="../media/image122.png"/><Relationship Id="rId13" Type="http://schemas.openxmlformats.org/officeDocument/2006/relationships/tags" Target="../tags/tag687.xml"/><Relationship Id="rId12" Type="http://schemas.openxmlformats.org/officeDocument/2006/relationships/tags" Target="../tags/tag686.xml"/><Relationship Id="rId11" Type="http://schemas.openxmlformats.org/officeDocument/2006/relationships/image" Target="../media/image121.png"/><Relationship Id="rId10" Type="http://schemas.openxmlformats.org/officeDocument/2006/relationships/tags" Target="../tags/tag685.xml"/><Relationship Id="rId1" Type="http://schemas.openxmlformats.org/officeDocument/2006/relationships/tags" Target="../tags/tag678.xml"/></Relationships>
</file>

<file path=ppt/slides/_rels/slide63.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6.xml"/><Relationship Id="rId7" Type="http://schemas.openxmlformats.org/officeDocument/2006/relationships/tags" Target="../tags/tag695.xml"/><Relationship Id="rId6" Type="http://schemas.openxmlformats.org/officeDocument/2006/relationships/tags" Target="../tags/tag694.xml"/><Relationship Id="rId5" Type="http://schemas.openxmlformats.org/officeDocument/2006/relationships/tags" Target="../tags/tag693.xml"/><Relationship Id="rId4" Type="http://schemas.openxmlformats.org/officeDocument/2006/relationships/tags" Target="../tags/tag692.xml"/><Relationship Id="rId3" Type="http://schemas.openxmlformats.org/officeDocument/2006/relationships/image" Target="../media/image123.png"/><Relationship Id="rId2" Type="http://schemas.openxmlformats.org/officeDocument/2006/relationships/tags" Target="../tags/tag691.xml"/><Relationship Id="rId1" Type="http://schemas.openxmlformats.org/officeDocument/2006/relationships/tags" Target="../tags/tag690.xml"/></Relationships>
</file>

<file path=ppt/slides/_rels/slide64.xml.rels><?xml version="1.0" encoding="UTF-8" standalone="yes"?>
<Relationships xmlns="http://schemas.openxmlformats.org/package/2006/relationships"><Relationship Id="rId9" Type="http://schemas.openxmlformats.org/officeDocument/2006/relationships/tags" Target="../tags/tag704.xml"/><Relationship Id="rId8" Type="http://schemas.openxmlformats.org/officeDocument/2006/relationships/tags" Target="../tags/tag703.xml"/><Relationship Id="rId7" Type="http://schemas.openxmlformats.org/officeDocument/2006/relationships/tags" Target="../tags/tag702.xml"/><Relationship Id="rId6" Type="http://schemas.openxmlformats.org/officeDocument/2006/relationships/tags" Target="../tags/tag701.xml"/><Relationship Id="rId58" Type="http://schemas.openxmlformats.org/officeDocument/2006/relationships/notesSlide" Target="../notesSlides/notesSlide27.xml"/><Relationship Id="rId57" Type="http://schemas.openxmlformats.org/officeDocument/2006/relationships/slideLayout" Target="../slideLayouts/slideLayout6.xml"/><Relationship Id="rId56" Type="http://schemas.openxmlformats.org/officeDocument/2006/relationships/tags" Target="../tags/tag750.xml"/><Relationship Id="rId55" Type="http://schemas.openxmlformats.org/officeDocument/2006/relationships/tags" Target="../tags/tag749.xml"/><Relationship Id="rId54" Type="http://schemas.openxmlformats.org/officeDocument/2006/relationships/tags" Target="../tags/tag748.xml"/><Relationship Id="rId53" Type="http://schemas.openxmlformats.org/officeDocument/2006/relationships/image" Target="../media/image124.png"/><Relationship Id="rId52" Type="http://schemas.openxmlformats.org/officeDocument/2006/relationships/tags" Target="../tags/tag747.xml"/><Relationship Id="rId51" Type="http://schemas.openxmlformats.org/officeDocument/2006/relationships/tags" Target="../tags/tag746.xml"/><Relationship Id="rId50" Type="http://schemas.openxmlformats.org/officeDocument/2006/relationships/tags" Target="../tags/tag745.xml"/><Relationship Id="rId5" Type="http://schemas.openxmlformats.org/officeDocument/2006/relationships/tags" Target="../tags/tag700.xml"/><Relationship Id="rId49" Type="http://schemas.openxmlformats.org/officeDocument/2006/relationships/tags" Target="../tags/tag744.xml"/><Relationship Id="rId48" Type="http://schemas.openxmlformats.org/officeDocument/2006/relationships/tags" Target="../tags/tag743.xml"/><Relationship Id="rId47" Type="http://schemas.openxmlformats.org/officeDocument/2006/relationships/tags" Target="../tags/tag742.xml"/><Relationship Id="rId46" Type="http://schemas.openxmlformats.org/officeDocument/2006/relationships/tags" Target="../tags/tag741.xml"/><Relationship Id="rId45" Type="http://schemas.openxmlformats.org/officeDocument/2006/relationships/tags" Target="../tags/tag740.xml"/><Relationship Id="rId44" Type="http://schemas.openxmlformats.org/officeDocument/2006/relationships/tags" Target="../tags/tag739.xml"/><Relationship Id="rId43" Type="http://schemas.openxmlformats.org/officeDocument/2006/relationships/tags" Target="../tags/tag738.xml"/><Relationship Id="rId42" Type="http://schemas.openxmlformats.org/officeDocument/2006/relationships/tags" Target="../tags/tag737.xml"/><Relationship Id="rId41" Type="http://schemas.openxmlformats.org/officeDocument/2006/relationships/tags" Target="../tags/tag736.xml"/><Relationship Id="rId40" Type="http://schemas.openxmlformats.org/officeDocument/2006/relationships/tags" Target="../tags/tag735.xml"/><Relationship Id="rId4" Type="http://schemas.openxmlformats.org/officeDocument/2006/relationships/tags" Target="../tags/tag699.xml"/><Relationship Id="rId39" Type="http://schemas.openxmlformats.org/officeDocument/2006/relationships/tags" Target="../tags/tag734.xml"/><Relationship Id="rId38" Type="http://schemas.openxmlformats.org/officeDocument/2006/relationships/tags" Target="../tags/tag733.xml"/><Relationship Id="rId37" Type="http://schemas.openxmlformats.org/officeDocument/2006/relationships/tags" Target="../tags/tag732.xml"/><Relationship Id="rId36" Type="http://schemas.openxmlformats.org/officeDocument/2006/relationships/tags" Target="../tags/tag731.xml"/><Relationship Id="rId35" Type="http://schemas.openxmlformats.org/officeDocument/2006/relationships/tags" Target="../tags/tag730.xml"/><Relationship Id="rId34" Type="http://schemas.openxmlformats.org/officeDocument/2006/relationships/tags" Target="../tags/tag729.xml"/><Relationship Id="rId33" Type="http://schemas.openxmlformats.org/officeDocument/2006/relationships/tags" Target="../tags/tag728.xml"/><Relationship Id="rId32" Type="http://schemas.openxmlformats.org/officeDocument/2006/relationships/tags" Target="../tags/tag727.xml"/><Relationship Id="rId31" Type="http://schemas.openxmlformats.org/officeDocument/2006/relationships/tags" Target="../tags/tag726.xml"/><Relationship Id="rId30" Type="http://schemas.openxmlformats.org/officeDocument/2006/relationships/tags" Target="../tags/tag725.xml"/><Relationship Id="rId3" Type="http://schemas.openxmlformats.org/officeDocument/2006/relationships/tags" Target="../tags/tag698.xml"/><Relationship Id="rId29" Type="http://schemas.openxmlformats.org/officeDocument/2006/relationships/tags" Target="../tags/tag724.xml"/><Relationship Id="rId28" Type="http://schemas.openxmlformats.org/officeDocument/2006/relationships/tags" Target="../tags/tag723.xml"/><Relationship Id="rId27" Type="http://schemas.openxmlformats.org/officeDocument/2006/relationships/tags" Target="../tags/tag722.xml"/><Relationship Id="rId26" Type="http://schemas.openxmlformats.org/officeDocument/2006/relationships/tags" Target="../tags/tag721.xml"/><Relationship Id="rId25" Type="http://schemas.openxmlformats.org/officeDocument/2006/relationships/tags" Target="../tags/tag720.xml"/><Relationship Id="rId24" Type="http://schemas.openxmlformats.org/officeDocument/2006/relationships/tags" Target="../tags/tag719.xml"/><Relationship Id="rId23" Type="http://schemas.openxmlformats.org/officeDocument/2006/relationships/tags" Target="../tags/tag718.xml"/><Relationship Id="rId22" Type="http://schemas.openxmlformats.org/officeDocument/2006/relationships/tags" Target="../tags/tag717.xml"/><Relationship Id="rId21" Type="http://schemas.openxmlformats.org/officeDocument/2006/relationships/tags" Target="../tags/tag716.xml"/><Relationship Id="rId20" Type="http://schemas.openxmlformats.org/officeDocument/2006/relationships/tags" Target="../tags/tag715.xml"/><Relationship Id="rId2" Type="http://schemas.openxmlformats.org/officeDocument/2006/relationships/tags" Target="../tags/tag697.xml"/><Relationship Id="rId19" Type="http://schemas.openxmlformats.org/officeDocument/2006/relationships/tags" Target="../tags/tag714.xml"/><Relationship Id="rId18" Type="http://schemas.openxmlformats.org/officeDocument/2006/relationships/tags" Target="../tags/tag713.xml"/><Relationship Id="rId17" Type="http://schemas.openxmlformats.org/officeDocument/2006/relationships/tags" Target="../tags/tag712.xml"/><Relationship Id="rId16" Type="http://schemas.openxmlformats.org/officeDocument/2006/relationships/tags" Target="../tags/tag711.xml"/><Relationship Id="rId15" Type="http://schemas.openxmlformats.org/officeDocument/2006/relationships/tags" Target="../tags/tag710.xml"/><Relationship Id="rId14" Type="http://schemas.openxmlformats.org/officeDocument/2006/relationships/tags" Target="../tags/tag709.xml"/><Relationship Id="rId13" Type="http://schemas.openxmlformats.org/officeDocument/2006/relationships/tags" Target="../tags/tag708.xml"/><Relationship Id="rId12" Type="http://schemas.openxmlformats.org/officeDocument/2006/relationships/tags" Target="../tags/tag707.xml"/><Relationship Id="rId11" Type="http://schemas.openxmlformats.org/officeDocument/2006/relationships/tags" Target="../tags/tag706.xml"/><Relationship Id="rId10" Type="http://schemas.openxmlformats.org/officeDocument/2006/relationships/tags" Target="../tags/tag705.xml"/><Relationship Id="rId1" Type="http://schemas.openxmlformats.org/officeDocument/2006/relationships/tags" Target="../tags/tag696.xml"/></Relationships>
</file>

<file path=ppt/slides/_rels/slide65.xml.rels><?xml version="1.0" encoding="UTF-8" standalone="yes"?>
<Relationships xmlns="http://schemas.openxmlformats.org/package/2006/relationships"><Relationship Id="rId9" Type="http://schemas.openxmlformats.org/officeDocument/2006/relationships/image" Target="../media/image126.png"/><Relationship Id="rId8" Type="http://schemas.openxmlformats.org/officeDocument/2006/relationships/tags" Target="../tags/tag757.xml"/><Relationship Id="rId7" Type="http://schemas.openxmlformats.org/officeDocument/2006/relationships/image" Target="../media/image125.png"/><Relationship Id="rId6" Type="http://schemas.openxmlformats.org/officeDocument/2006/relationships/tags" Target="../tags/tag756.xml"/><Relationship Id="rId5" Type="http://schemas.openxmlformats.org/officeDocument/2006/relationships/tags" Target="../tags/tag755.xml"/><Relationship Id="rId4" Type="http://schemas.openxmlformats.org/officeDocument/2006/relationships/tags" Target="../tags/tag754.xml"/><Relationship Id="rId3" Type="http://schemas.openxmlformats.org/officeDocument/2006/relationships/tags" Target="../tags/tag753.xml"/><Relationship Id="rId2" Type="http://schemas.openxmlformats.org/officeDocument/2006/relationships/tags" Target="../tags/tag752.xml"/><Relationship Id="rId14" Type="http://schemas.openxmlformats.org/officeDocument/2006/relationships/notesSlide" Target="../notesSlides/notesSlide28.xml"/><Relationship Id="rId13" Type="http://schemas.openxmlformats.org/officeDocument/2006/relationships/slideLayout" Target="../slideLayouts/slideLayout6.xml"/><Relationship Id="rId12" Type="http://schemas.openxmlformats.org/officeDocument/2006/relationships/tags" Target="../tags/tag760.xml"/><Relationship Id="rId11" Type="http://schemas.openxmlformats.org/officeDocument/2006/relationships/tags" Target="../tags/tag759.xml"/><Relationship Id="rId10" Type="http://schemas.openxmlformats.org/officeDocument/2006/relationships/tags" Target="../tags/tag758.xml"/><Relationship Id="rId1" Type="http://schemas.openxmlformats.org/officeDocument/2006/relationships/tags" Target="../tags/tag751.xml"/></Relationships>
</file>

<file path=ppt/slides/_rels/slide66.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766.xml"/><Relationship Id="rId5" Type="http://schemas.openxmlformats.org/officeDocument/2006/relationships/tags" Target="../tags/tag765.xml"/><Relationship Id="rId4" Type="http://schemas.openxmlformats.org/officeDocument/2006/relationships/tags" Target="../tags/tag764.xml"/><Relationship Id="rId3" Type="http://schemas.openxmlformats.org/officeDocument/2006/relationships/tags" Target="../tags/tag763.xml"/><Relationship Id="rId2" Type="http://schemas.openxmlformats.org/officeDocument/2006/relationships/tags" Target="../tags/tag762.xml"/><Relationship Id="rId1" Type="http://schemas.openxmlformats.org/officeDocument/2006/relationships/tags" Target="../tags/tag761.xml"/></Relationships>
</file>

<file path=ppt/slides/_rels/slide67.xml.rels><?xml version="1.0" encoding="UTF-8" standalone="yes"?>
<Relationships xmlns="http://schemas.openxmlformats.org/package/2006/relationships"><Relationship Id="rId9" Type="http://schemas.openxmlformats.org/officeDocument/2006/relationships/tags" Target="../tags/tag775.xml"/><Relationship Id="rId8" Type="http://schemas.openxmlformats.org/officeDocument/2006/relationships/tags" Target="../tags/tag774.xml"/><Relationship Id="rId7" Type="http://schemas.openxmlformats.org/officeDocument/2006/relationships/tags" Target="../tags/tag773.xml"/><Relationship Id="rId6" Type="http://schemas.openxmlformats.org/officeDocument/2006/relationships/tags" Target="../tags/tag772.xml"/><Relationship Id="rId5" Type="http://schemas.openxmlformats.org/officeDocument/2006/relationships/tags" Target="../tags/tag771.xml"/><Relationship Id="rId4" Type="http://schemas.openxmlformats.org/officeDocument/2006/relationships/tags" Target="../tags/tag770.xml"/><Relationship Id="rId3" Type="http://schemas.openxmlformats.org/officeDocument/2006/relationships/tags" Target="../tags/tag769.xml"/><Relationship Id="rId22" Type="http://schemas.openxmlformats.org/officeDocument/2006/relationships/notesSlide" Target="../notesSlides/notesSlide29.xml"/><Relationship Id="rId21" Type="http://schemas.openxmlformats.org/officeDocument/2006/relationships/slideLayout" Target="../slideLayouts/slideLayout6.xml"/><Relationship Id="rId20" Type="http://schemas.openxmlformats.org/officeDocument/2006/relationships/audio" Target="../media/audio2.wav"/><Relationship Id="rId2" Type="http://schemas.openxmlformats.org/officeDocument/2006/relationships/tags" Target="../tags/tag768.xml"/><Relationship Id="rId19" Type="http://schemas.openxmlformats.org/officeDocument/2006/relationships/image" Target="../media/image129.png"/><Relationship Id="rId18" Type="http://schemas.openxmlformats.org/officeDocument/2006/relationships/tags" Target="../tags/tag782.xml"/><Relationship Id="rId17" Type="http://schemas.openxmlformats.org/officeDocument/2006/relationships/image" Target="../media/image128.png"/><Relationship Id="rId16" Type="http://schemas.openxmlformats.org/officeDocument/2006/relationships/tags" Target="../tags/tag781.xml"/><Relationship Id="rId15" Type="http://schemas.openxmlformats.org/officeDocument/2006/relationships/tags" Target="../tags/tag780.xml"/><Relationship Id="rId14" Type="http://schemas.openxmlformats.org/officeDocument/2006/relationships/tags" Target="../tags/tag779.xml"/><Relationship Id="rId13" Type="http://schemas.openxmlformats.org/officeDocument/2006/relationships/tags" Target="../tags/tag778.xml"/><Relationship Id="rId12" Type="http://schemas.openxmlformats.org/officeDocument/2006/relationships/image" Target="../media/image127.png"/><Relationship Id="rId11" Type="http://schemas.openxmlformats.org/officeDocument/2006/relationships/tags" Target="../tags/tag777.xml"/><Relationship Id="rId10" Type="http://schemas.openxmlformats.org/officeDocument/2006/relationships/tags" Target="../tags/tag776.xml"/><Relationship Id="rId1" Type="http://schemas.openxmlformats.org/officeDocument/2006/relationships/tags" Target="../tags/tag767.xml"/></Relationships>
</file>

<file path=ppt/slides/_rels/slide68.xml.rels><?xml version="1.0" encoding="UTF-8" standalone="yes"?>
<Relationships xmlns="http://schemas.openxmlformats.org/package/2006/relationships"><Relationship Id="rId9" Type="http://schemas.openxmlformats.org/officeDocument/2006/relationships/tags" Target="../tags/tag789.xml"/><Relationship Id="rId8" Type="http://schemas.openxmlformats.org/officeDocument/2006/relationships/tags" Target="../tags/tag788.xml"/><Relationship Id="rId7" Type="http://schemas.openxmlformats.org/officeDocument/2006/relationships/tags" Target="../tags/tag787.xml"/><Relationship Id="rId6" Type="http://schemas.openxmlformats.org/officeDocument/2006/relationships/tags" Target="../tags/tag786.xml"/><Relationship Id="rId5" Type="http://schemas.openxmlformats.org/officeDocument/2006/relationships/tags" Target="../tags/tag785.xml"/><Relationship Id="rId4" Type="http://schemas.openxmlformats.org/officeDocument/2006/relationships/image" Target="../media/image130.wmf"/><Relationship Id="rId3" Type="http://schemas.openxmlformats.org/officeDocument/2006/relationships/oleObject" Target="../embeddings/oleObject9.bin"/><Relationship Id="rId21" Type="http://schemas.openxmlformats.org/officeDocument/2006/relationships/notesSlide" Target="../notesSlides/notesSlide30.xml"/><Relationship Id="rId20" Type="http://schemas.openxmlformats.org/officeDocument/2006/relationships/vmlDrawing" Target="../drawings/vmlDrawing8.vml"/><Relationship Id="rId2" Type="http://schemas.openxmlformats.org/officeDocument/2006/relationships/tags" Target="../tags/tag784.xml"/><Relationship Id="rId19" Type="http://schemas.openxmlformats.org/officeDocument/2006/relationships/slideLayout" Target="../slideLayouts/slideLayout6.xml"/><Relationship Id="rId18" Type="http://schemas.openxmlformats.org/officeDocument/2006/relationships/image" Target="../media/image133.emf"/><Relationship Id="rId17" Type="http://schemas.openxmlformats.org/officeDocument/2006/relationships/oleObject" Target="../embeddings/oleObject12.bin"/><Relationship Id="rId16" Type="http://schemas.openxmlformats.org/officeDocument/2006/relationships/tags" Target="../tags/tag792.xml"/><Relationship Id="rId15" Type="http://schemas.openxmlformats.org/officeDocument/2006/relationships/image" Target="../media/image132.emf"/><Relationship Id="rId14" Type="http://schemas.openxmlformats.org/officeDocument/2006/relationships/oleObject" Target="../embeddings/oleObject11.bin"/><Relationship Id="rId13" Type="http://schemas.openxmlformats.org/officeDocument/2006/relationships/tags" Target="../tags/tag791.xml"/><Relationship Id="rId12" Type="http://schemas.openxmlformats.org/officeDocument/2006/relationships/image" Target="../media/image131.wmf"/><Relationship Id="rId11" Type="http://schemas.openxmlformats.org/officeDocument/2006/relationships/oleObject" Target="../embeddings/oleObject10.bin"/><Relationship Id="rId10" Type="http://schemas.openxmlformats.org/officeDocument/2006/relationships/tags" Target="../tags/tag790.xml"/><Relationship Id="rId1" Type="http://schemas.openxmlformats.org/officeDocument/2006/relationships/tags" Target="../tags/tag783.xml"/></Relationships>
</file>

<file path=ppt/slides/_rels/slide69.xml.rels><?xml version="1.0" encoding="UTF-8" standalone="yes"?>
<Relationships xmlns="http://schemas.openxmlformats.org/package/2006/relationships"><Relationship Id="rId9" Type="http://schemas.openxmlformats.org/officeDocument/2006/relationships/audio" Target="../media/audio3.wav"/><Relationship Id="rId8" Type="http://schemas.openxmlformats.org/officeDocument/2006/relationships/tags" Target="../tags/tag799.xml"/><Relationship Id="rId7" Type="http://schemas.openxmlformats.org/officeDocument/2006/relationships/tags" Target="../tags/tag798.xml"/><Relationship Id="rId6" Type="http://schemas.openxmlformats.org/officeDocument/2006/relationships/tags" Target="../tags/tag797.xml"/><Relationship Id="rId5" Type="http://schemas.openxmlformats.org/officeDocument/2006/relationships/image" Target="../media/image134.png"/><Relationship Id="rId4" Type="http://schemas.openxmlformats.org/officeDocument/2006/relationships/tags" Target="../tags/tag796.xml"/><Relationship Id="rId3" Type="http://schemas.openxmlformats.org/officeDocument/2006/relationships/tags" Target="../tags/tag795.xml"/><Relationship Id="rId2" Type="http://schemas.openxmlformats.org/officeDocument/2006/relationships/tags" Target="../tags/tag794.xml"/><Relationship Id="rId10" Type="http://schemas.openxmlformats.org/officeDocument/2006/relationships/slideLayout" Target="../slideLayouts/slideLayout6.xml"/><Relationship Id="rId1" Type="http://schemas.openxmlformats.org/officeDocument/2006/relationships/tags" Target="../tags/tag793.xml"/></Relationships>
</file>

<file path=ppt/slides/_rels/slide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image" Target="../media/image11.wmf"/><Relationship Id="rId4" Type="http://schemas.openxmlformats.org/officeDocument/2006/relationships/oleObject" Target="../embeddings/oleObject1.bin"/><Relationship Id="rId3" Type="http://schemas.openxmlformats.org/officeDocument/2006/relationships/tags" Target="../tags/tag58.xml"/><Relationship Id="rId29" Type="http://schemas.openxmlformats.org/officeDocument/2006/relationships/vmlDrawing" Target="../drawings/vmlDrawing1.vml"/><Relationship Id="rId28" Type="http://schemas.openxmlformats.org/officeDocument/2006/relationships/slideLayout" Target="../slideLayouts/slideLayout6.xml"/><Relationship Id="rId27" Type="http://schemas.openxmlformats.org/officeDocument/2006/relationships/tags" Target="../tags/tag73.xml"/><Relationship Id="rId26" Type="http://schemas.openxmlformats.org/officeDocument/2006/relationships/tags" Target="../tags/tag72.xml"/><Relationship Id="rId25" Type="http://schemas.openxmlformats.org/officeDocument/2006/relationships/tags" Target="../tags/tag71.xml"/><Relationship Id="rId24" Type="http://schemas.openxmlformats.org/officeDocument/2006/relationships/tags" Target="../tags/tag70.xml"/><Relationship Id="rId23" Type="http://schemas.openxmlformats.org/officeDocument/2006/relationships/tags" Target="../tags/tag69.xml"/><Relationship Id="rId22" Type="http://schemas.openxmlformats.org/officeDocument/2006/relationships/image" Target="../media/image17.png"/><Relationship Id="rId21" Type="http://schemas.openxmlformats.org/officeDocument/2006/relationships/tags" Target="../tags/tag68.xml"/><Relationship Id="rId20" Type="http://schemas.openxmlformats.org/officeDocument/2006/relationships/image" Target="../media/image16.png"/><Relationship Id="rId2" Type="http://schemas.openxmlformats.org/officeDocument/2006/relationships/tags" Target="../tags/tag57.xml"/><Relationship Id="rId19" Type="http://schemas.openxmlformats.org/officeDocument/2006/relationships/tags" Target="../tags/tag67.xml"/><Relationship Id="rId18" Type="http://schemas.openxmlformats.org/officeDocument/2006/relationships/image" Target="../media/image15.png"/><Relationship Id="rId17" Type="http://schemas.openxmlformats.org/officeDocument/2006/relationships/tags" Target="../tags/tag66.xml"/><Relationship Id="rId16" Type="http://schemas.openxmlformats.org/officeDocument/2006/relationships/image" Target="../media/image14.png"/><Relationship Id="rId15" Type="http://schemas.openxmlformats.org/officeDocument/2006/relationships/tags" Target="../tags/tag65.xml"/><Relationship Id="rId14" Type="http://schemas.openxmlformats.org/officeDocument/2006/relationships/image" Target="../media/image13.png"/><Relationship Id="rId13" Type="http://schemas.openxmlformats.org/officeDocument/2006/relationships/tags" Target="../tags/tag64.xml"/><Relationship Id="rId12" Type="http://schemas.openxmlformats.org/officeDocument/2006/relationships/image" Target="../media/image10.png"/><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tags" Target="../tags/tag56.xml"/></Relationships>
</file>

<file path=ppt/slides/_rels/slide70.xml.rels><?xml version="1.0" encoding="UTF-8" standalone="yes"?>
<Relationships xmlns="http://schemas.openxmlformats.org/package/2006/relationships"><Relationship Id="rId9" Type="http://schemas.openxmlformats.org/officeDocument/2006/relationships/tags" Target="../tags/tag806.xml"/><Relationship Id="rId8" Type="http://schemas.openxmlformats.org/officeDocument/2006/relationships/tags" Target="../tags/tag805.xml"/><Relationship Id="rId7" Type="http://schemas.openxmlformats.org/officeDocument/2006/relationships/tags" Target="../tags/tag804.xml"/><Relationship Id="rId6" Type="http://schemas.openxmlformats.org/officeDocument/2006/relationships/image" Target="../media/image136.png"/><Relationship Id="rId5" Type="http://schemas.openxmlformats.org/officeDocument/2006/relationships/tags" Target="../tags/tag803.xml"/><Relationship Id="rId4" Type="http://schemas.openxmlformats.org/officeDocument/2006/relationships/image" Target="../media/image135.png"/><Relationship Id="rId3" Type="http://schemas.openxmlformats.org/officeDocument/2006/relationships/tags" Target="../tags/tag802.xml"/><Relationship Id="rId2" Type="http://schemas.openxmlformats.org/officeDocument/2006/relationships/tags" Target="../tags/tag801.xml"/><Relationship Id="rId10" Type="http://schemas.openxmlformats.org/officeDocument/2006/relationships/slideLayout" Target="../slideLayouts/slideLayout6.xml"/><Relationship Id="rId1" Type="http://schemas.openxmlformats.org/officeDocument/2006/relationships/tags" Target="../tags/tag800.xml"/></Relationships>
</file>

<file path=ppt/slides/_rels/slide71.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tags" Target="../tags/tag811.xml"/><Relationship Id="rId5" Type="http://schemas.openxmlformats.org/officeDocument/2006/relationships/tags" Target="../tags/tag810.xml"/><Relationship Id="rId4" Type="http://schemas.openxmlformats.org/officeDocument/2006/relationships/tags" Target="../tags/tag809.xml"/><Relationship Id="rId3" Type="http://schemas.openxmlformats.org/officeDocument/2006/relationships/image" Target="../media/image137.png"/><Relationship Id="rId2" Type="http://schemas.openxmlformats.org/officeDocument/2006/relationships/tags" Target="../tags/tag808.xml"/><Relationship Id="rId1" Type="http://schemas.openxmlformats.org/officeDocument/2006/relationships/tags" Target="../tags/tag807.xml"/></Relationships>
</file>

<file path=ppt/slides/_rels/slide72.xml.rels><?xml version="1.0" encoding="UTF-8" standalone="yes"?>
<Relationships xmlns="http://schemas.openxmlformats.org/package/2006/relationships"><Relationship Id="rId8" Type="http://schemas.openxmlformats.org/officeDocument/2006/relationships/notesSlide" Target="../notesSlides/notesSlide31.xml"/><Relationship Id="rId7" Type="http://schemas.openxmlformats.org/officeDocument/2006/relationships/slideLayout" Target="../slideLayouts/slideLayout6.xml"/><Relationship Id="rId6" Type="http://schemas.openxmlformats.org/officeDocument/2006/relationships/tags" Target="../tags/tag816.xml"/><Relationship Id="rId5" Type="http://schemas.openxmlformats.org/officeDocument/2006/relationships/tags" Target="../tags/tag815.xml"/><Relationship Id="rId4" Type="http://schemas.openxmlformats.org/officeDocument/2006/relationships/tags" Target="../tags/tag814.xml"/><Relationship Id="rId3" Type="http://schemas.openxmlformats.org/officeDocument/2006/relationships/image" Target="../media/image138.png"/><Relationship Id="rId2" Type="http://schemas.openxmlformats.org/officeDocument/2006/relationships/tags" Target="../tags/tag813.xml"/><Relationship Id="rId1" Type="http://schemas.openxmlformats.org/officeDocument/2006/relationships/tags" Target="../tags/tag812.xml"/></Relationships>
</file>

<file path=ppt/slides/_rels/slide73.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822.xml"/><Relationship Id="rId5" Type="http://schemas.openxmlformats.org/officeDocument/2006/relationships/tags" Target="../tags/tag821.xml"/><Relationship Id="rId4" Type="http://schemas.openxmlformats.org/officeDocument/2006/relationships/tags" Target="../tags/tag820.xml"/><Relationship Id="rId3" Type="http://schemas.openxmlformats.org/officeDocument/2006/relationships/tags" Target="../tags/tag819.xml"/><Relationship Id="rId2" Type="http://schemas.openxmlformats.org/officeDocument/2006/relationships/tags" Target="../tags/tag818.xml"/><Relationship Id="rId1" Type="http://schemas.openxmlformats.org/officeDocument/2006/relationships/tags" Target="../tags/tag817.xml"/></Relationships>
</file>

<file path=ppt/slides/_rels/slide74.xml.rels><?xml version="1.0" encoding="UTF-8" standalone="yes"?>
<Relationships xmlns="http://schemas.openxmlformats.org/package/2006/relationships"><Relationship Id="rId9" Type="http://schemas.openxmlformats.org/officeDocument/2006/relationships/tags" Target="../tags/tag829.xml"/><Relationship Id="rId8" Type="http://schemas.openxmlformats.org/officeDocument/2006/relationships/tags" Target="../tags/tag828.xml"/><Relationship Id="rId7" Type="http://schemas.openxmlformats.org/officeDocument/2006/relationships/tags" Target="../tags/tag827.xml"/><Relationship Id="rId6" Type="http://schemas.openxmlformats.org/officeDocument/2006/relationships/tags" Target="../tags/tag826.xml"/><Relationship Id="rId5" Type="http://schemas.openxmlformats.org/officeDocument/2006/relationships/image" Target="../media/image140.png"/><Relationship Id="rId4" Type="http://schemas.openxmlformats.org/officeDocument/2006/relationships/tags" Target="../tags/tag825.xml"/><Relationship Id="rId3" Type="http://schemas.openxmlformats.org/officeDocument/2006/relationships/image" Target="../media/image139.emf"/><Relationship Id="rId2" Type="http://schemas.openxmlformats.org/officeDocument/2006/relationships/tags" Target="../tags/tag824.xml"/><Relationship Id="rId12" Type="http://schemas.openxmlformats.org/officeDocument/2006/relationships/notesSlide" Target="../notesSlides/notesSlide32.xml"/><Relationship Id="rId11" Type="http://schemas.openxmlformats.org/officeDocument/2006/relationships/slideLayout" Target="../slideLayouts/slideLayout6.xml"/><Relationship Id="rId10" Type="http://schemas.openxmlformats.org/officeDocument/2006/relationships/image" Target="../media/image141.png"/><Relationship Id="rId1" Type="http://schemas.openxmlformats.org/officeDocument/2006/relationships/tags" Target="../tags/tag823.xml"/></Relationships>
</file>

<file path=ppt/slides/_rels/slide75.xml.rels><?xml version="1.0" encoding="UTF-8" standalone="yes"?>
<Relationships xmlns="http://schemas.openxmlformats.org/package/2006/relationships"><Relationship Id="rId9" Type="http://schemas.openxmlformats.org/officeDocument/2006/relationships/image" Target="../media/image145.png"/><Relationship Id="rId8" Type="http://schemas.openxmlformats.org/officeDocument/2006/relationships/tags" Target="../tags/tag834.xml"/><Relationship Id="rId7" Type="http://schemas.openxmlformats.org/officeDocument/2006/relationships/image" Target="../media/image144.png"/><Relationship Id="rId6" Type="http://schemas.openxmlformats.org/officeDocument/2006/relationships/tags" Target="../tags/tag833.xml"/><Relationship Id="rId5" Type="http://schemas.openxmlformats.org/officeDocument/2006/relationships/image" Target="../media/image143.png"/><Relationship Id="rId4" Type="http://schemas.openxmlformats.org/officeDocument/2006/relationships/tags" Target="../tags/tag832.xml"/><Relationship Id="rId3" Type="http://schemas.openxmlformats.org/officeDocument/2006/relationships/tags" Target="../tags/tag831.xml"/><Relationship Id="rId2" Type="http://schemas.openxmlformats.org/officeDocument/2006/relationships/image" Target="../media/image142.png"/><Relationship Id="rId15" Type="http://schemas.openxmlformats.org/officeDocument/2006/relationships/slideLayout" Target="../slideLayouts/slideLayout6.xml"/><Relationship Id="rId14" Type="http://schemas.openxmlformats.org/officeDocument/2006/relationships/tags" Target="../tags/tag838.xml"/><Relationship Id="rId13" Type="http://schemas.openxmlformats.org/officeDocument/2006/relationships/tags" Target="../tags/tag837.xml"/><Relationship Id="rId12" Type="http://schemas.openxmlformats.org/officeDocument/2006/relationships/tags" Target="../tags/tag836.xml"/><Relationship Id="rId11" Type="http://schemas.openxmlformats.org/officeDocument/2006/relationships/image" Target="../media/image146.png"/><Relationship Id="rId10" Type="http://schemas.openxmlformats.org/officeDocument/2006/relationships/tags" Target="../tags/tag835.xml"/><Relationship Id="rId1" Type="http://schemas.openxmlformats.org/officeDocument/2006/relationships/tags" Target="../tags/tag830.xml"/></Relationships>
</file>

<file path=ppt/slides/_rels/slide76.xml.rels><?xml version="1.0" encoding="UTF-8" standalone="yes"?>
<Relationships xmlns="http://schemas.openxmlformats.org/package/2006/relationships"><Relationship Id="rId9" Type="http://schemas.openxmlformats.org/officeDocument/2006/relationships/tags" Target="../tags/tag847.xml"/><Relationship Id="rId8" Type="http://schemas.openxmlformats.org/officeDocument/2006/relationships/tags" Target="../tags/tag846.xml"/><Relationship Id="rId7" Type="http://schemas.openxmlformats.org/officeDocument/2006/relationships/tags" Target="../tags/tag845.xml"/><Relationship Id="rId6" Type="http://schemas.openxmlformats.org/officeDocument/2006/relationships/tags" Target="../tags/tag844.xml"/><Relationship Id="rId5" Type="http://schemas.openxmlformats.org/officeDocument/2006/relationships/tags" Target="../tags/tag843.xml"/><Relationship Id="rId4" Type="http://schemas.openxmlformats.org/officeDocument/2006/relationships/tags" Target="../tags/tag842.xml"/><Relationship Id="rId3" Type="http://schemas.openxmlformats.org/officeDocument/2006/relationships/tags" Target="../tags/tag841.xml"/><Relationship Id="rId20" Type="http://schemas.openxmlformats.org/officeDocument/2006/relationships/notesSlide" Target="../notesSlides/notesSlide33.xml"/><Relationship Id="rId2" Type="http://schemas.openxmlformats.org/officeDocument/2006/relationships/tags" Target="../tags/tag840.xml"/><Relationship Id="rId19" Type="http://schemas.openxmlformats.org/officeDocument/2006/relationships/slideLayout" Target="../slideLayouts/slideLayout6.xml"/><Relationship Id="rId18" Type="http://schemas.openxmlformats.org/officeDocument/2006/relationships/tags" Target="../tags/tag854.xml"/><Relationship Id="rId17" Type="http://schemas.openxmlformats.org/officeDocument/2006/relationships/tags" Target="../tags/tag853.xml"/><Relationship Id="rId16" Type="http://schemas.openxmlformats.org/officeDocument/2006/relationships/tags" Target="../tags/tag852.xml"/><Relationship Id="rId15" Type="http://schemas.openxmlformats.org/officeDocument/2006/relationships/tags" Target="../tags/tag851.xml"/><Relationship Id="rId14" Type="http://schemas.openxmlformats.org/officeDocument/2006/relationships/image" Target="../media/image148.png"/><Relationship Id="rId13" Type="http://schemas.openxmlformats.org/officeDocument/2006/relationships/tags" Target="../tags/tag850.xml"/><Relationship Id="rId12" Type="http://schemas.openxmlformats.org/officeDocument/2006/relationships/image" Target="../media/image147.png"/><Relationship Id="rId11" Type="http://schemas.openxmlformats.org/officeDocument/2006/relationships/tags" Target="../tags/tag849.xml"/><Relationship Id="rId10" Type="http://schemas.openxmlformats.org/officeDocument/2006/relationships/tags" Target="../tags/tag848.xml"/><Relationship Id="rId1" Type="http://schemas.openxmlformats.org/officeDocument/2006/relationships/tags" Target="../tags/tag839.xml"/></Relationships>
</file>

<file path=ppt/slides/_rels/slide77.xml.rels><?xml version="1.0" encoding="UTF-8" standalone="yes"?>
<Relationships xmlns="http://schemas.openxmlformats.org/package/2006/relationships"><Relationship Id="rId9" Type="http://schemas.openxmlformats.org/officeDocument/2006/relationships/image" Target="../media/image149.png"/><Relationship Id="rId8" Type="http://schemas.openxmlformats.org/officeDocument/2006/relationships/tags" Target="../tags/tag862.xml"/><Relationship Id="rId7" Type="http://schemas.openxmlformats.org/officeDocument/2006/relationships/tags" Target="../tags/tag861.xml"/><Relationship Id="rId6" Type="http://schemas.openxmlformats.org/officeDocument/2006/relationships/tags" Target="../tags/tag860.xml"/><Relationship Id="rId5" Type="http://schemas.openxmlformats.org/officeDocument/2006/relationships/tags" Target="../tags/tag859.xml"/><Relationship Id="rId4" Type="http://schemas.openxmlformats.org/officeDocument/2006/relationships/tags" Target="../tags/tag858.xml"/><Relationship Id="rId3" Type="http://schemas.openxmlformats.org/officeDocument/2006/relationships/tags" Target="../tags/tag857.xml"/><Relationship Id="rId2" Type="http://schemas.openxmlformats.org/officeDocument/2006/relationships/tags" Target="../tags/tag856.xml"/><Relationship Id="rId14" Type="http://schemas.openxmlformats.org/officeDocument/2006/relationships/notesSlide" Target="../notesSlides/notesSlide34.xml"/><Relationship Id="rId13" Type="http://schemas.openxmlformats.org/officeDocument/2006/relationships/slideLayout" Target="../slideLayouts/slideLayout6.xml"/><Relationship Id="rId12" Type="http://schemas.openxmlformats.org/officeDocument/2006/relationships/tags" Target="../tags/tag865.xml"/><Relationship Id="rId11" Type="http://schemas.openxmlformats.org/officeDocument/2006/relationships/tags" Target="../tags/tag864.xml"/><Relationship Id="rId10" Type="http://schemas.openxmlformats.org/officeDocument/2006/relationships/tags" Target="../tags/tag863.xml"/><Relationship Id="rId1" Type="http://schemas.openxmlformats.org/officeDocument/2006/relationships/tags" Target="../tags/tag855.xml"/></Relationships>
</file>

<file path=ppt/slides/_rels/slide78.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871.xml"/><Relationship Id="rId5" Type="http://schemas.openxmlformats.org/officeDocument/2006/relationships/tags" Target="../tags/tag870.xml"/><Relationship Id="rId4" Type="http://schemas.openxmlformats.org/officeDocument/2006/relationships/tags" Target="../tags/tag869.xml"/><Relationship Id="rId3" Type="http://schemas.openxmlformats.org/officeDocument/2006/relationships/tags" Target="../tags/tag868.xml"/><Relationship Id="rId2" Type="http://schemas.openxmlformats.org/officeDocument/2006/relationships/tags" Target="../tags/tag867.xml"/><Relationship Id="rId1" Type="http://schemas.openxmlformats.org/officeDocument/2006/relationships/tags" Target="../tags/tag866.xml"/></Relationships>
</file>

<file path=ppt/slides/_rels/slide79.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tags" Target="../tags/tag877.xml"/><Relationship Id="rId5" Type="http://schemas.openxmlformats.org/officeDocument/2006/relationships/tags" Target="../tags/tag876.xml"/><Relationship Id="rId4" Type="http://schemas.openxmlformats.org/officeDocument/2006/relationships/tags" Target="../tags/tag875.xml"/><Relationship Id="rId3" Type="http://schemas.openxmlformats.org/officeDocument/2006/relationships/tags" Target="../tags/tag874.xml"/><Relationship Id="rId2" Type="http://schemas.openxmlformats.org/officeDocument/2006/relationships/tags" Target="../tags/tag873.xml"/><Relationship Id="rId1" Type="http://schemas.openxmlformats.org/officeDocument/2006/relationships/tags" Target="../tags/tag872.xml"/></Relationships>
</file>

<file path=ppt/slides/_rels/slide8.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9" Type="http://schemas.openxmlformats.org/officeDocument/2006/relationships/slideLayout" Target="../slideLayouts/slideLayout6.xml"/><Relationship Id="rId18" Type="http://schemas.openxmlformats.org/officeDocument/2006/relationships/image" Target="../media/image20.png"/><Relationship Id="rId17" Type="http://schemas.openxmlformats.org/officeDocument/2006/relationships/tags" Target="../tags/tag88.xml"/><Relationship Id="rId16" Type="http://schemas.openxmlformats.org/officeDocument/2006/relationships/tags" Target="../tags/tag87.xml"/><Relationship Id="rId15" Type="http://schemas.openxmlformats.org/officeDocument/2006/relationships/tags" Target="../tags/tag86.xml"/><Relationship Id="rId14" Type="http://schemas.openxmlformats.org/officeDocument/2006/relationships/tags" Target="../tags/tag85.xml"/><Relationship Id="rId13" Type="http://schemas.openxmlformats.org/officeDocument/2006/relationships/tags" Target="../tags/tag84.xml"/><Relationship Id="rId12" Type="http://schemas.openxmlformats.org/officeDocument/2006/relationships/image" Target="../media/image19.png"/><Relationship Id="rId11" Type="http://schemas.openxmlformats.org/officeDocument/2006/relationships/tags" Target="../tags/tag83.xml"/><Relationship Id="rId10" Type="http://schemas.openxmlformats.org/officeDocument/2006/relationships/image" Target="../media/image18.png"/><Relationship Id="rId1" Type="http://schemas.openxmlformats.org/officeDocument/2006/relationships/tags" Target="../tags/tag74.xml"/></Relationships>
</file>

<file path=ppt/slides/_rels/slide80.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883.xml"/><Relationship Id="rId5" Type="http://schemas.openxmlformats.org/officeDocument/2006/relationships/tags" Target="../tags/tag882.xml"/><Relationship Id="rId4" Type="http://schemas.openxmlformats.org/officeDocument/2006/relationships/tags" Target="../tags/tag881.xml"/><Relationship Id="rId3" Type="http://schemas.openxmlformats.org/officeDocument/2006/relationships/tags" Target="../tags/tag880.xml"/><Relationship Id="rId2" Type="http://schemas.openxmlformats.org/officeDocument/2006/relationships/tags" Target="../tags/tag879.xml"/><Relationship Id="rId1" Type="http://schemas.openxmlformats.org/officeDocument/2006/relationships/tags" Target="../tags/tag878.xml"/></Relationships>
</file>

<file path=ppt/slides/_rels/slide81.xml.rels><?xml version="1.0" encoding="UTF-8" standalone="yes"?>
<Relationships xmlns="http://schemas.openxmlformats.org/package/2006/relationships"><Relationship Id="rId9" Type="http://schemas.openxmlformats.org/officeDocument/2006/relationships/notesSlide" Target="../notesSlides/notesSlide35.xml"/><Relationship Id="rId8" Type="http://schemas.openxmlformats.org/officeDocument/2006/relationships/slideLayout" Target="../slideLayouts/slideLayout6.xml"/><Relationship Id="rId7" Type="http://schemas.openxmlformats.org/officeDocument/2006/relationships/tags" Target="../tags/tag889.xml"/><Relationship Id="rId6" Type="http://schemas.openxmlformats.org/officeDocument/2006/relationships/tags" Target="../tags/tag888.xml"/><Relationship Id="rId5" Type="http://schemas.openxmlformats.org/officeDocument/2006/relationships/tags" Target="../tags/tag887.xml"/><Relationship Id="rId4" Type="http://schemas.openxmlformats.org/officeDocument/2006/relationships/image" Target="../media/image150.png"/><Relationship Id="rId3" Type="http://schemas.openxmlformats.org/officeDocument/2006/relationships/tags" Target="../tags/tag886.xml"/><Relationship Id="rId2" Type="http://schemas.openxmlformats.org/officeDocument/2006/relationships/tags" Target="../tags/tag885.xml"/><Relationship Id="rId1" Type="http://schemas.openxmlformats.org/officeDocument/2006/relationships/tags" Target="../tags/tag884.xml"/></Relationships>
</file>

<file path=ppt/slides/_rels/slide82.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tags" Target="../tags/tag893.xml"/><Relationship Id="rId4" Type="http://schemas.openxmlformats.org/officeDocument/2006/relationships/tags" Target="../tags/tag892.xml"/><Relationship Id="rId3" Type="http://schemas.openxmlformats.org/officeDocument/2006/relationships/tags" Target="../tags/tag891.xml"/><Relationship Id="rId2" Type="http://schemas.openxmlformats.org/officeDocument/2006/relationships/image" Target="../media/image151.png"/><Relationship Id="rId1" Type="http://schemas.openxmlformats.org/officeDocument/2006/relationships/tags" Target="../tags/tag890.xml"/></Relationships>
</file>

<file path=ppt/slides/_rels/slide83.xml.rels><?xml version="1.0" encoding="UTF-8" standalone="yes"?>
<Relationships xmlns="http://schemas.openxmlformats.org/package/2006/relationships"><Relationship Id="rId9" Type="http://schemas.openxmlformats.org/officeDocument/2006/relationships/image" Target="../media/image154.png"/><Relationship Id="rId8" Type="http://schemas.openxmlformats.org/officeDocument/2006/relationships/tags" Target="../tags/tag899.xml"/><Relationship Id="rId7" Type="http://schemas.openxmlformats.org/officeDocument/2006/relationships/image" Target="../media/image153.png"/><Relationship Id="rId6" Type="http://schemas.openxmlformats.org/officeDocument/2006/relationships/tags" Target="../tags/tag898.xml"/><Relationship Id="rId5" Type="http://schemas.openxmlformats.org/officeDocument/2006/relationships/image" Target="../media/image152.png"/><Relationship Id="rId4" Type="http://schemas.openxmlformats.org/officeDocument/2006/relationships/tags" Target="../tags/tag897.xml"/><Relationship Id="rId3" Type="http://schemas.openxmlformats.org/officeDocument/2006/relationships/tags" Target="../tags/tag896.xml"/><Relationship Id="rId2" Type="http://schemas.openxmlformats.org/officeDocument/2006/relationships/tags" Target="../tags/tag895.xml"/><Relationship Id="rId15" Type="http://schemas.openxmlformats.org/officeDocument/2006/relationships/notesSlide" Target="../notesSlides/notesSlide36.xml"/><Relationship Id="rId14" Type="http://schemas.openxmlformats.org/officeDocument/2006/relationships/slideLayout" Target="../slideLayouts/slideLayout6.xml"/><Relationship Id="rId13" Type="http://schemas.openxmlformats.org/officeDocument/2006/relationships/image" Target="../media/image156.png"/><Relationship Id="rId12" Type="http://schemas.openxmlformats.org/officeDocument/2006/relationships/tags" Target="../tags/tag901.xml"/><Relationship Id="rId11" Type="http://schemas.openxmlformats.org/officeDocument/2006/relationships/image" Target="../media/image155.png"/><Relationship Id="rId10" Type="http://schemas.openxmlformats.org/officeDocument/2006/relationships/tags" Target="../tags/tag900.xml"/><Relationship Id="rId1" Type="http://schemas.openxmlformats.org/officeDocument/2006/relationships/tags" Target="../tags/tag894.xml"/></Relationships>
</file>

<file path=ppt/slides/_rels/slide84.xml.rels><?xml version="1.0" encoding="UTF-8" standalone="yes"?>
<Relationships xmlns="http://schemas.openxmlformats.org/package/2006/relationships"><Relationship Id="rId9" Type="http://schemas.openxmlformats.org/officeDocument/2006/relationships/notesSlide" Target="../notesSlides/notesSlide37.xml"/><Relationship Id="rId8" Type="http://schemas.openxmlformats.org/officeDocument/2006/relationships/slideLayout" Target="../slideLayouts/slideLayout6.xml"/><Relationship Id="rId7" Type="http://schemas.openxmlformats.org/officeDocument/2006/relationships/image" Target="../media/image158.png"/><Relationship Id="rId6" Type="http://schemas.openxmlformats.org/officeDocument/2006/relationships/tags" Target="../tags/tag906.xml"/><Relationship Id="rId5" Type="http://schemas.openxmlformats.org/officeDocument/2006/relationships/tags" Target="../tags/tag905.xml"/><Relationship Id="rId4" Type="http://schemas.openxmlformats.org/officeDocument/2006/relationships/tags" Target="../tags/tag904.xml"/><Relationship Id="rId3" Type="http://schemas.openxmlformats.org/officeDocument/2006/relationships/tags" Target="../tags/tag903.xml"/><Relationship Id="rId2" Type="http://schemas.openxmlformats.org/officeDocument/2006/relationships/image" Target="../media/image157.png"/><Relationship Id="rId1" Type="http://schemas.openxmlformats.org/officeDocument/2006/relationships/tags" Target="../tags/tag902.xml"/></Relationships>
</file>

<file path=ppt/slides/_rels/slide85.xml.rels><?xml version="1.0" encoding="UTF-8" standalone="yes"?>
<Relationships xmlns="http://schemas.openxmlformats.org/package/2006/relationships"><Relationship Id="rId9" Type="http://schemas.openxmlformats.org/officeDocument/2006/relationships/tags" Target="../tags/tag912.xml"/><Relationship Id="rId8" Type="http://schemas.openxmlformats.org/officeDocument/2006/relationships/tags" Target="../tags/tag911.xml"/><Relationship Id="rId7" Type="http://schemas.openxmlformats.org/officeDocument/2006/relationships/image" Target="../media/image160.wmf"/><Relationship Id="rId6" Type="http://schemas.openxmlformats.org/officeDocument/2006/relationships/oleObject" Target="../embeddings/oleObject13.bin"/><Relationship Id="rId5" Type="http://schemas.openxmlformats.org/officeDocument/2006/relationships/tags" Target="../tags/tag910.xml"/><Relationship Id="rId4" Type="http://schemas.openxmlformats.org/officeDocument/2006/relationships/image" Target="../media/image159.png"/><Relationship Id="rId3" Type="http://schemas.openxmlformats.org/officeDocument/2006/relationships/tags" Target="../tags/tag909.xml"/><Relationship Id="rId2" Type="http://schemas.openxmlformats.org/officeDocument/2006/relationships/tags" Target="../tags/tag908.xml"/><Relationship Id="rId13" Type="http://schemas.openxmlformats.org/officeDocument/2006/relationships/vmlDrawing" Target="../drawings/vmlDrawing9.vml"/><Relationship Id="rId12" Type="http://schemas.openxmlformats.org/officeDocument/2006/relationships/slideLayout" Target="../slideLayouts/slideLayout6.xml"/><Relationship Id="rId11" Type="http://schemas.openxmlformats.org/officeDocument/2006/relationships/image" Target="../media/image161.png"/><Relationship Id="rId10" Type="http://schemas.openxmlformats.org/officeDocument/2006/relationships/tags" Target="../tags/tag913.xml"/><Relationship Id="rId1" Type="http://schemas.openxmlformats.org/officeDocument/2006/relationships/tags" Target="../tags/tag907.xml"/></Relationships>
</file>

<file path=ppt/slides/_rels/slide86.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slideLayout" Target="../slideLayouts/slideLayout6.xml"/><Relationship Id="rId6" Type="http://schemas.openxmlformats.org/officeDocument/2006/relationships/tags" Target="../tags/tag918.xml"/><Relationship Id="rId5" Type="http://schemas.openxmlformats.org/officeDocument/2006/relationships/tags" Target="../tags/tag917.xml"/><Relationship Id="rId4" Type="http://schemas.openxmlformats.org/officeDocument/2006/relationships/tags" Target="../tags/tag916.xml"/><Relationship Id="rId3" Type="http://schemas.openxmlformats.org/officeDocument/2006/relationships/tags" Target="../tags/tag915.xml"/><Relationship Id="rId2" Type="http://schemas.openxmlformats.org/officeDocument/2006/relationships/image" Target="../media/image162.png"/><Relationship Id="rId1" Type="http://schemas.openxmlformats.org/officeDocument/2006/relationships/tags" Target="../tags/tag914.xml"/></Relationships>
</file>

<file path=ppt/slides/_rels/slide87.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6.xml"/><Relationship Id="rId4" Type="http://schemas.openxmlformats.org/officeDocument/2006/relationships/tags" Target="../tags/tag921.xml"/><Relationship Id="rId3" Type="http://schemas.openxmlformats.org/officeDocument/2006/relationships/tags" Target="../tags/tag920.xml"/><Relationship Id="rId2" Type="http://schemas.openxmlformats.org/officeDocument/2006/relationships/image" Target="../media/image163.png"/><Relationship Id="rId1" Type="http://schemas.openxmlformats.org/officeDocument/2006/relationships/tags" Target="../tags/tag919.xml"/></Relationships>
</file>

<file path=ppt/slides/_rels/slide88.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927.xml"/><Relationship Id="rId5" Type="http://schemas.openxmlformats.org/officeDocument/2006/relationships/tags" Target="../tags/tag926.xml"/><Relationship Id="rId4" Type="http://schemas.openxmlformats.org/officeDocument/2006/relationships/tags" Target="../tags/tag925.xml"/><Relationship Id="rId3" Type="http://schemas.openxmlformats.org/officeDocument/2006/relationships/tags" Target="../tags/tag924.xml"/><Relationship Id="rId2" Type="http://schemas.openxmlformats.org/officeDocument/2006/relationships/tags" Target="../tags/tag923.xml"/><Relationship Id="rId1" Type="http://schemas.openxmlformats.org/officeDocument/2006/relationships/tags" Target="../tags/tag922.xml"/></Relationships>
</file>

<file path=ppt/slides/_rels/slide89.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933.xml"/><Relationship Id="rId7" Type="http://schemas.openxmlformats.org/officeDocument/2006/relationships/tags" Target="../tags/tag932.xml"/><Relationship Id="rId6" Type="http://schemas.openxmlformats.org/officeDocument/2006/relationships/image" Target="../media/image165.png"/><Relationship Id="rId5" Type="http://schemas.openxmlformats.org/officeDocument/2006/relationships/tags" Target="../tags/tag931.xml"/><Relationship Id="rId4" Type="http://schemas.openxmlformats.org/officeDocument/2006/relationships/image" Target="../media/image164.png"/><Relationship Id="rId3" Type="http://schemas.openxmlformats.org/officeDocument/2006/relationships/tags" Target="../tags/tag930.xml"/><Relationship Id="rId2" Type="http://schemas.openxmlformats.org/officeDocument/2006/relationships/tags" Target="../tags/tag929.xml"/><Relationship Id="rId10" Type="http://schemas.openxmlformats.org/officeDocument/2006/relationships/notesSlide" Target="../notesSlides/notesSlide40.xml"/><Relationship Id="rId1" Type="http://schemas.openxmlformats.org/officeDocument/2006/relationships/tags" Target="../tags/tag928.xml"/></Relationships>
</file>

<file path=ppt/slides/_rels/slide9.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tags" Target="../tags/tag95.xml"/><Relationship Id="rId7" Type="http://schemas.openxmlformats.org/officeDocument/2006/relationships/image" Target="../media/image21.png"/><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4" Type="http://schemas.openxmlformats.org/officeDocument/2006/relationships/slideLayout" Target="../slideLayouts/slideLayout6.xml"/><Relationship Id="rId23" Type="http://schemas.openxmlformats.org/officeDocument/2006/relationships/tags" Target="../tags/tag106.xml"/><Relationship Id="rId22" Type="http://schemas.openxmlformats.org/officeDocument/2006/relationships/tags" Target="../tags/tag105.xml"/><Relationship Id="rId21" Type="http://schemas.openxmlformats.org/officeDocument/2006/relationships/tags" Target="../tags/tag104.xml"/><Relationship Id="rId20" Type="http://schemas.openxmlformats.org/officeDocument/2006/relationships/tags" Target="../tags/tag103.xml"/><Relationship Id="rId2" Type="http://schemas.openxmlformats.org/officeDocument/2006/relationships/tags" Target="../tags/tag90.xml"/><Relationship Id="rId19" Type="http://schemas.openxmlformats.org/officeDocument/2006/relationships/tags" Target="../tags/tag102.xml"/><Relationship Id="rId18" Type="http://schemas.openxmlformats.org/officeDocument/2006/relationships/tags" Target="../tags/tag101.xml"/><Relationship Id="rId17" Type="http://schemas.openxmlformats.org/officeDocument/2006/relationships/tags" Target="../tags/tag100.xml"/><Relationship Id="rId16" Type="http://schemas.openxmlformats.org/officeDocument/2006/relationships/tags" Target="../tags/tag99.xml"/><Relationship Id="rId15" Type="http://schemas.openxmlformats.org/officeDocument/2006/relationships/image" Target="../media/image25.png"/><Relationship Id="rId14" Type="http://schemas.openxmlformats.org/officeDocument/2006/relationships/tags" Target="../tags/tag98.xml"/><Relationship Id="rId13" Type="http://schemas.openxmlformats.org/officeDocument/2006/relationships/image" Target="../media/image24.png"/><Relationship Id="rId12" Type="http://schemas.openxmlformats.org/officeDocument/2006/relationships/tags" Target="../tags/tag97.xml"/><Relationship Id="rId11" Type="http://schemas.openxmlformats.org/officeDocument/2006/relationships/image" Target="../media/image23.png"/><Relationship Id="rId10" Type="http://schemas.openxmlformats.org/officeDocument/2006/relationships/tags" Target="../tags/tag96.xml"/><Relationship Id="rId1" Type="http://schemas.openxmlformats.org/officeDocument/2006/relationships/tags" Target="../tags/tag89.xml"/></Relationships>
</file>

<file path=ppt/slides/_rels/slide90.xml.rels><?xml version="1.0" encoding="UTF-8" standalone="yes"?>
<Relationships xmlns="http://schemas.openxmlformats.org/package/2006/relationships"><Relationship Id="rId9" Type="http://schemas.openxmlformats.org/officeDocument/2006/relationships/oleObject" Target="../embeddings/oleObject15.bin"/><Relationship Id="rId8" Type="http://schemas.openxmlformats.org/officeDocument/2006/relationships/tags" Target="../tags/tag939.xml"/><Relationship Id="rId7" Type="http://schemas.openxmlformats.org/officeDocument/2006/relationships/tags" Target="../tags/tag938.xml"/><Relationship Id="rId6" Type="http://schemas.openxmlformats.org/officeDocument/2006/relationships/tags" Target="../tags/tag937.xml"/><Relationship Id="rId5" Type="http://schemas.openxmlformats.org/officeDocument/2006/relationships/image" Target="../media/image166.wmf"/><Relationship Id="rId4" Type="http://schemas.openxmlformats.org/officeDocument/2006/relationships/oleObject" Target="../embeddings/oleObject14.bin"/><Relationship Id="rId3" Type="http://schemas.openxmlformats.org/officeDocument/2006/relationships/tags" Target="../tags/tag936.xml"/><Relationship Id="rId22" Type="http://schemas.openxmlformats.org/officeDocument/2006/relationships/notesSlide" Target="../notesSlides/notesSlide41.xml"/><Relationship Id="rId21" Type="http://schemas.openxmlformats.org/officeDocument/2006/relationships/vmlDrawing" Target="../drawings/vmlDrawing10.vml"/><Relationship Id="rId20" Type="http://schemas.openxmlformats.org/officeDocument/2006/relationships/slideLayout" Target="../slideLayouts/slideLayout6.xml"/><Relationship Id="rId2" Type="http://schemas.openxmlformats.org/officeDocument/2006/relationships/tags" Target="../tags/tag935.xml"/><Relationship Id="rId19" Type="http://schemas.openxmlformats.org/officeDocument/2006/relationships/tags" Target="../tags/tag946.xml"/><Relationship Id="rId18" Type="http://schemas.openxmlformats.org/officeDocument/2006/relationships/tags" Target="../tags/tag945.xml"/><Relationship Id="rId17" Type="http://schemas.openxmlformats.org/officeDocument/2006/relationships/tags" Target="../tags/tag944.xml"/><Relationship Id="rId16" Type="http://schemas.openxmlformats.org/officeDocument/2006/relationships/image" Target="../media/image168.wmf"/><Relationship Id="rId15" Type="http://schemas.openxmlformats.org/officeDocument/2006/relationships/oleObject" Target="../embeddings/oleObject16.bin"/><Relationship Id="rId14" Type="http://schemas.openxmlformats.org/officeDocument/2006/relationships/tags" Target="../tags/tag943.xml"/><Relationship Id="rId13" Type="http://schemas.openxmlformats.org/officeDocument/2006/relationships/tags" Target="../tags/tag942.xml"/><Relationship Id="rId12" Type="http://schemas.openxmlformats.org/officeDocument/2006/relationships/tags" Target="../tags/tag941.xml"/><Relationship Id="rId11" Type="http://schemas.openxmlformats.org/officeDocument/2006/relationships/tags" Target="../tags/tag940.xml"/><Relationship Id="rId10" Type="http://schemas.openxmlformats.org/officeDocument/2006/relationships/image" Target="../media/image167.wmf"/><Relationship Id="rId1" Type="http://schemas.openxmlformats.org/officeDocument/2006/relationships/tags" Target="../tags/tag934.xml"/></Relationships>
</file>

<file path=ppt/slides/_rels/slide91.xml.rels><?xml version="1.0" encoding="UTF-8" standalone="yes"?>
<Relationships xmlns="http://schemas.openxmlformats.org/package/2006/relationships"><Relationship Id="rId9" Type="http://schemas.openxmlformats.org/officeDocument/2006/relationships/image" Target="../media/image169.png"/><Relationship Id="rId8" Type="http://schemas.openxmlformats.org/officeDocument/2006/relationships/tags" Target="../tags/tag954.xml"/><Relationship Id="rId7" Type="http://schemas.openxmlformats.org/officeDocument/2006/relationships/tags" Target="../tags/tag953.xml"/><Relationship Id="rId6" Type="http://schemas.openxmlformats.org/officeDocument/2006/relationships/tags" Target="../tags/tag952.xml"/><Relationship Id="rId5" Type="http://schemas.openxmlformats.org/officeDocument/2006/relationships/tags" Target="../tags/tag951.xml"/><Relationship Id="rId4" Type="http://schemas.openxmlformats.org/officeDocument/2006/relationships/tags" Target="../tags/tag950.xml"/><Relationship Id="rId3" Type="http://schemas.openxmlformats.org/officeDocument/2006/relationships/tags" Target="../tags/tag949.xml"/><Relationship Id="rId2" Type="http://schemas.openxmlformats.org/officeDocument/2006/relationships/tags" Target="../tags/tag948.xml"/><Relationship Id="rId10" Type="http://schemas.openxmlformats.org/officeDocument/2006/relationships/slideLayout" Target="../slideLayouts/slideLayout6.xml"/><Relationship Id="rId1" Type="http://schemas.openxmlformats.org/officeDocument/2006/relationships/tags" Target="../tags/tag947.xml"/></Relationships>
</file>

<file path=ppt/slides/_rels/slide92.xml.rels><?xml version="1.0" encoding="UTF-8" standalone="yes"?>
<Relationships xmlns="http://schemas.openxmlformats.org/package/2006/relationships"><Relationship Id="rId9" Type="http://schemas.openxmlformats.org/officeDocument/2006/relationships/tags" Target="../tags/tag962.xml"/><Relationship Id="rId8" Type="http://schemas.openxmlformats.org/officeDocument/2006/relationships/tags" Target="../tags/tag961.xml"/><Relationship Id="rId7" Type="http://schemas.openxmlformats.org/officeDocument/2006/relationships/tags" Target="../tags/tag960.xml"/><Relationship Id="rId6" Type="http://schemas.openxmlformats.org/officeDocument/2006/relationships/tags" Target="../tags/tag959.xml"/><Relationship Id="rId5" Type="http://schemas.openxmlformats.org/officeDocument/2006/relationships/tags" Target="../tags/tag958.xml"/><Relationship Id="rId4" Type="http://schemas.openxmlformats.org/officeDocument/2006/relationships/tags" Target="../tags/tag957.xml"/><Relationship Id="rId3" Type="http://schemas.openxmlformats.org/officeDocument/2006/relationships/image" Target="../media/image170.png"/><Relationship Id="rId22" Type="http://schemas.openxmlformats.org/officeDocument/2006/relationships/notesSlide" Target="../notesSlides/notesSlide42.xml"/><Relationship Id="rId21" Type="http://schemas.openxmlformats.org/officeDocument/2006/relationships/slideLayout" Target="../slideLayouts/slideLayout6.xml"/><Relationship Id="rId20" Type="http://schemas.openxmlformats.org/officeDocument/2006/relationships/tags" Target="../tags/tag970.xml"/><Relationship Id="rId2" Type="http://schemas.openxmlformats.org/officeDocument/2006/relationships/tags" Target="../tags/tag956.xml"/><Relationship Id="rId19" Type="http://schemas.openxmlformats.org/officeDocument/2006/relationships/tags" Target="../tags/tag969.xml"/><Relationship Id="rId18" Type="http://schemas.openxmlformats.org/officeDocument/2006/relationships/tags" Target="../tags/tag968.xml"/><Relationship Id="rId17" Type="http://schemas.openxmlformats.org/officeDocument/2006/relationships/image" Target="../media/image173.png"/><Relationship Id="rId16" Type="http://schemas.openxmlformats.org/officeDocument/2006/relationships/tags" Target="../tags/tag967.xml"/><Relationship Id="rId15" Type="http://schemas.openxmlformats.org/officeDocument/2006/relationships/image" Target="../media/image172.png"/><Relationship Id="rId14" Type="http://schemas.openxmlformats.org/officeDocument/2006/relationships/tags" Target="../tags/tag966.xml"/><Relationship Id="rId13" Type="http://schemas.openxmlformats.org/officeDocument/2006/relationships/image" Target="../media/image171.png"/><Relationship Id="rId12" Type="http://schemas.openxmlformats.org/officeDocument/2006/relationships/tags" Target="../tags/tag965.xml"/><Relationship Id="rId11" Type="http://schemas.openxmlformats.org/officeDocument/2006/relationships/tags" Target="../tags/tag964.xml"/><Relationship Id="rId10" Type="http://schemas.openxmlformats.org/officeDocument/2006/relationships/tags" Target="../tags/tag963.xml"/><Relationship Id="rId1" Type="http://schemas.openxmlformats.org/officeDocument/2006/relationships/tags" Target="../tags/tag95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TextPlaceholder 5"/>
          <p:cNvSpPr>
            <a:spLocks noGrp="1"/>
          </p:cNvSpPr>
          <p:nvPr>
            <p:ph type="body" sz="quarter" idx="10"/>
            <p:custDataLst>
              <p:tags r:id="rId1"/>
            </p:custDataLst>
          </p:nvPr>
        </p:nvSpPr>
        <p:spPr>
          <a:xfrm>
            <a:off x="1877317" y="3169249"/>
            <a:ext cx="3451194" cy="803661"/>
          </a:xfrm>
        </p:spPr>
        <p:txBody>
          <a:bodyPr/>
          <a:lstStyle/>
          <a:p>
            <a:pPr marL="0" indent="0">
              <a:buNone/>
            </a:pPr>
            <a:r>
              <a:rPr lang="zh-CN" altLang="en-US" dirty="0"/>
              <a:t>第 </a:t>
            </a:r>
            <a:r>
              <a:rPr lang="en-US" altLang="zh-CN" dirty="0"/>
              <a:t>4 </a:t>
            </a:r>
            <a:r>
              <a:rPr lang="zh-CN" altLang="en-US" dirty="0"/>
              <a:t>章</a:t>
            </a:r>
            <a:endParaRPr lang="zh-CN" altLang="en-US" dirty="0"/>
          </a:p>
        </p:txBody>
      </p:sp>
      <p:sp>
        <p:nvSpPr>
          <p:cNvPr id="7" name="PA-TextPlaceholder 6"/>
          <p:cNvSpPr>
            <a:spLocks noGrp="1"/>
          </p:cNvSpPr>
          <p:nvPr>
            <p:ph type="body" sz="quarter" idx="11"/>
            <p:custDataLst>
              <p:tags r:id="rId2"/>
            </p:custDataLst>
          </p:nvPr>
        </p:nvSpPr>
        <p:spPr>
          <a:xfrm>
            <a:off x="5609903" y="3674656"/>
            <a:ext cx="5932436" cy="793322"/>
          </a:xfrm>
        </p:spPr>
        <p:txBody>
          <a:bodyPr/>
          <a:lstStyle/>
          <a:p>
            <a:pPr marL="0" indent="0">
              <a:buNone/>
            </a:pPr>
            <a:r>
              <a:rPr lang="zh-CN" altLang="en-US" dirty="0"/>
              <a:t>组合逻辑电路的</a:t>
            </a:r>
            <a:endParaRPr lang="zh-CN" altLang="en-US" dirty="0"/>
          </a:p>
          <a:p>
            <a:pPr marL="0" indent="0">
              <a:buNone/>
            </a:pPr>
            <a:r>
              <a:rPr lang="zh-CN" altLang="en-US" dirty="0"/>
              <a:t>分析与设计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TextPlaceholder 1"/>
          <p:cNvSpPr>
            <a:spLocks noGrp="1"/>
          </p:cNvSpPr>
          <p:nvPr>
            <p:ph type="body" sz="quarter" idx="10"/>
            <p:custDataLst>
              <p:tags r:id="rId1"/>
            </p:custDataLst>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4.2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组合逻辑电路手工设计方法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PA-TextPlaceholder 2"/>
          <p:cNvSpPr>
            <a:spLocks noGrp="1"/>
          </p:cNvSpPr>
          <p:nvPr>
            <p:ph type="body" sz="quarter" idx="11"/>
            <p:custDataLst>
              <p:tags r:id="rId2"/>
            </p:custDataLst>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4.1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组合逻辑电路手工分析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占位符 3"/>
          <p:cNvSpPr>
            <a:spLocks noGrp="1"/>
          </p:cNvSpPr>
          <p:nvPr>
            <p:ph type="body" sz="quarter" idx="12"/>
          </p:nvPr>
        </p:nvSpPr>
        <p:spPr/>
        <p:txBody>
          <a:bodyPr/>
          <a:lstStyle/>
          <a:p>
            <a:endParaRPr lang="zh-CN" altLang="en-US"/>
          </a:p>
        </p:txBody>
      </p:sp>
      <p:sp>
        <p:nvSpPr>
          <p:cNvPr id="5" name="文本占位符 4"/>
          <p:cNvSpPr>
            <a:spLocks noGrp="1"/>
          </p:cNvSpPr>
          <p:nvPr>
            <p:ph type="body" sz="quarter" idx="13"/>
          </p:nvPr>
        </p:nvSpPr>
        <p:spPr/>
        <p:txBody>
          <a:bodyPr/>
          <a:lstStyle/>
          <a:p>
            <a:endParaRPr lang="zh-CN" altLang="en-US"/>
          </a:p>
        </p:txBody>
      </p:sp>
      <p:sp>
        <p:nvSpPr>
          <p:cNvPr id="6" name="PA-TextPlaceholder 5"/>
          <p:cNvSpPr>
            <a:spLocks noGrp="1"/>
          </p:cNvSpPr>
          <p:nvPr>
            <p:ph type="body" sz="quarter" idx="14"/>
            <p:custDataLst>
              <p:tags r:id="rId3"/>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4.3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编码器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PA-TextPlaceholder 6"/>
          <p:cNvSpPr>
            <a:spLocks noGrp="1"/>
          </p:cNvSpPr>
          <p:nvPr>
            <p:ph type="body" sz="quarter" idx="15"/>
            <p:custDataLst>
              <p:tags r:id="rId4"/>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4.4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译码器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PA-TextPlaceholder 7"/>
          <p:cNvSpPr>
            <a:spLocks noGrp="1"/>
          </p:cNvSpPr>
          <p:nvPr>
            <p:ph type="body" sz="quarter" idx="16"/>
            <p:custDataLst>
              <p:tags r:id="rId5"/>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4.5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数据选择器与数据分配器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占位符 11"/>
          <p:cNvSpPr>
            <a:spLocks noGrp="1"/>
          </p:cNvSpPr>
          <p:nvPr>
            <p:ph type="body" sz="quarter" idx="17"/>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占位符 8"/>
          <p:cNvSpPr>
            <a:spLocks noGrp="1"/>
          </p:cNvSpPr>
          <p:nvPr>
            <p:ph type="body" sz="quarter" idx="18"/>
          </p:nvPr>
        </p:nvSpPr>
        <p:spPr/>
        <p:txBody>
          <a:bodyPr/>
          <a:lstStyle/>
          <a:p>
            <a:endParaRPr lang="zh-CN" altLang="en-US"/>
          </a:p>
        </p:txBody>
      </p:sp>
      <p:sp>
        <p:nvSpPr>
          <p:cNvPr id="15" name="文本占位符 14"/>
          <p:cNvSpPr>
            <a:spLocks noGrp="1"/>
          </p:cNvSpPr>
          <p:nvPr>
            <p:ph type="body" sz="quarter" idx="19"/>
          </p:nvPr>
        </p:nvSpPr>
        <p:spPr/>
        <p:txBody>
          <a:bodyPr/>
          <a:lstStyle/>
          <a:p>
            <a:endParaRPr lang="zh-CN" altLang="en-US"/>
          </a:p>
        </p:txBody>
      </p:sp>
      <p:sp>
        <p:nvSpPr>
          <p:cNvPr id="16" name="文本占位符 15"/>
          <p:cNvSpPr>
            <a:spLocks noGrp="1"/>
          </p:cNvSpPr>
          <p:nvPr>
            <p:ph type="body" sz="quarter" idx="20"/>
          </p:nvPr>
        </p:nvSpPr>
        <p:spPr/>
        <p:txBody>
          <a:bodyPr/>
          <a:lstStyle/>
          <a:p>
            <a:endParaRPr lang="zh-CN" altLang="en-US"/>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矩形 16"/>
          <p:cNvSpPr>
            <a:spLocks noChangeArrowheads="1"/>
          </p:cNvSpPr>
          <p:nvPr>
            <p:custDataLst>
              <p:tags r:id="rId1"/>
            </p:custDataLst>
          </p:nvPr>
        </p:nvSpPr>
        <p:spPr bwMode="auto">
          <a:xfrm>
            <a:off x="1524000" y="590550"/>
            <a:ext cx="1136650" cy="24765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66725">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en-US" altLang="zh-CN" sz="1000">
                <a:latin typeface="Times New Roman" panose="02020603050405020304" pitchFamily="18" charset="0"/>
              </a:rPr>
              <a:t>     </a:t>
            </a:r>
            <a:r>
              <a:rPr lang="zh-CN" altLang="en-US" sz="1000">
                <a:latin typeface="Times New Roman" panose="02020603050405020304" pitchFamily="18" charset="0"/>
              </a:rPr>
              <a:t>；      </a:t>
            </a:r>
            <a:endParaRPr lang="zh-CN" altLang="en-US" sz="1800">
              <a:latin typeface="Times New Roman" panose="02020603050405020304" pitchFamily="18" charset="0"/>
            </a:endParaRPr>
          </a:p>
        </p:txBody>
      </p:sp>
      <p:sp>
        <p:nvSpPr>
          <p:cNvPr id="7" name="PA-矩形 17"/>
          <p:cNvSpPr>
            <a:spLocks noChangeArrowheads="1"/>
          </p:cNvSpPr>
          <p:nvPr>
            <p:custDataLst>
              <p:tags r:id="rId2"/>
            </p:custDataLst>
          </p:nvPr>
        </p:nvSpPr>
        <p:spPr bwMode="auto">
          <a:xfrm>
            <a:off x="1524000" y="7683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8" name="PA-矩形 18"/>
          <p:cNvSpPr>
            <a:spLocks noChangeArrowheads="1"/>
          </p:cNvSpPr>
          <p:nvPr>
            <p:custDataLst>
              <p:tags r:id="rId3"/>
            </p:custDataLst>
          </p:nvPr>
        </p:nvSpPr>
        <p:spPr bwMode="auto">
          <a:xfrm>
            <a:off x="1524000" y="10350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9" name="PA-圆角矩形 1"/>
          <p:cNvSpPr/>
          <p:nvPr>
            <p:custDataLst>
              <p:tags r:id="rId4"/>
            </p:custDataLst>
          </p:nvPr>
        </p:nvSpPr>
        <p:spPr>
          <a:xfrm>
            <a:off x="-348343" y="516695"/>
            <a:ext cx="5295247"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文本框 5"/>
          <p:cNvSpPr txBox="1">
            <a:spLocks noChangeArrowheads="1"/>
          </p:cNvSpPr>
          <p:nvPr>
            <p:custDataLst>
              <p:tags r:id="rId5"/>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组合逻辑电路手工设计方法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1" name="PA-文本框 5"/>
          <p:cNvSpPr txBox="1">
            <a:spLocks noChangeArrowheads="1"/>
          </p:cNvSpPr>
          <p:nvPr>
            <p:custDataLst>
              <p:tags r:id="rId6"/>
            </p:custDataLst>
          </p:nvPr>
        </p:nvSpPr>
        <p:spPr bwMode="auto">
          <a:xfrm>
            <a:off x="626939" y="1513195"/>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1.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组合逻辑电路手工设计的一般步骤 </a:t>
            </a:r>
            <a:endPar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pic>
        <p:nvPicPr>
          <p:cNvPr id="52229" name="内容占位符 52228" descr="图10"/>
          <p:cNvPicPr>
            <a:picLocks noGrp="1" noChangeAspect="1"/>
          </p:cNvPicPr>
          <p:nvPr/>
        </p:nvPicPr>
        <p:blipFill>
          <a:blip r:embed="rId7"/>
          <a:stretch>
            <a:fillRect/>
          </a:stretch>
        </p:blipFill>
        <p:spPr>
          <a:xfrm>
            <a:off x="611505" y="3154680"/>
            <a:ext cx="10476230" cy="2339975"/>
          </a:xfrm>
          <a:prstGeom prst="rect">
            <a:avLst/>
          </a:prstGeom>
          <a:solidFill>
            <a:srgbClr val="FFFFFF">
              <a:alpha val="100000"/>
            </a:srgbClr>
          </a:solidFill>
          <a:ln w="38100">
            <a:solidFill>
              <a:srgbClr val="993300"/>
            </a:solidFill>
            <a:miter/>
          </a:ln>
        </p:spPr>
      </p:pic>
      <p:grpSp>
        <p:nvGrpSpPr>
          <p:cNvPr id="52230" name="组合 52229"/>
          <p:cNvGrpSpPr/>
          <p:nvPr/>
        </p:nvGrpSpPr>
        <p:grpSpPr>
          <a:xfrm>
            <a:off x="1022350" y="2480310"/>
            <a:ext cx="9722778" cy="3639820"/>
            <a:chOff x="576" y="1427"/>
            <a:chExt cx="4654" cy="1981"/>
          </a:xfrm>
        </p:grpSpPr>
        <p:sp>
          <p:nvSpPr>
            <p:cNvPr id="52231" name="直接连接符 52230"/>
            <p:cNvSpPr/>
            <p:nvPr/>
          </p:nvSpPr>
          <p:spPr>
            <a:xfrm>
              <a:off x="4421" y="1488"/>
              <a:ext cx="0" cy="1920"/>
            </a:xfrm>
            <a:prstGeom prst="line">
              <a:avLst/>
            </a:prstGeom>
            <a:ln w="76200" cap="flat" cmpd="sng">
              <a:solidFill>
                <a:srgbClr val="CC3399"/>
              </a:solidFill>
              <a:prstDash val="dash"/>
              <a:headEnd type="none" w="med" len="med"/>
              <a:tailEnd type="none" w="med" len="med"/>
            </a:ln>
          </p:spPr>
        </p:sp>
        <p:sp>
          <p:nvSpPr>
            <p:cNvPr id="52232" name="直接连接符 52231"/>
            <p:cNvSpPr/>
            <p:nvPr/>
          </p:nvSpPr>
          <p:spPr>
            <a:xfrm>
              <a:off x="2256" y="1488"/>
              <a:ext cx="0" cy="1920"/>
            </a:xfrm>
            <a:prstGeom prst="line">
              <a:avLst/>
            </a:prstGeom>
            <a:ln w="76200" cap="flat" cmpd="sng">
              <a:solidFill>
                <a:srgbClr val="CC3399"/>
              </a:solidFill>
              <a:prstDash val="dash"/>
              <a:headEnd type="none" w="med" len="med"/>
              <a:tailEnd type="none" w="med" len="med"/>
            </a:ln>
          </p:spPr>
        </p:sp>
        <p:sp>
          <p:nvSpPr>
            <p:cNvPr id="52233" name="直接连接符 52232"/>
            <p:cNvSpPr/>
            <p:nvPr/>
          </p:nvSpPr>
          <p:spPr>
            <a:xfrm>
              <a:off x="1344" y="1488"/>
              <a:ext cx="0" cy="1920"/>
            </a:xfrm>
            <a:prstGeom prst="line">
              <a:avLst/>
            </a:prstGeom>
            <a:ln w="76200" cap="flat" cmpd="sng">
              <a:solidFill>
                <a:srgbClr val="CC3399"/>
              </a:solidFill>
              <a:prstDash val="dash"/>
              <a:headEnd type="none" w="med" len="med"/>
              <a:tailEnd type="none" w="med" len="med"/>
            </a:ln>
          </p:spPr>
        </p:sp>
        <p:sp>
          <p:nvSpPr>
            <p:cNvPr id="52234" name="文本框 52233"/>
            <p:cNvSpPr txBox="1"/>
            <p:nvPr/>
          </p:nvSpPr>
          <p:spPr>
            <a:xfrm>
              <a:off x="576" y="1427"/>
              <a:ext cx="502" cy="200"/>
            </a:xfrm>
            <a:prstGeom prst="rect">
              <a:avLst/>
            </a:prstGeom>
            <a:noFill/>
            <a:ln w="76200">
              <a:noFill/>
            </a:ln>
          </p:spPr>
          <p:txBody>
            <a:bodyPr wrap="square" anchor="t" anchorCtr="0">
              <a:spAutoFit/>
            </a:bodyPr>
            <a:p>
              <a:r>
                <a:rPr lang="zh-CN" altLang="en-US" b="1" dirty="0">
                  <a:latin typeface="微软雅黑" panose="020B0503020204020204" pitchFamily="34" charset="-122"/>
                  <a:ea typeface="微软雅黑" panose="020B0503020204020204" pitchFamily="34" charset="-122"/>
                </a:rPr>
                <a:t>分析</a:t>
              </a:r>
              <a:endParaRPr lang="zh-CN" altLang="en-US" b="1" dirty="0">
                <a:latin typeface="微软雅黑" panose="020B0503020204020204" pitchFamily="34" charset="-122"/>
                <a:ea typeface="微软雅黑" panose="020B0503020204020204" pitchFamily="34" charset="-122"/>
              </a:endParaRPr>
            </a:p>
          </p:txBody>
        </p:sp>
        <p:sp>
          <p:nvSpPr>
            <p:cNvPr id="52235" name="文本框 52234"/>
            <p:cNvSpPr txBox="1"/>
            <p:nvPr/>
          </p:nvSpPr>
          <p:spPr>
            <a:xfrm>
              <a:off x="1392" y="1427"/>
              <a:ext cx="888" cy="200"/>
            </a:xfrm>
            <a:prstGeom prst="rect">
              <a:avLst/>
            </a:prstGeom>
            <a:noFill/>
            <a:ln w="76200">
              <a:noFill/>
            </a:ln>
          </p:spPr>
          <p:txBody>
            <a:bodyPr wrap="square" anchor="t" anchorCtr="0">
              <a:spAutoFit/>
            </a:bodyPr>
            <a:p>
              <a:r>
                <a:rPr lang="zh-CN" altLang="en-US" b="1" dirty="0">
                  <a:latin typeface="微软雅黑" panose="020B0503020204020204" pitchFamily="34" charset="-122"/>
                  <a:ea typeface="微软雅黑" panose="020B0503020204020204" pitchFamily="34" charset="-122"/>
                </a:rPr>
                <a:t>列真值表</a:t>
              </a:r>
              <a:endParaRPr lang="zh-CN" altLang="en-US" b="1" dirty="0">
                <a:latin typeface="微软雅黑" panose="020B0503020204020204" pitchFamily="34" charset="-122"/>
                <a:ea typeface="微软雅黑" panose="020B0503020204020204" pitchFamily="34" charset="-122"/>
              </a:endParaRPr>
            </a:p>
          </p:txBody>
        </p:sp>
        <p:sp>
          <p:nvSpPr>
            <p:cNvPr id="52236" name="文本框 52235"/>
            <p:cNvSpPr txBox="1"/>
            <p:nvPr/>
          </p:nvSpPr>
          <p:spPr>
            <a:xfrm>
              <a:off x="2810" y="1427"/>
              <a:ext cx="1081" cy="200"/>
            </a:xfrm>
            <a:prstGeom prst="rect">
              <a:avLst/>
            </a:prstGeom>
            <a:noFill/>
            <a:ln w="76200">
              <a:noFill/>
            </a:ln>
          </p:spPr>
          <p:txBody>
            <a:bodyPr wrap="square" anchor="t" anchorCtr="0">
              <a:spAutoFit/>
            </a:bodyPr>
            <a:p>
              <a:r>
                <a:rPr lang="zh-CN" altLang="en-US" b="1" dirty="0">
                  <a:latin typeface="微软雅黑" panose="020B0503020204020204" pitchFamily="34" charset="-122"/>
                  <a:ea typeface="微软雅黑" panose="020B0503020204020204" pitchFamily="34" charset="-122"/>
                </a:rPr>
                <a:t>逻辑式化简</a:t>
              </a:r>
              <a:endParaRPr lang="zh-CN" altLang="en-US" b="1" dirty="0">
                <a:latin typeface="微软雅黑" panose="020B0503020204020204" pitchFamily="34" charset="-122"/>
                <a:ea typeface="微软雅黑" panose="020B0503020204020204" pitchFamily="34" charset="-122"/>
              </a:endParaRPr>
            </a:p>
          </p:txBody>
        </p:sp>
        <p:sp>
          <p:nvSpPr>
            <p:cNvPr id="52237" name="文本框 52236"/>
            <p:cNvSpPr txBox="1"/>
            <p:nvPr/>
          </p:nvSpPr>
          <p:spPr>
            <a:xfrm>
              <a:off x="4673" y="1427"/>
              <a:ext cx="557" cy="200"/>
            </a:xfrm>
            <a:prstGeom prst="rect">
              <a:avLst/>
            </a:prstGeom>
            <a:noFill/>
            <a:ln w="76200">
              <a:noFill/>
            </a:ln>
          </p:spPr>
          <p:txBody>
            <a:bodyPr wrap="square" anchor="t" anchorCtr="0">
              <a:spAutoFit/>
            </a:bodyPr>
            <a:p>
              <a:r>
                <a:rPr lang="zh-CN" altLang="en-US" b="1" dirty="0">
                  <a:latin typeface="微软雅黑" panose="020B0503020204020204" pitchFamily="34" charset="-122"/>
                  <a:ea typeface="微软雅黑" panose="020B0503020204020204" pitchFamily="34" charset="-122"/>
                </a:rPr>
                <a:t>绘逻辑图</a:t>
              </a:r>
              <a:endParaRPr lang="zh-CN" altLang="en-US" b="1" dirty="0">
                <a:latin typeface="微软雅黑" panose="020B0503020204020204" pitchFamily="34" charset="-122"/>
                <a:ea typeface="微软雅黑" panose="020B0503020204020204" pitchFamily="34" charset="-122"/>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229"/>
                                        </p:tgtEl>
                                        <p:attrNameLst>
                                          <p:attrName>style.visibility</p:attrName>
                                        </p:attrNameLst>
                                      </p:cBhvr>
                                      <p:to>
                                        <p:strVal val="visible"/>
                                      </p:to>
                                    </p:set>
                                    <p:animEffect transition="in" filter="wipe(left)">
                                      <p:cBhvr>
                                        <p:cTn id="12" dur="500"/>
                                        <p:tgtEl>
                                          <p:spTgt spid="522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2230"/>
                                        </p:tgtEl>
                                        <p:attrNameLst>
                                          <p:attrName>style.visibility</p:attrName>
                                        </p:attrNameLst>
                                      </p:cBhvr>
                                      <p:to>
                                        <p:strVal val="visible"/>
                                      </p:to>
                                    </p:set>
                                    <p:animEffect transition="in" filter="wipe(left)">
                                      <p:cBhvr>
                                        <p:cTn id="17" dur="500"/>
                                        <p:tgtEl>
                                          <p:spTgt spid="52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54939" y="2124576"/>
            <a:ext cx="9970360" cy="1200329"/>
          </a:xfrm>
          <a:prstGeom prst="rect">
            <a:avLst/>
          </a:prstGeom>
        </p:spPr>
        <p:txBody>
          <a:bodyPr wrap="square">
            <a:spAutoFit/>
          </a:bodyPr>
          <a:lstStyle/>
          <a:p>
            <a:pPr algn="just"/>
            <a:r>
              <a:rPr lang="en-US" altLang="zh-CN" sz="2400" b="1" dirty="0">
                <a:latin typeface="Times New Roman" panose="02020603050405020304" pitchFamily="18" charset="0"/>
              </a:rPr>
              <a:t>【</a:t>
            </a:r>
            <a:r>
              <a:rPr lang="zh-CN" altLang="en-US" sz="2400" b="1" dirty="0">
                <a:latin typeface="Times New Roman" panose="02020603050405020304" pitchFamily="18" charset="0"/>
              </a:rPr>
              <a:t>例</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用与非门或者或非门设计一个表决电路。即设计一个</a:t>
            </a:r>
            <a:r>
              <a:rPr lang="en-US" altLang="zh-CN" sz="2400" b="1" dirty="0">
                <a:latin typeface="Times New Roman" panose="02020603050405020304" pitchFamily="18" charset="0"/>
              </a:rPr>
              <a:t>A</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B</a:t>
            </a:r>
            <a:r>
              <a:rPr lang="zh-CN" altLang="en-US" sz="2400" b="1" dirty="0">
                <a:latin typeface="Times New Roman" panose="02020603050405020304" pitchFamily="18" charset="0"/>
              </a:rPr>
              <a:t>和</a:t>
            </a:r>
            <a:r>
              <a:rPr lang="en-US" altLang="zh-CN" sz="2400" b="1" dirty="0">
                <a:latin typeface="Times New Roman" panose="02020603050405020304" pitchFamily="18" charset="0"/>
              </a:rPr>
              <a:t>C</a:t>
            </a:r>
            <a:r>
              <a:rPr lang="zh-CN" altLang="en-US" sz="2400" b="1" dirty="0">
                <a:latin typeface="Times New Roman" panose="02020603050405020304" pitchFamily="18" charset="0"/>
              </a:rPr>
              <a:t>共三人的表决电路。当表决某个提案时，多数人同意，则提案通过；同时</a:t>
            </a:r>
            <a:r>
              <a:rPr lang="en-US" altLang="zh-CN" sz="2400" b="1" dirty="0">
                <a:latin typeface="Times New Roman" panose="02020603050405020304" pitchFamily="18" charset="0"/>
              </a:rPr>
              <a:t>A</a:t>
            </a:r>
            <a:r>
              <a:rPr lang="zh-CN" altLang="en-US" sz="2400" b="1" dirty="0">
                <a:latin typeface="Times New Roman" panose="02020603050405020304" pitchFamily="18" charset="0"/>
              </a:rPr>
              <a:t>具有否决权。若全票否决，也给出显示。</a:t>
            </a:r>
            <a:endParaRPr lang="zh-CN" altLang="en-US" sz="2400" b="1" dirty="0">
              <a:latin typeface="Times New Roman" panose="02020603050405020304" pitchFamily="18" charset="0"/>
            </a:endParaRPr>
          </a:p>
        </p:txBody>
      </p:sp>
      <p:pic>
        <p:nvPicPr>
          <p:cNvPr id="6" name="PA-图片 5"/>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6537820" y="3352802"/>
            <a:ext cx="3231160" cy="3023878"/>
          </a:xfrm>
          <a:prstGeom prst="rect">
            <a:avLst/>
          </a:prstGeom>
        </p:spPr>
      </p:pic>
      <p:sp>
        <p:nvSpPr>
          <p:cNvPr id="16388" name="PA-文本框 10"/>
          <p:cNvSpPr txBox="1">
            <a:spLocks noChangeArrowheads="1"/>
          </p:cNvSpPr>
          <p:nvPr>
            <p:custDataLst>
              <p:tags r:id="rId3"/>
            </p:custDataLst>
          </p:nvPr>
        </p:nvSpPr>
        <p:spPr bwMode="auto">
          <a:xfrm>
            <a:off x="499265" y="3432630"/>
            <a:ext cx="6636843"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nSpc>
                <a:spcPct val="150000"/>
              </a:lnSpc>
              <a:spcBef>
                <a:spcPct val="0"/>
              </a:spcBef>
              <a:buFontTx/>
              <a:buNone/>
            </a:pPr>
            <a:r>
              <a:rPr lang="zh-CN" altLang="en-US" sz="2400" b="1" dirty="0">
                <a:solidFill>
                  <a:schemeClr val="bg1"/>
                </a:solidFill>
                <a:sym typeface="宋体" panose="02010600030101010101" pitchFamily="2" charset="-122"/>
              </a:rPr>
              <a:t>解:</a:t>
            </a:r>
            <a:r>
              <a:rPr lang="en-US" altLang="zh-CN" sz="2400" b="1" dirty="0">
                <a:solidFill>
                  <a:srgbClr val="000000"/>
                </a:solidFill>
                <a:sym typeface="宋体" panose="02010600030101010101" pitchFamily="2" charset="-122"/>
              </a:rPr>
              <a:t>(1)</a:t>
            </a:r>
            <a:r>
              <a:rPr lang="zh-CN" altLang="en-US" sz="2400" b="1" dirty="0">
                <a:solidFill>
                  <a:srgbClr val="000000"/>
                </a:solidFill>
                <a:sym typeface="宋体" panose="02010600030101010101" pitchFamily="2" charset="-122"/>
              </a:rPr>
              <a:t>逻辑抽象、赋值，并建立真值表</a:t>
            </a:r>
            <a:endParaRPr lang="zh-CN" altLang="en-US" sz="2400" b="1" dirty="0">
              <a:solidFill>
                <a:srgbClr val="000000"/>
              </a:solidFill>
              <a:sym typeface="宋体" panose="02010600030101010101" pitchFamily="2" charset="-122"/>
            </a:endParaRPr>
          </a:p>
        </p:txBody>
      </p:sp>
      <p:grpSp>
        <p:nvGrpSpPr>
          <p:cNvPr id="2" name="PA-组合 22"/>
          <p:cNvGrpSpPr/>
          <p:nvPr>
            <p:custDataLst>
              <p:tags r:id="rId4"/>
            </p:custDataLst>
          </p:nvPr>
        </p:nvGrpSpPr>
        <p:grpSpPr bwMode="auto">
          <a:xfrm>
            <a:off x="954939" y="4139897"/>
            <a:ext cx="2737758" cy="983668"/>
            <a:chOff x="0" y="0"/>
            <a:chExt cx="2186195" cy="983684"/>
          </a:xfrm>
        </p:grpSpPr>
        <p:sp>
          <p:nvSpPr>
            <p:cNvPr id="19489" name="PA-文本框 11"/>
            <p:cNvSpPr txBox="1">
              <a:spLocks noChangeArrowheads="1"/>
            </p:cNvSpPr>
            <p:nvPr>
              <p:custDataLst>
                <p:tags r:id="rId5"/>
              </p:custDataLst>
            </p:nvPr>
          </p:nvSpPr>
          <p:spPr bwMode="auto">
            <a:xfrm>
              <a:off x="0" y="0"/>
              <a:ext cx="2186195" cy="461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rgbClr val="000000"/>
                  </a:solidFill>
                  <a:sym typeface="宋体" panose="02010600030101010101" pitchFamily="2" charset="-122"/>
                </a:rPr>
                <a:t>(2)</a:t>
              </a:r>
              <a:r>
                <a:rPr lang="zh-CN" altLang="en-US" sz="2400" b="1" dirty="0">
                  <a:solidFill>
                    <a:srgbClr val="000000"/>
                  </a:solidFill>
                  <a:sym typeface="宋体" panose="02010600030101010101" pitchFamily="2" charset="-122"/>
                </a:rPr>
                <a:t>列逻辑表达式</a:t>
              </a:r>
              <a:endParaRPr lang="zh-CN" altLang="en-US" sz="2400" b="1" dirty="0">
                <a:solidFill>
                  <a:srgbClr val="000000"/>
                </a:solidFill>
                <a:sym typeface="宋体" panose="02010600030101010101" pitchFamily="2" charset="-122"/>
              </a:endParaRPr>
            </a:p>
          </p:txBody>
        </p:sp>
        <p:sp>
          <p:nvSpPr>
            <p:cNvPr id="19490" name="PA-文本框 19"/>
            <p:cNvSpPr txBox="1">
              <a:spLocks noChangeArrowheads="1"/>
            </p:cNvSpPr>
            <p:nvPr>
              <p:custDataLst>
                <p:tags r:id="rId6"/>
              </p:custDataLst>
            </p:nvPr>
          </p:nvSpPr>
          <p:spPr bwMode="auto">
            <a:xfrm>
              <a:off x="243387" y="460455"/>
              <a:ext cx="1828800" cy="523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en-US" altLang="zh-CN" sz="2400" i="1" dirty="0">
                  <a:solidFill>
                    <a:srgbClr val="000000"/>
                  </a:solidFill>
                  <a:latin typeface="Times New Roman" panose="02020603050405020304" pitchFamily="18" charset="0"/>
                  <a:cs typeface="Times New Roman" panose="02020603050405020304" pitchFamily="18" charset="0"/>
                  <a:sym typeface="宋体" panose="02010600030101010101" pitchFamily="2" charset="-122"/>
                </a:rPr>
                <a:t>X </a:t>
              </a:r>
              <a:r>
                <a:rPr lang="en-US" altLang="zh-CN" sz="2800" i="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sym typeface="宋体" panose="02010600030101010101" pitchFamily="2" charset="-122"/>
                </a:rPr>
                <a:t>=</a:t>
              </a:r>
              <a:r>
                <a:rPr lang="en-US" altLang="zh-CN" sz="2400" i="1" dirty="0">
                  <a:solidFill>
                    <a:srgbClr val="000000"/>
                  </a:solidFill>
                  <a:latin typeface="Times New Roman" panose="02020603050405020304" pitchFamily="18" charset="0"/>
                  <a:cs typeface="Times New Roman" panose="02020603050405020304" pitchFamily="18" charset="0"/>
                  <a:sym typeface="宋体" panose="02010600030101010101" pitchFamily="2" charset="-122"/>
                </a:rPr>
                <a:t> </a:t>
              </a:r>
              <a:r>
                <a:rPr lang="en-US" altLang="zh-CN" sz="2400" dirty="0">
                  <a:solidFill>
                    <a:srgbClr val="000000"/>
                  </a:solidFill>
                  <a:latin typeface="Times New Roman" panose="02020603050405020304" pitchFamily="18" charset="0"/>
                  <a:cs typeface="Times New Roman" panose="02020603050405020304" pitchFamily="18" charset="0"/>
                  <a:sym typeface="宋体" panose="02010600030101010101" pitchFamily="2" charset="-122"/>
                </a:rPr>
                <a:t>∑</a:t>
              </a:r>
              <a:r>
                <a:rPr lang="en-US" altLang="zh-CN" sz="2400" i="1" dirty="0">
                  <a:solidFill>
                    <a:srgbClr val="000000"/>
                  </a:solidFill>
                  <a:latin typeface="Times New Roman" panose="02020603050405020304" pitchFamily="18" charset="0"/>
                  <a:cs typeface="Times New Roman" panose="02020603050405020304" pitchFamily="18" charset="0"/>
                  <a:sym typeface="宋体" panose="02010600030101010101" pitchFamily="2" charset="-122"/>
                </a:rPr>
                <a:t>m</a:t>
              </a:r>
              <a:r>
                <a:rPr lang="en-US" altLang="zh-CN" sz="2400" dirty="0">
                  <a:solidFill>
                    <a:srgbClr val="000000"/>
                  </a:solidFill>
                  <a:latin typeface="Times New Roman" panose="02020603050405020304" pitchFamily="18" charset="0"/>
                  <a:cs typeface="Times New Roman" panose="02020603050405020304" pitchFamily="18" charset="0"/>
                  <a:sym typeface="宋体" panose="02010600030101010101" pitchFamily="2" charset="-122"/>
                </a:rPr>
                <a:t>(5,6,7)</a:t>
              </a:r>
              <a:endParaRPr lang="en-US" altLang="zh-CN" sz="2400" dirty="0">
                <a:solidFill>
                  <a:srgbClr val="000000"/>
                </a:solidFill>
                <a:latin typeface="Times New Roman" panose="02020603050405020304" pitchFamily="18" charset="0"/>
                <a:cs typeface="Times New Roman" panose="02020603050405020304" pitchFamily="18" charset="0"/>
                <a:sym typeface="宋体" panose="02010600030101010101" pitchFamily="2" charset="-122"/>
              </a:endParaRPr>
            </a:p>
          </p:txBody>
        </p:sp>
      </p:grpSp>
      <p:sp>
        <p:nvSpPr>
          <p:cNvPr id="19483" name="PA-矩形 21"/>
          <p:cNvSpPr>
            <a:spLocks noChangeArrowheads="1"/>
          </p:cNvSpPr>
          <p:nvPr>
            <p:custDataLst>
              <p:tags r:id="rId7"/>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2" name="PA-矩形 11"/>
          <p:cNvSpPr>
            <a:spLocks noChangeArrowheads="1"/>
          </p:cNvSpPr>
          <p:nvPr>
            <p:custDataLst>
              <p:tags r:id="rId8"/>
            </p:custDataLst>
          </p:nvPr>
        </p:nvSpPr>
        <p:spPr bwMode="auto">
          <a:xfrm>
            <a:off x="8534400" y="3810000"/>
            <a:ext cx="304800" cy="2438400"/>
          </a:xfrm>
          <a:prstGeom prst="rect">
            <a:avLst/>
          </a:prstGeom>
          <a:solidFill>
            <a:srgbClr val="FFFFFF"/>
          </a:solidFill>
          <a:ln w="9525" algn="ctr">
            <a:noFill/>
            <a:round/>
          </a:ln>
        </p:spPr>
        <p:txBody>
          <a:bodyPr lIns="90170" tIns="46990" rIns="90170" bIns="46990"/>
          <a:lstStyle/>
          <a:p>
            <a:pPr>
              <a:spcBef>
                <a:spcPct val="0"/>
              </a:spcBef>
            </a:pPr>
            <a:endParaRPr lang="zh-CN" altLang="en-US">
              <a:latin typeface="Times New Roman" panose="02020603050405020304" pitchFamily="18" charset="0"/>
              <a:ea typeface="宋体" panose="02010600030101010101" pitchFamily="2" charset="-122"/>
            </a:endParaRPr>
          </a:p>
        </p:txBody>
      </p:sp>
      <p:sp>
        <p:nvSpPr>
          <p:cNvPr id="13" name="PA-矩形 12"/>
          <p:cNvSpPr>
            <a:spLocks noChangeArrowheads="1"/>
          </p:cNvSpPr>
          <p:nvPr>
            <p:custDataLst>
              <p:tags r:id="rId9"/>
            </p:custDataLst>
          </p:nvPr>
        </p:nvSpPr>
        <p:spPr bwMode="auto">
          <a:xfrm>
            <a:off x="9296400" y="3810000"/>
            <a:ext cx="304800" cy="2438400"/>
          </a:xfrm>
          <a:prstGeom prst="rect">
            <a:avLst/>
          </a:prstGeom>
          <a:solidFill>
            <a:srgbClr val="FFFFFF"/>
          </a:solidFill>
          <a:ln w="9525" algn="ctr">
            <a:noFill/>
            <a:round/>
          </a:ln>
        </p:spPr>
        <p:txBody>
          <a:bodyPr lIns="90170" tIns="46990" rIns="90170" bIns="46990"/>
          <a:lstStyle/>
          <a:p>
            <a:pPr>
              <a:spcBef>
                <a:spcPct val="0"/>
              </a:spcBef>
            </a:pPr>
            <a:endParaRPr lang="zh-CN" altLang="en-US">
              <a:latin typeface="Times New Roman" panose="02020603050405020304" pitchFamily="18" charset="0"/>
              <a:ea typeface="宋体" panose="02010600030101010101" pitchFamily="2" charset="-122"/>
            </a:endParaRPr>
          </a:p>
        </p:txBody>
      </p:sp>
      <p:sp>
        <p:nvSpPr>
          <p:cNvPr id="14" name="PA-矩形 13"/>
          <p:cNvSpPr>
            <a:spLocks noChangeArrowheads="1"/>
          </p:cNvSpPr>
          <p:nvPr>
            <p:custDataLst>
              <p:tags r:id="rId10"/>
            </p:custDataLst>
          </p:nvPr>
        </p:nvSpPr>
        <p:spPr bwMode="auto">
          <a:xfrm>
            <a:off x="6705600" y="3795713"/>
            <a:ext cx="1447800" cy="2514600"/>
          </a:xfrm>
          <a:prstGeom prst="rect">
            <a:avLst/>
          </a:prstGeom>
          <a:solidFill>
            <a:srgbClr val="FFFFFF"/>
          </a:solidFill>
          <a:ln w="9525" algn="ctr">
            <a:noFill/>
            <a:round/>
          </a:ln>
        </p:spPr>
        <p:txBody>
          <a:bodyPr lIns="90170" tIns="46990" rIns="90170" bIns="46990"/>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pic>
        <p:nvPicPr>
          <p:cNvPr id="8" name="PA-图片 7"/>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1324409" y="5147332"/>
            <a:ext cx="3913971" cy="530398"/>
          </a:xfrm>
          <a:prstGeom prst="rect">
            <a:avLst/>
          </a:prstGeom>
        </p:spPr>
      </p:pic>
      <p:sp>
        <p:nvSpPr>
          <p:cNvPr id="16" name="PA-矩形 16"/>
          <p:cNvSpPr>
            <a:spLocks noChangeArrowheads="1"/>
          </p:cNvSpPr>
          <p:nvPr>
            <p:custDataLst>
              <p:tags r:id="rId13"/>
            </p:custDataLst>
          </p:nvPr>
        </p:nvSpPr>
        <p:spPr bwMode="auto">
          <a:xfrm>
            <a:off x="1524000" y="590550"/>
            <a:ext cx="1136650" cy="24765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66725">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en-US" altLang="zh-CN" sz="1000">
                <a:latin typeface="Times New Roman" panose="02020603050405020304" pitchFamily="18" charset="0"/>
              </a:rPr>
              <a:t>     </a:t>
            </a:r>
            <a:r>
              <a:rPr lang="zh-CN" altLang="en-US" sz="1000">
                <a:latin typeface="Times New Roman" panose="02020603050405020304" pitchFamily="18" charset="0"/>
              </a:rPr>
              <a:t>；      </a:t>
            </a:r>
            <a:endParaRPr lang="zh-CN" altLang="en-US" sz="1800">
              <a:latin typeface="Times New Roman" panose="02020603050405020304" pitchFamily="18" charset="0"/>
            </a:endParaRPr>
          </a:p>
        </p:txBody>
      </p:sp>
      <p:sp>
        <p:nvSpPr>
          <p:cNvPr id="17" name="PA-矩形 17"/>
          <p:cNvSpPr>
            <a:spLocks noChangeArrowheads="1"/>
          </p:cNvSpPr>
          <p:nvPr>
            <p:custDataLst>
              <p:tags r:id="rId14"/>
            </p:custDataLst>
          </p:nvPr>
        </p:nvSpPr>
        <p:spPr bwMode="auto">
          <a:xfrm>
            <a:off x="1524000" y="7683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8" name="PA-矩形 18"/>
          <p:cNvSpPr>
            <a:spLocks noChangeArrowheads="1"/>
          </p:cNvSpPr>
          <p:nvPr>
            <p:custDataLst>
              <p:tags r:id="rId15"/>
            </p:custDataLst>
          </p:nvPr>
        </p:nvSpPr>
        <p:spPr bwMode="auto">
          <a:xfrm>
            <a:off x="1524000" y="10350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9" name="PA-圆角矩形 1"/>
          <p:cNvSpPr/>
          <p:nvPr>
            <p:custDataLst>
              <p:tags r:id="rId16"/>
            </p:custDataLst>
          </p:nvPr>
        </p:nvSpPr>
        <p:spPr>
          <a:xfrm>
            <a:off x="-348343" y="516695"/>
            <a:ext cx="5295247"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PA-文本框 5"/>
          <p:cNvSpPr txBox="1">
            <a:spLocks noChangeArrowheads="1"/>
          </p:cNvSpPr>
          <p:nvPr>
            <p:custDataLst>
              <p:tags r:id="rId17"/>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组合逻辑电路手工设计方法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1" name="PA-文本框 5"/>
          <p:cNvSpPr txBox="1">
            <a:spLocks noChangeArrowheads="1"/>
          </p:cNvSpPr>
          <p:nvPr>
            <p:custDataLst>
              <p:tags r:id="rId18"/>
            </p:custDataLst>
          </p:nvPr>
        </p:nvSpPr>
        <p:spPr bwMode="auto">
          <a:xfrm>
            <a:off x="626939" y="1513195"/>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组合逻辑电路的设计示例 </a:t>
            </a:r>
            <a:endPar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灯片编号占位符 3"/>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6388"/>
                                        </p:tgtEl>
                                        <p:attrNameLst>
                                          <p:attrName>style.visibility</p:attrName>
                                        </p:attrNameLst>
                                      </p:cBhvr>
                                      <p:to>
                                        <p:strVal val="visible"/>
                                      </p:to>
                                    </p:set>
                                    <p:animEffect transition="in" filter="wipe(up)">
                                      <p:cBhvr>
                                        <p:cTn id="18" dur="500"/>
                                        <p:tgtEl>
                                          <p:spTgt spid="16388"/>
                                        </p:tgtEl>
                                      </p:cBhvr>
                                    </p:animEffect>
                                  </p:childTnLst>
                                </p:cTn>
                              </p:par>
                            </p:childTnLst>
                          </p:cTn>
                        </p:par>
                        <p:par>
                          <p:cTn id="19" fill="hold">
                            <p:stCondLst>
                              <p:cond delay="500"/>
                            </p:stCondLst>
                            <p:childTnLst>
                              <p:par>
                                <p:cTn id="20" presetID="16" presetClass="entr" presetSubtype="37"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out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0" nodeType="clickEffect">
                                  <p:stCondLst>
                                    <p:cond delay="0"/>
                                  </p:stCondLst>
                                  <p:childTnLst>
                                    <p:animEffect transition="out" filter="wipe(up)">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0" nodeType="clickEffect">
                                  <p:stCondLst>
                                    <p:cond delay="0"/>
                                  </p:stCondLst>
                                  <p:childTnLst>
                                    <p:animEffect transition="out" filter="wipe(down)">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up)">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388" grpId="0" autoUpdateAnimBg="0"/>
      <p:bldP spid="12" grpId="0" animBg="1"/>
      <p:bldP spid="13" grpId="0" animBg="1"/>
      <p:bldP spid="14" grpId="0" bldLvl="0" animBg="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7010175" y="1537073"/>
            <a:ext cx="2591025" cy="1530229"/>
          </a:xfrm>
          <a:prstGeom prst="rect">
            <a:avLst/>
          </a:prstGeom>
        </p:spPr>
      </p:pic>
      <p:sp>
        <p:nvSpPr>
          <p:cNvPr id="17412" name="PA-文本框 8"/>
          <p:cNvSpPr txBox="1">
            <a:spLocks noChangeArrowheads="1"/>
          </p:cNvSpPr>
          <p:nvPr>
            <p:custDataLst>
              <p:tags r:id="rId3"/>
            </p:custDataLst>
          </p:nvPr>
        </p:nvSpPr>
        <p:spPr bwMode="auto">
          <a:xfrm>
            <a:off x="951052" y="3794931"/>
            <a:ext cx="86104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rgbClr val="000000"/>
                </a:solidFill>
                <a:sym typeface="宋体" panose="02010600030101010101" pitchFamily="2" charset="-122"/>
              </a:rPr>
              <a:t>(4)</a:t>
            </a:r>
            <a:r>
              <a:rPr lang="zh-CN" altLang="en-US" sz="2400" b="1" dirty="0">
                <a:solidFill>
                  <a:srgbClr val="000000"/>
                </a:solidFill>
                <a:sym typeface="宋体" panose="02010600030101010101" pitchFamily="2" charset="-122"/>
              </a:rPr>
              <a:t>画出逻辑电路图（与非门）</a:t>
            </a:r>
            <a:endParaRPr lang="zh-CN" altLang="en-US" sz="2400" b="1" dirty="0">
              <a:solidFill>
                <a:srgbClr val="000000"/>
              </a:solidFill>
              <a:sym typeface="宋体" panose="02010600030101010101" pitchFamily="2" charset="-122"/>
            </a:endParaRPr>
          </a:p>
        </p:txBody>
      </p:sp>
      <p:sp>
        <p:nvSpPr>
          <p:cNvPr id="17417" name="PA-文本框 10"/>
          <p:cNvSpPr txBox="1">
            <a:spLocks noChangeArrowheads="1"/>
          </p:cNvSpPr>
          <p:nvPr>
            <p:custDataLst>
              <p:tags r:id="rId4"/>
            </p:custDataLst>
          </p:nvPr>
        </p:nvSpPr>
        <p:spPr bwMode="auto">
          <a:xfrm>
            <a:off x="941527" y="3155566"/>
            <a:ext cx="3810000"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nSpc>
                <a:spcPct val="150000"/>
              </a:lnSpc>
              <a:spcBef>
                <a:spcPct val="0"/>
              </a:spcBef>
              <a:buFontTx/>
              <a:buNone/>
            </a:pPr>
            <a:r>
              <a:rPr lang="en-US" altLang="zh-CN" sz="2400" b="1" dirty="0">
                <a:solidFill>
                  <a:srgbClr val="000000"/>
                </a:solidFill>
                <a:sym typeface="宋体" panose="02010600030101010101" pitchFamily="2" charset="-122"/>
              </a:rPr>
              <a:t>(3)</a:t>
            </a:r>
            <a:r>
              <a:rPr lang="zh-CN" altLang="en-US" sz="2400" b="1" dirty="0">
                <a:solidFill>
                  <a:srgbClr val="000000"/>
                </a:solidFill>
                <a:sym typeface="宋体" panose="02010600030101010101" pitchFamily="2" charset="-122"/>
              </a:rPr>
              <a:t>变换表达式：</a:t>
            </a:r>
            <a:endParaRPr lang="zh-CN" altLang="en-US" sz="2400" b="1" dirty="0">
              <a:solidFill>
                <a:srgbClr val="000000"/>
              </a:solidFill>
              <a:sym typeface="宋体" panose="02010600030101010101" pitchFamily="2" charset="-122"/>
            </a:endParaRPr>
          </a:p>
        </p:txBody>
      </p:sp>
      <p:sp>
        <p:nvSpPr>
          <p:cNvPr id="20492" name="PA-文本框 16"/>
          <p:cNvSpPr txBox="1">
            <a:spLocks noChangeArrowheads="1"/>
          </p:cNvSpPr>
          <p:nvPr>
            <p:custDataLst>
              <p:tags r:id="rId5"/>
            </p:custDataLst>
          </p:nvPr>
        </p:nvSpPr>
        <p:spPr bwMode="auto">
          <a:xfrm>
            <a:off x="1446293" y="1983035"/>
            <a:ext cx="3810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nSpc>
                <a:spcPct val="150000"/>
              </a:lnSpc>
              <a:spcBef>
                <a:spcPct val="0"/>
              </a:spcBef>
              <a:buFontTx/>
              <a:buNone/>
            </a:pPr>
            <a:r>
              <a:rPr lang="zh-CN" altLang="en-US" sz="2400" b="1" dirty="0">
                <a:solidFill>
                  <a:srgbClr val="000000"/>
                </a:solidFill>
                <a:sym typeface="宋体" panose="02010600030101010101" pitchFamily="2" charset="-122"/>
              </a:rPr>
              <a:t>对</a:t>
            </a:r>
            <a:r>
              <a:rPr lang="en-US" altLang="zh-CN" sz="2400" b="1" i="1" dirty="0">
                <a:solidFill>
                  <a:srgbClr val="000000"/>
                </a:solidFill>
                <a:latin typeface="+mn-lt"/>
                <a:sym typeface="宋体" panose="02010600030101010101" pitchFamily="2" charset="-122"/>
              </a:rPr>
              <a:t>X</a:t>
            </a:r>
            <a:r>
              <a:rPr lang="zh-CN" altLang="en-US" sz="2400" b="1" dirty="0">
                <a:solidFill>
                  <a:srgbClr val="000000"/>
                </a:solidFill>
                <a:sym typeface="宋体" panose="02010600030101010101" pitchFamily="2" charset="-122"/>
              </a:rPr>
              <a:t>用卡诺图化简：</a:t>
            </a:r>
            <a:endParaRPr lang="zh-CN" altLang="en-US" sz="2400" b="1" dirty="0">
              <a:solidFill>
                <a:srgbClr val="000000"/>
              </a:solidFill>
              <a:sym typeface="宋体" panose="02010600030101010101" pitchFamily="2" charset="-122"/>
            </a:endParaRPr>
          </a:p>
        </p:txBody>
      </p:sp>
      <p:sp>
        <p:nvSpPr>
          <p:cNvPr id="17423" name="PA-椭圆 17"/>
          <p:cNvSpPr>
            <a:spLocks noChangeArrowheads="1"/>
          </p:cNvSpPr>
          <p:nvPr>
            <p:custDataLst>
              <p:tags r:id="rId6"/>
            </p:custDataLst>
          </p:nvPr>
        </p:nvSpPr>
        <p:spPr bwMode="auto">
          <a:xfrm>
            <a:off x="8557848" y="2047793"/>
            <a:ext cx="457200" cy="914400"/>
          </a:xfrm>
          <a:prstGeom prst="roundRect">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7424" name="PA-椭圆 18"/>
          <p:cNvSpPr>
            <a:spLocks noChangeArrowheads="1"/>
          </p:cNvSpPr>
          <p:nvPr>
            <p:custDataLst>
              <p:tags r:id="rId7"/>
            </p:custDataLst>
          </p:nvPr>
        </p:nvSpPr>
        <p:spPr bwMode="auto">
          <a:xfrm rot="5400000">
            <a:off x="8814444" y="2305126"/>
            <a:ext cx="457200" cy="914400"/>
          </a:xfrm>
          <a:prstGeom prst="roundRect">
            <a:avLst/>
          </a:prstGeom>
          <a:noFill/>
          <a:ln w="19050" cap="flat" cmpd="sng" algn="ctr">
            <a:solidFill>
              <a:srgbClr val="00528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graphicFrame>
        <p:nvGraphicFramePr>
          <p:cNvPr id="17426" name="PA-Object 18"/>
          <p:cNvGraphicFramePr>
            <a:graphicFrameLocks noChangeAspect="1"/>
          </p:cNvGraphicFramePr>
          <p:nvPr>
            <p:custDataLst>
              <p:tags r:id="rId8"/>
            </p:custDataLst>
          </p:nvPr>
        </p:nvGraphicFramePr>
        <p:xfrm>
          <a:off x="2691756" y="2650499"/>
          <a:ext cx="2438400" cy="422275"/>
        </p:xfrm>
        <a:graphic>
          <a:graphicData uri="http://schemas.openxmlformats.org/presentationml/2006/ole">
            <mc:AlternateContent xmlns:mc="http://schemas.openxmlformats.org/markup-compatibility/2006">
              <mc:Choice xmlns:v="urn:schemas-microsoft-com:vml" Requires="v">
                <p:oleObj spid="_x0000_s2" name="" r:id="rId9" imgW="1040765" imgH="177800" progId="">
                  <p:embed/>
                </p:oleObj>
              </mc:Choice>
              <mc:Fallback>
                <p:oleObj name="" r:id="rId9" imgW="1040765" imgH="177800" progId="">
                  <p:embed/>
                  <p:pic>
                    <p:nvPicPr>
                      <p:cNvPr id="0" name="PA-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1756" y="2650499"/>
                        <a:ext cx="24384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A-图片 5"/>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3235093" y="3183940"/>
            <a:ext cx="5114987" cy="536494"/>
          </a:xfrm>
          <a:prstGeom prst="rect">
            <a:avLst/>
          </a:prstGeom>
        </p:spPr>
      </p:pic>
      <p:pic>
        <p:nvPicPr>
          <p:cNvPr id="8" name="PA-图片 7"/>
          <p:cNvPicPr>
            <a:picLocks noChangeAspect="1"/>
          </p:cNvPicPr>
          <p:nvPr>
            <p:custDataLst>
              <p:tags r:id="rId13"/>
            </p:custDataLst>
          </p:nvPr>
        </p:nvPicPr>
        <p:blipFill>
          <a:blip r:embed="rId14">
            <a:extLst>
              <a:ext uri="{28A0092B-C50C-407E-A947-70E740481C1C}">
                <a14:useLocalDpi xmlns:a14="http://schemas.microsoft.com/office/drawing/2010/main" val="0"/>
              </a:ext>
            </a:extLst>
          </a:blip>
          <a:stretch>
            <a:fillRect/>
          </a:stretch>
        </p:blipFill>
        <p:spPr>
          <a:xfrm>
            <a:off x="5831115" y="4235697"/>
            <a:ext cx="3139712" cy="1481456"/>
          </a:xfrm>
          <a:prstGeom prst="rect">
            <a:avLst/>
          </a:prstGeom>
        </p:spPr>
      </p:pic>
      <p:pic>
        <p:nvPicPr>
          <p:cNvPr id="10" name="PA-图片 9"/>
          <p:cNvPicPr>
            <a:picLocks noChangeAspect="1"/>
          </p:cNvPicPr>
          <p:nvPr>
            <p:custDataLst>
              <p:tags r:id="rId15"/>
            </p:custDataLst>
          </p:nvPr>
        </p:nvPicPr>
        <p:blipFill>
          <a:blip r:embed="rId16">
            <a:extLst>
              <a:ext uri="{28A0092B-C50C-407E-A947-70E740481C1C}">
                <a14:useLocalDpi xmlns:a14="http://schemas.microsoft.com/office/drawing/2010/main" val="0"/>
              </a:ext>
            </a:extLst>
          </a:blip>
          <a:stretch>
            <a:fillRect/>
          </a:stretch>
        </p:blipFill>
        <p:spPr>
          <a:xfrm>
            <a:off x="2115772" y="4235697"/>
            <a:ext cx="2962913" cy="1371719"/>
          </a:xfrm>
          <a:prstGeom prst="rect">
            <a:avLst/>
          </a:prstGeom>
        </p:spPr>
      </p:pic>
      <p:sp>
        <p:nvSpPr>
          <p:cNvPr id="27" name="PA-圆角矩形 1"/>
          <p:cNvSpPr/>
          <p:nvPr>
            <p:custDataLst>
              <p:tags r:id="rId17"/>
            </p:custDataLst>
          </p:nvPr>
        </p:nvSpPr>
        <p:spPr>
          <a:xfrm>
            <a:off x="-348343" y="516695"/>
            <a:ext cx="5295247"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PA-文本框 5"/>
          <p:cNvSpPr txBox="1">
            <a:spLocks noChangeArrowheads="1"/>
          </p:cNvSpPr>
          <p:nvPr>
            <p:custDataLst>
              <p:tags r:id="rId18"/>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组合逻辑电路手工设计方法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5" name="PA-文本框 5"/>
          <p:cNvSpPr txBox="1">
            <a:spLocks noChangeArrowheads="1"/>
          </p:cNvSpPr>
          <p:nvPr>
            <p:custDataLst>
              <p:tags r:id="rId19"/>
            </p:custDataLst>
          </p:nvPr>
        </p:nvSpPr>
        <p:spPr bwMode="auto">
          <a:xfrm>
            <a:off x="626939" y="1513195"/>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组合逻辑电路的设计示例 </a:t>
            </a:r>
            <a:endPar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554115" y="5927086"/>
            <a:ext cx="6291468" cy="461665"/>
          </a:xfrm>
          <a:prstGeom prst="rect">
            <a:avLst/>
          </a:prstGeom>
          <a:noFill/>
        </p:spPr>
        <p:txBody>
          <a:bodyPr wrap="square">
            <a:spAutoFit/>
          </a:bodyPr>
          <a:lstStyle/>
          <a:p>
            <a:r>
              <a:rPr lang="en-US" altLang="zh-CN" sz="2400" b="1" dirty="0">
                <a:solidFill>
                  <a:srgbClr val="000000"/>
                </a:solidFill>
                <a:sym typeface="宋体" panose="02010600030101010101" pitchFamily="2" charset="-122"/>
              </a:rPr>
              <a:t>Y</a:t>
            </a:r>
            <a:r>
              <a:rPr lang="zh-CN" altLang="en-US" sz="2400" b="1" dirty="0">
                <a:solidFill>
                  <a:srgbClr val="000000"/>
                </a:solidFill>
                <a:sym typeface="宋体" panose="02010600030101010101" pitchFamily="2" charset="-122"/>
              </a:rPr>
              <a:t>可用一个</a:t>
            </a:r>
            <a:r>
              <a:rPr lang="en-US" altLang="zh-CN" sz="2400" b="1" dirty="0">
                <a:solidFill>
                  <a:srgbClr val="000000"/>
                </a:solidFill>
                <a:sym typeface="宋体" panose="02010600030101010101" pitchFamily="2" charset="-122"/>
              </a:rPr>
              <a:t>3</a:t>
            </a:r>
            <a:r>
              <a:rPr lang="zh-CN" altLang="en-US" sz="2400" b="1" dirty="0">
                <a:solidFill>
                  <a:srgbClr val="000000"/>
                </a:solidFill>
                <a:sym typeface="宋体" panose="02010600030101010101" pitchFamily="2" charset="-122"/>
              </a:rPr>
              <a:t>输入或非门实现</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0492"/>
                                        </p:tgtEl>
                                        <p:attrNameLst>
                                          <p:attrName>style.visibility</p:attrName>
                                        </p:attrNameLst>
                                      </p:cBhvr>
                                      <p:to>
                                        <p:strVal val="visible"/>
                                      </p:to>
                                    </p:set>
                                    <p:animEffect transition="in" filter="randombar(horizontal)">
                                      <p:cBhvr>
                                        <p:cTn id="7" dur="500"/>
                                        <p:tgtEl>
                                          <p:spTgt spid="20492"/>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style.rotation</p:attrName>
                                        </p:attrNameLst>
                                      </p:cBhvr>
                                      <p:tavLst>
                                        <p:tav tm="0">
                                          <p:val>
                                            <p:fltVal val="360"/>
                                          </p:val>
                                        </p:tav>
                                        <p:tav tm="100000">
                                          <p:val>
                                            <p:fltVal val="0"/>
                                          </p:val>
                                        </p:tav>
                                      </p:tavLst>
                                    </p:anim>
                                    <p:animEffect transition="in" filter="fade">
                                      <p:cBhvr>
                                        <p:cTn id="14" dur="500"/>
                                        <p:tgtEl>
                                          <p:spTgt spid="4"/>
                                        </p:tgtEl>
                                      </p:cBhvr>
                                    </p:animEffect>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17423"/>
                                        </p:tgtEl>
                                        <p:attrNameLst>
                                          <p:attrName>style.visibility</p:attrName>
                                        </p:attrNameLst>
                                      </p:cBhvr>
                                      <p:to>
                                        <p:strVal val="visible"/>
                                      </p:to>
                                    </p:set>
                                    <p:animEffect transition="in" filter="wheel(1)">
                                      <p:cBhvr>
                                        <p:cTn id="18" dur="1000"/>
                                        <p:tgtEl>
                                          <p:spTgt spid="17423"/>
                                        </p:tgtEl>
                                      </p:cBhvr>
                                    </p:animEffect>
                                  </p:childTnLst>
                                </p:cTn>
                              </p:par>
                            </p:childTnLst>
                          </p:cTn>
                        </p:par>
                        <p:par>
                          <p:cTn id="19" fill="hold">
                            <p:stCondLst>
                              <p:cond delay="2000"/>
                            </p:stCondLst>
                            <p:childTnLst>
                              <p:par>
                                <p:cTn id="20" presetID="21" presetClass="entr" presetSubtype="1" fill="hold" grpId="0" nodeType="afterEffect">
                                  <p:stCondLst>
                                    <p:cond delay="0"/>
                                  </p:stCondLst>
                                  <p:childTnLst>
                                    <p:set>
                                      <p:cBhvr>
                                        <p:cTn id="21" dur="1" fill="hold">
                                          <p:stCondLst>
                                            <p:cond delay="0"/>
                                          </p:stCondLst>
                                        </p:cTn>
                                        <p:tgtEl>
                                          <p:spTgt spid="17424"/>
                                        </p:tgtEl>
                                        <p:attrNameLst>
                                          <p:attrName>style.visibility</p:attrName>
                                        </p:attrNameLst>
                                      </p:cBhvr>
                                      <p:to>
                                        <p:strVal val="visible"/>
                                      </p:to>
                                    </p:set>
                                    <p:animEffect transition="in" filter="wheel(1)">
                                      <p:cBhvr>
                                        <p:cTn id="22" dur="1000"/>
                                        <p:tgtEl>
                                          <p:spTgt spid="17424"/>
                                        </p:tgtEl>
                                      </p:cBhvr>
                                    </p:animEffect>
                                  </p:childTnLst>
                                </p:cTn>
                              </p:par>
                            </p:childTnLst>
                          </p:cTn>
                        </p:par>
                        <p:par>
                          <p:cTn id="23" fill="hold">
                            <p:stCondLst>
                              <p:cond delay="3000"/>
                            </p:stCondLst>
                            <p:childTnLst>
                              <p:par>
                                <p:cTn id="24" presetID="22" presetClass="entr" presetSubtype="8" fill="hold" nodeType="afterEffect">
                                  <p:stCondLst>
                                    <p:cond delay="0"/>
                                  </p:stCondLst>
                                  <p:childTnLst>
                                    <p:set>
                                      <p:cBhvr>
                                        <p:cTn id="25" dur="1" fill="hold">
                                          <p:stCondLst>
                                            <p:cond delay="0"/>
                                          </p:stCondLst>
                                        </p:cTn>
                                        <p:tgtEl>
                                          <p:spTgt spid="17426"/>
                                        </p:tgtEl>
                                        <p:attrNameLst>
                                          <p:attrName>style.visibility</p:attrName>
                                        </p:attrNameLst>
                                      </p:cBhvr>
                                      <p:to>
                                        <p:strVal val="visible"/>
                                      </p:to>
                                    </p:set>
                                    <p:animEffect transition="in" filter="wipe(left)">
                                      <p:cBhvr>
                                        <p:cTn id="26" dur="500"/>
                                        <p:tgtEl>
                                          <p:spTgt spid="17426"/>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 calcmode="lin" valueType="num">
                                      <p:cBhvr>
                                        <p:cTn id="33" dur="500" fill="hold"/>
                                        <p:tgtEl>
                                          <p:spTgt spid="8"/>
                                        </p:tgtEl>
                                        <p:attrNameLst>
                                          <p:attrName>style.rotation</p:attrName>
                                        </p:attrNameLst>
                                      </p:cBhvr>
                                      <p:tavLst>
                                        <p:tav tm="0">
                                          <p:val>
                                            <p:fltVal val="360"/>
                                          </p:val>
                                        </p:tav>
                                        <p:tav tm="100000">
                                          <p:val>
                                            <p:fltVal val="0"/>
                                          </p:val>
                                        </p:tav>
                                      </p:tavLst>
                                    </p:anim>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7417"/>
                                        </p:tgtEl>
                                        <p:attrNameLst>
                                          <p:attrName>style.visibility</p:attrName>
                                        </p:attrNameLst>
                                      </p:cBhvr>
                                      <p:to>
                                        <p:strVal val="visible"/>
                                      </p:to>
                                    </p:set>
                                    <p:animEffect transition="in" filter="fade">
                                      <p:cBhvr>
                                        <p:cTn id="39" dur="1000"/>
                                        <p:tgtEl>
                                          <p:spTgt spid="17417"/>
                                        </p:tgtEl>
                                      </p:cBhvr>
                                    </p:animEffect>
                                    <p:anim calcmode="lin" valueType="num">
                                      <p:cBhvr>
                                        <p:cTn id="40" dur="1000" fill="hold"/>
                                        <p:tgtEl>
                                          <p:spTgt spid="17417"/>
                                        </p:tgtEl>
                                        <p:attrNameLst>
                                          <p:attrName>ppt_x</p:attrName>
                                        </p:attrNameLst>
                                      </p:cBhvr>
                                      <p:tavLst>
                                        <p:tav tm="0">
                                          <p:val>
                                            <p:strVal val="#ppt_x"/>
                                          </p:val>
                                        </p:tav>
                                        <p:tav tm="100000">
                                          <p:val>
                                            <p:strVal val="#ppt_x"/>
                                          </p:val>
                                        </p:tav>
                                      </p:tavLst>
                                    </p:anim>
                                    <p:anim calcmode="lin" valueType="num">
                                      <p:cBhvr>
                                        <p:cTn id="41" dur="1000" fill="hold"/>
                                        <p:tgtEl>
                                          <p:spTgt spid="17417"/>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7412"/>
                                        </p:tgtEl>
                                        <p:attrNameLst>
                                          <p:attrName>style.visibility</p:attrName>
                                        </p:attrNameLst>
                                      </p:cBhvr>
                                      <p:to>
                                        <p:strVal val="visible"/>
                                      </p:to>
                                    </p:set>
                                    <p:animEffect transition="in" filter="wipe(left)">
                                      <p:cBhvr>
                                        <p:cTn id="50" dur="500"/>
                                        <p:tgtEl>
                                          <p:spTgt spid="17412"/>
                                        </p:tgtEl>
                                      </p:cBhvr>
                                    </p:animEffect>
                                  </p:childTnLst>
                                </p:cTn>
                              </p:par>
                            </p:childTnLst>
                          </p:cTn>
                        </p:par>
                        <p:par>
                          <p:cTn id="51" fill="hold">
                            <p:stCondLst>
                              <p:cond delay="500"/>
                            </p:stCondLst>
                            <p:childTnLst>
                              <p:par>
                                <p:cTn id="52" presetID="49" presetClass="entr" presetSubtype="0" decel="100000"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fltVal val="0"/>
                                          </p:val>
                                        </p:tav>
                                        <p:tav tm="100000">
                                          <p:val>
                                            <p:strVal val="#ppt_w"/>
                                          </p:val>
                                        </p:tav>
                                      </p:tavLst>
                                    </p:anim>
                                    <p:anim calcmode="lin" valueType="num">
                                      <p:cBhvr>
                                        <p:cTn id="55" dur="500" fill="hold"/>
                                        <p:tgtEl>
                                          <p:spTgt spid="10"/>
                                        </p:tgtEl>
                                        <p:attrNameLst>
                                          <p:attrName>ppt_h</p:attrName>
                                        </p:attrNameLst>
                                      </p:cBhvr>
                                      <p:tavLst>
                                        <p:tav tm="0">
                                          <p:val>
                                            <p:fltVal val="0"/>
                                          </p:val>
                                        </p:tav>
                                        <p:tav tm="100000">
                                          <p:val>
                                            <p:strVal val="#ppt_h"/>
                                          </p:val>
                                        </p:tav>
                                      </p:tavLst>
                                    </p:anim>
                                    <p:anim calcmode="lin" valueType="num">
                                      <p:cBhvr>
                                        <p:cTn id="56" dur="500" fill="hold"/>
                                        <p:tgtEl>
                                          <p:spTgt spid="10"/>
                                        </p:tgtEl>
                                        <p:attrNameLst>
                                          <p:attrName>style.rotation</p:attrName>
                                        </p:attrNameLst>
                                      </p:cBhvr>
                                      <p:tavLst>
                                        <p:tav tm="0">
                                          <p:val>
                                            <p:fltVal val="360"/>
                                          </p:val>
                                        </p:tav>
                                        <p:tav tm="100000">
                                          <p:val>
                                            <p:fltVal val="0"/>
                                          </p:val>
                                        </p:tav>
                                      </p:tavLst>
                                    </p:anim>
                                    <p:animEffect transition="in" filter="fade">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P spid="17417" grpId="0" autoUpdateAnimBg="0"/>
      <p:bldP spid="20492" grpId="0"/>
      <p:bldP spid="17423" grpId="0" animBg="1"/>
      <p:bldP spid="17424" grpId="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3408" y="2172292"/>
            <a:ext cx="8338721" cy="1569660"/>
          </a:xfrm>
          <a:prstGeom prst="rect">
            <a:avLst/>
          </a:prstGeom>
        </p:spPr>
        <p:txBody>
          <a:bodyPr wrap="square">
            <a:spAutoFit/>
          </a:bodyPr>
          <a:lstStyle/>
          <a:p>
            <a:pPr algn="just"/>
            <a:r>
              <a:rPr lang="en-US" altLang="zh-CN" sz="2400" b="1" dirty="0">
                <a:latin typeface="Times New Roman" panose="02020603050405020304" pitchFamily="18" charset="0"/>
              </a:rPr>
              <a:t>【</a:t>
            </a:r>
            <a:r>
              <a:rPr lang="zh-CN" altLang="en-US" sz="2400" b="1" dirty="0">
                <a:latin typeface="Times New Roman" panose="02020603050405020304" pitchFamily="18" charset="0"/>
              </a:rPr>
              <a:t>例</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某大厅有一盏灯和分布在不同位置的四个开关（</a:t>
            </a:r>
            <a:r>
              <a:rPr lang="en-US" altLang="zh-CN" sz="2400" b="1" dirty="0">
                <a:latin typeface="Times New Roman" panose="02020603050405020304" pitchFamily="18" charset="0"/>
              </a:rPr>
              <a:t>A</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B</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C</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D</a:t>
            </a:r>
            <a:r>
              <a:rPr lang="zh-CN" altLang="en-US" sz="2400" b="1" dirty="0">
                <a:latin typeface="Times New Roman" panose="02020603050405020304" pitchFamily="18" charset="0"/>
              </a:rPr>
              <a:t>）。试利用四选一数据选择器为大厅设计一个电灯开关控制逻辑电路，使得人们可以在大厅的任何一个位置控制灯的亮或灭。</a:t>
            </a:r>
            <a:endParaRPr lang="zh-CN" altLang="en-US" sz="2400" b="1" dirty="0">
              <a:latin typeface="Times New Roman" panose="02020603050405020304" pitchFamily="18" charset="0"/>
            </a:endParaRPr>
          </a:p>
        </p:txBody>
      </p:sp>
      <p:sp>
        <p:nvSpPr>
          <p:cNvPr id="16388" name="PA-文本框 10"/>
          <p:cNvSpPr txBox="1">
            <a:spLocks noChangeArrowheads="1"/>
          </p:cNvSpPr>
          <p:nvPr>
            <p:custDataLst>
              <p:tags r:id="rId1"/>
            </p:custDataLst>
          </p:nvPr>
        </p:nvSpPr>
        <p:spPr bwMode="auto">
          <a:xfrm>
            <a:off x="514527" y="3668114"/>
            <a:ext cx="4495682"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nSpc>
                <a:spcPct val="150000"/>
              </a:lnSpc>
              <a:spcBef>
                <a:spcPct val="0"/>
              </a:spcBef>
              <a:buFontTx/>
              <a:buNone/>
            </a:pPr>
            <a:r>
              <a:rPr lang="zh-CN" altLang="en-US" sz="2400" b="1" dirty="0">
                <a:solidFill>
                  <a:schemeClr val="bg1"/>
                </a:solidFill>
                <a:sym typeface="宋体" panose="02010600030101010101" pitchFamily="2" charset="-122"/>
              </a:rPr>
              <a:t>解:</a:t>
            </a:r>
            <a:r>
              <a:rPr lang="en-US" altLang="zh-CN" sz="2400" b="1" dirty="0">
                <a:solidFill>
                  <a:srgbClr val="000000"/>
                </a:solidFill>
                <a:sym typeface="宋体" panose="02010600030101010101" pitchFamily="2" charset="-122"/>
              </a:rPr>
              <a:t>(1)</a:t>
            </a:r>
            <a:r>
              <a:rPr lang="zh-CN" altLang="en-US" sz="2400" b="1" dirty="0">
                <a:solidFill>
                  <a:srgbClr val="000000"/>
                </a:solidFill>
                <a:sym typeface="宋体" panose="02010600030101010101" pitchFamily="2" charset="-122"/>
              </a:rPr>
              <a:t>逻辑抽象、列真值表</a:t>
            </a:r>
            <a:endParaRPr lang="zh-CN" altLang="en-US" sz="2400" b="1" dirty="0">
              <a:solidFill>
                <a:srgbClr val="000000"/>
              </a:solidFill>
              <a:sym typeface="宋体" panose="02010600030101010101" pitchFamily="2" charset="-122"/>
            </a:endParaRPr>
          </a:p>
        </p:txBody>
      </p:sp>
      <p:sp>
        <p:nvSpPr>
          <p:cNvPr id="19489" name="PA-文本框 11"/>
          <p:cNvSpPr txBox="1">
            <a:spLocks noChangeArrowheads="1"/>
          </p:cNvSpPr>
          <p:nvPr>
            <p:custDataLst>
              <p:tags r:id="rId2"/>
            </p:custDataLst>
          </p:nvPr>
        </p:nvSpPr>
        <p:spPr bwMode="auto">
          <a:xfrm>
            <a:off x="983409" y="4267789"/>
            <a:ext cx="2737758" cy="46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rgbClr val="000000"/>
                </a:solidFill>
                <a:sym typeface="宋体" panose="02010600030101010101" pitchFamily="2" charset="-122"/>
              </a:rPr>
              <a:t>(2)</a:t>
            </a:r>
            <a:r>
              <a:rPr lang="zh-CN" altLang="en-US" sz="2400" b="1" dirty="0">
                <a:solidFill>
                  <a:srgbClr val="000000"/>
                </a:solidFill>
                <a:sym typeface="宋体" panose="02010600030101010101" pitchFamily="2" charset="-122"/>
              </a:rPr>
              <a:t>列逻辑表达式</a:t>
            </a:r>
            <a:endParaRPr lang="zh-CN" altLang="en-US" sz="2400" b="1" dirty="0">
              <a:solidFill>
                <a:srgbClr val="000000"/>
              </a:solidFill>
              <a:sym typeface="宋体" panose="02010600030101010101" pitchFamily="2" charset="-122"/>
            </a:endParaRPr>
          </a:p>
        </p:txBody>
      </p:sp>
      <p:pic>
        <p:nvPicPr>
          <p:cNvPr id="7" name="PA-图片 6"/>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5898863" y="3650516"/>
            <a:ext cx="3322608" cy="2158171"/>
          </a:xfrm>
          <a:prstGeom prst="rect">
            <a:avLst/>
          </a:prstGeom>
        </p:spPr>
      </p:pic>
      <p:pic>
        <p:nvPicPr>
          <p:cNvPr id="10" name="PA-图片 9"/>
          <p:cNvPicPr>
            <a:picLocks noChangeAspect="1"/>
          </p:cNvPicPr>
          <p:nvPr>
            <p:custDataLst>
              <p:tags r:id="rId5"/>
            </p:custDataLst>
          </p:nvPr>
        </p:nvPicPr>
        <p:blipFill rotWithShape="1">
          <a:blip r:embed="rId6">
            <a:extLst>
              <a:ext uri="{28A0092B-C50C-407E-A947-70E740481C1C}">
                <a14:useLocalDpi xmlns:a14="http://schemas.microsoft.com/office/drawing/2010/main" val="0"/>
              </a:ext>
            </a:extLst>
          </a:blip>
          <a:srcRect l="10445"/>
          <a:stretch>
            <a:fillRect/>
          </a:stretch>
        </p:blipFill>
        <p:spPr>
          <a:xfrm>
            <a:off x="1849030" y="5617159"/>
            <a:ext cx="3161179" cy="591363"/>
          </a:xfrm>
          <a:prstGeom prst="rect">
            <a:avLst/>
          </a:prstGeom>
        </p:spPr>
      </p:pic>
      <p:sp>
        <p:nvSpPr>
          <p:cNvPr id="12" name="PA-圆角矩形 1"/>
          <p:cNvSpPr/>
          <p:nvPr>
            <p:custDataLst>
              <p:tags r:id="rId7"/>
            </p:custDataLst>
          </p:nvPr>
        </p:nvSpPr>
        <p:spPr>
          <a:xfrm>
            <a:off x="-348343" y="516695"/>
            <a:ext cx="5295247"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PA-文本框 5"/>
          <p:cNvSpPr txBox="1">
            <a:spLocks noChangeArrowheads="1"/>
          </p:cNvSpPr>
          <p:nvPr>
            <p:custDataLst>
              <p:tags r:id="rId8"/>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组合逻辑电路手工设计方法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graphicFrame>
        <p:nvGraphicFramePr>
          <p:cNvPr id="11" name="表格 10"/>
          <p:cNvGraphicFramePr>
            <a:graphicFrameLocks noGrp="1"/>
          </p:cNvGraphicFramePr>
          <p:nvPr/>
        </p:nvGraphicFramePr>
        <p:xfrm>
          <a:off x="9557096" y="965727"/>
          <a:ext cx="2296789" cy="4956607"/>
        </p:xfrm>
        <a:graphic>
          <a:graphicData uri="http://schemas.openxmlformats.org/drawingml/2006/table">
            <a:tbl>
              <a:tblPr/>
              <a:tblGrid>
                <a:gridCol w="399364"/>
                <a:gridCol w="399364"/>
                <a:gridCol w="399364"/>
                <a:gridCol w="399364"/>
                <a:gridCol w="699333"/>
              </a:tblGrid>
              <a:tr h="409558">
                <a:tc gridSpan="4">
                  <a:txBody>
                    <a:bodyPr/>
                    <a:lstStyle/>
                    <a:p>
                      <a:pPr algn="ctr" fontAlgn="ctr"/>
                      <a:r>
                        <a:rPr lang="zh-CN" altLang="en-US" sz="1600" b="1" i="0" u="none" strike="noStrike" dirty="0">
                          <a:solidFill>
                            <a:srgbClr val="000000"/>
                          </a:solidFill>
                          <a:effectLst/>
                          <a:latin typeface="宋体" panose="02010600030101010101" pitchFamily="2" charset="-122"/>
                          <a:ea typeface="宋体" panose="02010600030101010101" pitchFamily="2" charset="-122"/>
                        </a:rPr>
                        <a:t>输 入</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hMerge="1">
                  <a:tcPr/>
                </a:tc>
                <a:tc>
                  <a:txBody>
                    <a:bodyPr/>
                    <a:lstStyle/>
                    <a:p>
                      <a:pPr algn="ctr" fontAlgn="ctr"/>
                      <a:r>
                        <a:rPr lang="zh-CN" altLang="en-US" sz="1600" b="1" i="0" u="none" strike="noStrike" dirty="0">
                          <a:solidFill>
                            <a:srgbClr val="000000"/>
                          </a:solidFill>
                          <a:effectLst/>
                          <a:latin typeface="宋体" panose="02010600030101010101" pitchFamily="2" charset="-122"/>
                          <a:ea typeface="宋体" panose="02010600030101010101" pitchFamily="2" charset="-122"/>
                        </a:rPr>
                        <a:t>输 出</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8724">
                <a:tc>
                  <a:txBody>
                    <a:bodyPr/>
                    <a:lstStyle/>
                    <a:p>
                      <a:pPr algn="ctr" fontAlgn="ctr"/>
                      <a:r>
                        <a:rPr lang="en-US" sz="1600" b="1" i="0" u="none" strike="noStrike">
                          <a:solidFill>
                            <a:srgbClr val="000000"/>
                          </a:solidFill>
                          <a:effectLst/>
                          <a:latin typeface="宋体" panose="02010600030101010101" pitchFamily="2" charset="-122"/>
                          <a:ea typeface="宋体" panose="02010600030101010101" pitchFamily="2" charset="-122"/>
                        </a:rPr>
                        <a:t>A</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宋体" panose="02010600030101010101" pitchFamily="2" charset="-122"/>
                          <a:ea typeface="宋体" panose="02010600030101010101" pitchFamily="2" charset="-122"/>
                        </a:rPr>
                        <a:t>B</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宋体" panose="02010600030101010101" pitchFamily="2" charset="-122"/>
                          <a:ea typeface="宋体" panose="02010600030101010101" pitchFamily="2" charset="-122"/>
                        </a:rPr>
                        <a:t>C</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宋体" panose="02010600030101010101" pitchFamily="2" charset="-122"/>
                          <a:ea typeface="宋体" panose="02010600030101010101" pitchFamily="2" charset="-122"/>
                        </a:rPr>
                        <a:t>D</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1" i="0" u="none" strike="noStrike" dirty="0">
                          <a:solidFill>
                            <a:srgbClr val="000000"/>
                          </a:solidFill>
                          <a:effectLst/>
                          <a:latin typeface="宋体" panose="02010600030101010101" pitchFamily="2" charset="-122"/>
                          <a:ea typeface="宋体" panose="02010600030101010101" pitchFamily="2" charset="-122"/>
                        </a:rPr>
                        <a:t>Y</a:t>
                      </a:r>
                      <a:endParaRPr lang="en-US" sz="16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979">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16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2979">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dirty="0">
                          <a:solidFill>
                            <a:srgbClr val="000000"/>
                          </a:solidFill>
                          <a:effectLst/>
                          <a:latin typeface="宋体" panose="02010600030101010101" pitchFamily="2" charset="-122"/>
                          <a:ea typeface="宋体" panose="02010600030101010101" pitchFamily="2" charset="-122"/>
                        </a:rPr>
                        <a:t>1</a:t>
                      </a:r>
                      <a:endParaRPr lang="en-US" altLang="zh-CN" sz="16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2979">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dirty="0">
                          <a:solidFill>
                            <a:srgbClr val="000000"/>
                          </a:solidFill>
                          <a:effectLst/>
                          <a:latin typeface="宋体" panose="02010600030101010101" pitchFamily="2" charset="-122"/>
                          <a:ea typeface="宋体" panose="02010600030101010101" pitchFamily="2" charset="-122"/>
                        </a:rPr>
                        <a:t>1</a:t>
                      </a:r>
                      <a:endParaRPr lang="en-US" altLang="zh-CN" sz="16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2979">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16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2979">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16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dirty="0">
                          <a:solidFill>
                            <a:srgbClr val="000000"/>
                          </a:solidFill>
                          <a:effectLst/>
                          <a:latin typeface="宋体" panose="02010600030101010101" pitchFamily="2" charset="-122"/>
                          <a:ea typeface="宋体" panose="02010600030101010101" pitchFamily="2" charset="-122"/>
                        </a:rPr>
                        <a:t>1</a:t>
                      </a:r>
                      <a:endParaRPr lang="en-US" altLang="zh-CN" sz="16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2979">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16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2979">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16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2979">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dirty="0">
                          <a:solidFill>
                            <a:srgbClr val="000000"/>
                          </a:solidFill>
                          <a:effectLst/>
                          <a:latin typeface="宋体" panose="02010600030101010101" pitchFamily="2" charset="-122"/>
                          <a:ea typeface="宋体" panose="02010600030101010101" pitchFamily="2" charset="-122"/>
                        </a:rPr>
                        <a:t>1</a:t>
                      </a:r>
                      <a:endParaRPr lang="en-US" altLang="zh-CN" sz="16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2979">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2979">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16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2979">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16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2979">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dirty="0">
                          <a:solidFill>
                            <a:srgbClr val="000000"/>
                          </a:solidFill>
                          <a:effectLst/>
                          <a:latin typeface="宋体" panose="02010600030101010101" pitchFamily="2" charset="-122"/>
                          <a:ea typeface="宋体" panose="02010600030101010101" pitchFamily="2" charset="-122"/>
                        </a:rPr>
                        <a:t>1</a:t>
                      </a:r>
                      <a:endParaRPr lang="en-US" altLang="zh-CN" sz="16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2979">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2979">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dirty="0">
                          <a:solidFill>
                            <a:srgbClr val="000000"/>
                          </a:solidFill>
                          <a:effectLst/>
                          <a:latin typeface="宋体" panose="02010600030101010101" pitchFamily="2" charset="-122"/>
                          <a:ea typeface="宋体" panose="02010600030101010101" pitchFamily="2" charset="-122"/>
                        </a:rPr>
                        <a:t>1</a:t>
                      </a:r>
                      <a:endParaRPr lang="en-US" altLang="zh-CN" sz="16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2979">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dirty="0">
                          <a:solidFill>
                            <a:srgbClr val="000000"/>
                          </a:solidFill>
                          <a:effectLst/>
                          <a:latin typeface="宋体" panose="02010600030101010101" pitchFamily="2" charset="-122"/>
                          <a:ea typeface="宋体" panose="02010600030101010101" pitchFamily="2" charset="-122"/>
                        </a:rPr>
                        <a:t>1</a:t>
                      </a:r>
                      <a:endParaRPr lang="en-US" altLang="zh-CN" sz="16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3640">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宋体" panose="02010600030101010101" pitchFamily="2" charset="-122"/>
                          <a:ea typeface="宋体" panose="02010600030101010101" pitchFamily="2" charset="-122"/>
                        </a:rPr>
                        <a:t>1</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16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矩形 3"/>
          <p:cNvSpPr/>
          <p:nvPr/>
        </p:nvSpPr>
        <p:spPr>
          <a:xfrm>
            <a:off x="11170074" y="1974778"/>
            <a:ext cx="668571" cy="2285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p:cNvSpPr/>
          <p:nvPr/>
        </p:nvSpPr>
        <p:spPr>
          <a:xfrm>
            <a:off x="11166680" y="2241437"/>
            <a:ext cx="668571" cy="2285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p:cNvSpPr/>
          <p:nvPr/>
        </p:nvSpPr>
        <p:spPr>
          <a:xfrm>
            <a:off x="11166679" y="2767217"/>
            <a:ext cx="668571" cy="2285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矩形 16"/>
          <p:cNvSpPr/>
          <p:nvPr/>
        </p:nvSpPr>
        <p:spPr>
          <a:xfrm>
            <a:off x="11166680" y="3557206"/>
            <a:ext cx="668571" cy="2285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矩形 17"/>
          <p:cNvSpPr/>
          <p:nvPr/>
        </p:nvSpPr>
        <p:spPr>
          <a:xfrm>
            <a:off x="11166680" y="3823865"/>
            <a:ext cx="668571" cy="2285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矩形 18"/>
          <p:cNvSpPr/>
          <p:nvPr/>
        </p:nvSpPr>
        <p:spPr>
          <a:xfrm>
            <a:off x="11166678" y="4614427"/>
            <a:ext cx="668571" cy="2285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矩形 19"/>
          <p:cNvSpPr/>
          <p:nvPr/>
        </p:nvSpPr>
        <p:spPr>
          <a:xfrm>
            <a:off x="11166678" y="5140207"/>
            <a:ext cx="668571" cy="2285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矩形 20"/>
          <p:cNvSpPr/>
          <p:nvPr/>
        </p:nvSpPr>
        <p:spPr>
          <a:xfrm>
            <a:off x="11163282" y="5399246"/>
            <a:ext cx="668571" cy="2285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矩形 21"/>
          <p:cNvSpPr/>
          <p:nvPr/>
        </p:nvSpPr>
        <p:spPr>
          <a:xfrm>
            <a:off x="11162436" y="5670915"/>
            <a:ext cx="668571" cy="2285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矩形 22"/>
          <p:cNvSpPr/>
          <p:nvPr/>
        </p:nvSpPr>
        <p:spPr>
          <a:xfrm>
            <a:off x="11185314" y="4871002"/>
            <a:ext cx="645693" cy="2285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矩形 23"/>
          <p:cNvSpPr/>
          <p:nvPr/>
        </p:nvSpPr>
        <p:spPr>
          <a:xfrm>
            <a:off x="11185314" y="4361000"/>
            <a:ext cx="645694" cy="2285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矩形 24"/>
          <p:cNvSpPr/>
          <p:nvPr/>
        </p:nvSpPr>
        <p:spPr>
          <a:xfrm>
            <a:off x="11170074" y="4094341"/>
            <a:ext cx="645694" cy="2285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矩形 25"/>
          <p:cNvSpPr/>
          <p:nvPr/>
        </p:nvSpPr>
        <p:spPr>
          <a:xfrm>
            <a:off x="11202268" y="3299270"/>
            <a:ext cx="613499" cy="2285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 name="矩形 26"/>
          <p:cNvSpPr/>
          <p:nvPr/>
        </p:nvSpPr>
        <p:spPr>
          <a:xfrm>
            <a:off x="11185314" y="3037747"/>
            <a:ext cx="613499" cy="2285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8" name="矩形 27"/>
          <p:cNvSpPr/>
          <p:nvPr/>
        </p:nvSpPr>
        <p:spPr>
          <a:xfrm>
            <a:off x="11209453" y="2505163"/>
            <a:ext cx="613499" cy="2285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矩形 28"/>
          <p:cNvSpPr/>
          <p:nvPr/>
        </p:nvSpPr>
        <p:spPr>
          <a:xfrm>
            <a:off x="11180076" y="1726229"/>
            <a:ext cx="613499" cy="2285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椭圆 5"/>
          <p:cNvSpPr/>
          <p:nvPr/>
        </p:nvSpPr>
        <p:spPr>
          <a:xfrm>
            <a:off x="10812780" y="1982398"/>
            <a:ext cx="309355" cy="228559"/>
          </a:xfrm>
          <a:prstGeom prst="ellipse">
            <a:avLst/>
          </a:prstGeom>
          <a:noFill/>
          <a:ln w="1905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椭圆 29"/>
          <p:cNvSpPr/>
          <p:nvPr/>
        </p:nvSpPr>
        <p:spPr>
          <a:xfrm>
            <a:off x="10396135" y="2241437"/>
            <a:ext cx="309355" cy="228559"/>
          </a:xfrm>
          <a:prstGeom prst="ellipse">
            <a:avLst/>
          </a:prstGeom>
          <a:noFill/>
          <a:ln w="1905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1" name="椭圆 30"/>
          <p:cNvSpPr/>
          <p:nvPr/>
        </p:nvSpPr>
        <p:spPr>
          <a:xfrm>
            <a:off x="10003041" y="2772938"/>
            <a:ext cx="309355" cy="228559"/>
          </a:xfrm>
          <a:prstGeom prst="ellipse">
            <a:avLst/>
          </a:prstGeom>
          <a:noFill/>
          <a:ln w="1905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椭圆 31"/>
          <p:cNvSpPr/>
          <p:nvPr/>
        </p:nvSpPr>
        <p:spPr>
          <a:xfrm>
            <a:off x="10003041" y="3571704"/>
            <a:ext cx="309355" cy="228559"/>
          </a:xfrm>
          <a:prstGeom prst="ellipse">
            <a:avLst/>
          </a:prstGeom>
          <a:noFill/>
          <a:ln w="1905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3" name="椭圆 32"/>
          <p:cNvSpPr/>
          <p:nvPr/>
        </p:nvSpPr>
        <p:spPr>
          <a:xfrm>
            <a:off x="10402215" y="3571704"/>
            <a:ext cx="309355" cy="228559"/>
          </a:xfrm>
          <a:prstGeom prst="ellipse">
            <a:avLst/>
          </a:prstGeom>
          <a:noFill/>
          <a:ln w="1905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4" name="椭圆 33"/>
          <p:cNvSpPr/>
          <p:nvPr/>
        </p:nvSpPr>
        <p:spPr>
          <a:xfrm>
            <a:off x="10799687" y="3564408"/>
            <a:ext cx="309355" cy="228559"/>
          </a:xfrm>
          <a:prstGeom prst="ellipse">
            <a:avLst/>
          </a:prstGeom>
          <a:noFill/>
          <a:ln w="1905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5" name="PA-文本框 5"/>
          <p:cNvSpPr txBox="1">
            <a:spLocks noChangeArrowheads="1"/>
          </p:cNvSpPr>
          <p:nvPr>
            <p:custDataLst>
              <p:tags r:id="rId9"/>
            </p:custDataLst>
          </p:nvPr>
        </p:nvSpPr>
        <p:spPr bwMode="auto">
          <a:xfrm>
            <a:off x="626939" y="1513195"/>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组合逻辑电路的设计示例 </a:t>
            </a:r>
            <a:endPar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1528086" y="4890310"/>
            <a:ext cx="3575693" cy="615553"/>
          </a:xfrm>
          <a:prstGeom prst="rect">
            <a:avLst/>
          </a:prstGeom>
          <a:noFill/>
        </p:spPr>
        <p:txBody>
          <a:bodyPr wrap="square" rtlCol="0">
            <a:spAutoFit/>
          </a:bodyPr>
          <a:lstStyle/>
          <a:p>
            <a:r>
              <a:rPr lang="en-US" altLang="zh-CN" sz="3400" i="1" dirty="0">
                <a:latin typeface="+mj-lt"/>
              </a:rPr>
              <a:t>Y</a:t>
            </a:r>
            <a:r>
              <a:rPr lang="en-US" altLang="zh-CN" sz="3400" dirty="0">
                <a:latin typeface="+mj-lt"/>
              </a:rPr>
              <a:t>=</a:t>
            </a:r>
            <a:r>
              <a:rPr lang="en-US" altLang="zh-CN" sz="3400" i="1" dirty="0">
                <a:latin typeface="+mj-lt"/>
              </a:rPr>
              <a:t>A</a:t>
            </a:r>
            <a:r>
              <a:rPr lang="en-US" altLang="zh-CN" sz="3400" dirty="0">
                <a:latin typeface="+mj-lt"/>
              </a:rPr>
              <a:t>⊕</a:t>
            </a:r>
            <a:r>
              <a:rPr lang="en-US" altLang="zh-CN" sz="3400" i="1" dirty="0">
                <a:latin typeface="+mj-lt"/>
              </a:rPr>
              <a:t>B</a:t>
            </a:r>
            <a:r>
              <a:rPr lang="en-US" altLang="zh-CN" sz="3400" dirty="0">
                <a:latin typeface="+mj-lt"/>
              </a:rPr>
              <a:t>⊕</a:t>
            </a:r>
            <a:r>
              <a:rPr lang="en-US" altLang="zh-CN" sz="3400" i="1" dirty="0">
                <a:latin typeface="+mj-lt"/>
              </a:rPr>
              <a:t>C</a:t>
            </a:r>
            <a:r>
              <a:rPr lang="en-US" altLang="zh-CN" sz="3400" dirty="0">
                <a:latin typeface="+mj-lt"/>
              </a:rPr>
              <a:t>⊕</a:t>
            </a:r>
            <a:r>
              <a:rPr lang="en-US" altLang="zh-CN" sz="3400" i="1" dirty="0">
                <a:latin typeface="+mj-lt"/>
              </a:rPr>
              <a:t>D</a:t>
            </a:r>
            <a:endParaRPr lang="zh-CN" altLang="en-US" sz="3400" dirty="0">
              <a:latin typeface="+mj-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16388"/>
                                        </p:tgtEl>
                                        <p:attrNameLst>
                                          <p:attrName>style.visibility</p:attrName>
                                        </p:attrNameLst>
                                      </p:cBhvr>
                                      <p:to>
                                        <p:strVal val="visible"/>
                                      </p:to>
                                    </p:set>
                                    <p:animEffect transition="in" filter="wipe(up)">
                                      <p:cBhvr>
                                        <p:cTn id="14" dur="500"/>
                                        <p:tgtEl>
                                          <p:spTgt spid="16388"/>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250" fill="hold"/>
                                        <p:tgtEl>
                                          <p:spTgt spid="11"/>
                                        </p:tgtEl>
                                        <p:attrNameLst>
                                          <p:attrName>ppt_x</p:attrName>
                                        </p:attrNameLst>
                                      </p:cBhvr>
                                      <p:tavLst>
                                        <p:tav tm="0">
                                          <p:val>
                                            <p:strVal val="1+#ppt_w/2"/>
                                          </p:val>
                                        </p:tav>
                                        <p:tav tm="100000">
                                          <p:val>
                                            <p:strVal val="#ppt_x"/>
                                          </p:val>
                                        </p:tav>
                                      </p:tavLst>
                                    </p:anim>
                                    <p:anim calcmode="lin" valueType="num">
                                      <p:cBhvr additive="base">
                                        <p:cTn id="20" dur="2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1000"/>
                                        <p:tgtEl>
                                          <p:spTgt spid="6"/>
                                        </p:tgtEl>
                                      </p:cBhvr>
                                    </p:animEffect>
                                  </p:childTnLst>
                                </p:cTn>
                              </p:par>
                            </p:childTnLst>
                          </p:cTn>
                        </p:par>
                        <p:par>
                          <p:cTn id="26" fill="hold">
                            <p:stCondLst>
                              <p:cond delay="1000"/>
                            </p:stCondLst>
                            <p:childTnLst>
                              <p:par>
                                <p:cTn id="27" presetID="1" presetClass="exit"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heel(1)">
                                      <p:cBhvr>
                                        <p:cTn id="33" dur="1000"/>
                                        <p:tgtEl>
                                          <p:spTgt spid="30"/>
                                        </p:tgtEl>
                                      </p:cBhvr>
                                    </p:animEffect>
                                  </p:childTnLst>
                                </p:cTn>
                              </p:par>
                            </p:childTnLst>
                          </p:cTn>
                        </p:par>
                        <p:par>
                          <p:cTn id="34" fill="hold">
                            <p:stCondLst>
                              <p:cond delay="1000"/>
                            </p:stCondLst>
                            <p:childTnLst>
                              <p:par>
                                <p:cTn id="35" presetID="1" presetClass="exit"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heel(1)">
                                      <p:cBhvr>
                                        <p:cTn id="41" dur="1000"/>
                                        <p:tgtEl>
                                          <p:spTgt spid="31"/>
                                        </p:tgtEl>
                                      </p:cBhvr>
                                    </p:animEffect>
                                  </p:childTnLst>
                                </p:cTn>
                              </p:par>
                            </p:childTnLst>
                          </p:cTn>
                        </p:par>
                        <p:par>
                          <p:cTn id="42" fill="hold">
                            <p:stCondLst>
                              <p:cond delay="1000"/>
                            </p:stCondLst>
                            <p:childTnLst>
                              <p:par>
                                <p:cTn id="43" presetID="1" presetClass="exit" presetSubtype="0" fill="hold" grpId="0" nodeType="afterEffect">
                                  <p:stCondLst>
                                    <p:cond delay="0"/>
                                  </p:stCondLst>
                                  <p:childTnLst>
                                    <p:set>
                                      <p:cBhvr>
                                        <p:cTn id="44" dur="1" fill="hold">
                                          <p:stCondLst>
                                            <p:cond delay="0"/>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heel(1)">
                                      <p:cBhvr>
                                        <p:cTn id="49" dur="1000"/>
                                        <p:tgtEl>
                                          <p:spTgt spid="32"/>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heel(1)">
                                      <p:cBhvr>
                                        <p:cTn id="52" dur="1000"/>
                                        <p:tgtEl>
                                          <p:spTgt spid="33"/>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heel(1)">
                                      <p:cBhvr>
                                        <p:cTn id="55" dur="1000"/>
                                        <p:tgtEl>
                                          <p:spTgt spid="34"/>
                                        </p:tgtEl>
                                      </p:cBhvr>
                                    </p:animEffect>
                                  </p:childTnLst>
                                </p:cTn>
                              </p:par>
                            </p:childTnLst>
                          </p:cTn>
                        </p:par>
                        <p:par>
                          <p:cTn id="56" fill="hold">
                            <p:stCondLst>
                              <p:cond delay="1000"/>
                            </p:stCondLst>
                            <p:childTnLst>
                              <p:par>
                                <p:cTn id="57" presetID="1" presetClass="exit"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hidden"/>
                                      </p:to>
                                    </p:set>
                                  </p:childTnLst>
                                </p:cTn>
                              </p:par>
                            </p:childTnLst>
                          </p:cTn>
                        </p:par>
                        <p:par>
                          <p:cTn id="63" fill="hold">
                            <p:stCondLst>
                              <p:cond delay="0"/>
                            </p:stCondLst>
                            <p:childTnLst>
                              <p:par>
                                <p:cTn id="64" presetID="1" presetClass="exit" presetSubtype="0" fill="hold" grpId="0" nodeType="afterEffect">
                                  <p:stCondLst>
                                    <p:cond delay="0"/>
                                  </p:stCondLst>
                                  <p:childTnLst>
                                    <p:set>
                                      <p:cBhvr>
                                        <p:cTn id="65" dur="1" fill="hold">
                                          <p:stCondLst>
                                            <p:cond delay="0"/>
                                          </p:stCondLst>
                                        </p:cTn>
                                        <p:tgtEl>
                                          <p:spTgt spid="19"/>
                                        </p:tgtEl>
                                        <p:attrNameLst>
                                          <p:attrName>style.visibility</p:attrName>
                                        </p:attrNameLst>
                                      </p:cBhvr>
                                      <p:to>
                                        <p:strVal val="hidden"/>
                                      </p:to>
                                    </p:set>
                                  </p:childTnLst>
                                </p:cTn>
                              </p:par>
                            </p:childTnLst>
                          </p:cTn>
                        </p:par>
                        <p:par>
                          <p:cTn id="66" fill="hold">
                            <p:stCondLst>
                              <p:cond delay="0"/>
                            </p:stCondLst>
                            <p:childTnLst>
                              <p:par>
                                <p:cTn id="67" presetID="1" presetClass="exit" presetSubtype="0" fill="hold" grpId="0" nodeType="afterEffect">
                                  <p:stCondLst>
                                    <p:cond delay="0"/>
                                  </p:stCondLst>
                                  <p:childTnLst>
                                    <p:set>
                                      <p:cBhvr>
                                        <p:cTn id="68" dur="1" fill="hold">
                                          <p:stCondLst>
                                            <p:cond delay="0"/>
                                          </p:stCondLst>
                                        </p:cTn>
                                        <p:tgtEl>
                                          <p:spTgt spid="20"/>
                                        </p:tgtEl>
                                        <p:attrNameLst>
                                          <p:attrName>style.visibility</p:attrName>
                                        </p:attrNameLst>
                                      </p:cBhvr>
                                      <p:to>
                                        <p:strVal val="hidden"/>
                                      </p:to>
                                    </p:set>
                                  </p:childTnLst>
                                </p:cTn>
                              </p:par>
                            </p:childTnLst>
                          </p:cTn>
                        </p:par>
                        <p:par>
                          <p:cTn id="69" fill="hold">
                            <p:stCondLst>
                              <p:cond delay="0"/>
                            </p:stCondLst>
                            <p:childTnLst>
                              <p:par>
                                <p:cTn id="70" presetID="1" presetClass="exit" presetSubtype="0" fill="hold" grpId="0" nodeType="afterEffect">
                                  <p:stCondLst>
                                    <p:cond delay="0"/>
                                  </p:stCondLst>
                                  <p:childTnLst>
                                    <p:set>
                                      <p:cBhvr>
                                        <p:cTn id="71" dur="1" fill="hold">
                                          <p:stCondLst>
                                            <p:cond delay="0"/>
                                          </p:stCondLst>
                                        </p:cTn>
                                        <p:tgtEl>
                                          <p:spTgt spid="2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0" nodeType="clickEffect">
                                  <p:stCondLst>
                                    <p:cond delay="0"/>
                                  </p:stCondLst>
                                  <p:childTnLst>
                                    <p:set>
                                      <p:cBhvr>
                                        <p:cTn id="75" dur="1" fill="hold">
                                          <p:stCondLst>
                                            <p:cond delay="0"/>
                                          </p:stCondLst>
                                        </p:cTn>
                                        <p:tgtEl>
                                          <p:spTgt spid="29"/>
                                        </p:tgtEl>
                                        <p:attrNameLst>
                                          <p:attrName>style.visibility</p:attrName>
                                        </p:attrNameLst>
                                      </p:cBhvr>
                                      <p:to>
                                        <p:strVal val="hidden"/>
                                      </p:to>
                                    </p:set>
                                  </p:childTnLst>
                                </p:cTn>
                              </p:par>
                            </p:childTnLst>
                          </p:cTn>
                        </p:par>
                        <p:par>
                          <p:cTn id="76" fill="hold">
                            <p:stCondLst>
                              <p:cond delay="0"/>
                            </p:stCondLst>
                            <p:childTnLst>
                              <p:par>
                                <p:cTn id="77" presetID="1" presetClass="exit"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23"/>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hidden"/>
                                      </p:to>
                                    </p:set>
                                  </p:childTnLst>
                                </p:cTn>
                              </p:par>
                              <p:par>
                                <p:cTn id="83" presetID="1" presetClass="exit"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26"/>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27"/>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28"/>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19489"/>
                                        </p:tgtEl>
                                        <p:attrNameLst>
                                          <p:attrName>style.visibility</p:attrName>
                                        </p:attrNameLst>
                                      </p:cBhvr>
                                      <p:to>
                                        <p:strVal val="visible"/>
                                      </p:to>
                                    </p:set>
                                    <p:animEffect transition="in" filter="wipe(down)">
                                      <p:cBhvr>
                                        <p:cTn id="95" dur="500"/>
                                        <p:tgtEl>
                                          <p:spTgt spid="19489"/>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8"/>
                                        </p:tgtEl>
                                        <p:attrNameLst>
                                          <p:attrName>style.visibility</p:attrName>
                                        </p:attrNameLst>
                                      </p:cBhvr>
                                      <p:to>
                                        <p:strVal val="visible"/>
                                      </p:to>
                                    </p:set>
                                    <p:animEffect transition="in" filter="wipe(left)">
                                      <p:cBhvr>
                                        <p:cTn id="100" dur="500"/>
                                        <p:tgtEl>
                                          <p:spTgt spid="8"/>
                                        </p:tgtEl>
                                      </p:cBhvr>
                                    </p:animEffect>
                                  </p:childTnLst>
                                </p:cTn>
                              </p:par>
                            </p:childTnLst>
                          </p:cTn>
                        </p:par>
                        <p:par>
                          <p:cTn id="101" fill="hold">
                            <p:stCondLst>
                              <p:cond delay="500"/>
                            </p:stCondLst>
                            <p:childTnLst>
                              <p:par>
                                <p:cTn id="102" presetID="22" presetClass="entr" presetSubtype="8" fill="hold" nodeType="afterEffect">
                                  <p:stCondLst>
                                    <p:cond delay="0"/>
                                  </p:stCondLst>
                                  <p:childTnLst>
                                    <p:set>
                                      <p:cBhvr>
                                        <p:cTn id="103" dur="1" fill="hold">
                                          <p:stCondLst>
                                            <p:cond delay="0"/>
                                          </p:stCondLst>
                                        </p:cTn>
                                        <p:tgtEl>
                                          <p:spTgt spid="10"/>
                                        </p:tgtEl>
                                        <p:attrNameLst>
                                          <p:attrName>style.visibility</p:attrName>
                                        </p:attrNameLst>
                                      </p:cBhvr>
                                      <p:to>
                                        <p:strVal val="visible"/>
                                      </p:to>
                                    </p:set>
                                    <p:animEffect transition="in" filter="wipe(left)">
                                      <p:cBhvr>
                                        <p:cTn id="104" dur="500"/>
                                        <p:tgtEl>
                                          <p:spTgt spid="10"/>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7"/>
                                        </p:tgtEl>
                                        <p:attrNameLst>
                                          <p:attrName>style.visibility</p:attrName>
                                        </p:attrNameLst>
                                      </p:cBhvr>
                                      <p:to>
                                        <p:strVal val="visible"/>
                                      </p:to>
                                    </p:set>
                                    <p:anim calcmode="lin" valueType="num">
                                      <p:cBhvr additive="base">
                                        <p:cTn id="109" dur="500" fill="hold"/>
                                        <p:tgtEl>
                                          <p:spTgt spid="7"/>
                                        </p:tgtEl>
                                        <p:attrNameLst>
                                          <p:attrName>ppt_x</p:attrName>
                                        </p:attrNameLst>
                                      </p:cBhvr>
                                      <p:tavLst>
                                        <p:tav tm="0">
                                          <p:val>
                                            <p:strVal val="#ppt_x"/>
                                          </p:val>
                                        </p:tav>
                                        <p:tav tm="100000">
                                          <p:val>
                                            <p:strVal val="#ppt_x"/>
                                          </p:val>
                                        </p:tav>
                                      </p:tavLst>
                                    </p:anim>
                                    <p:anim calcmode="lin" valueType="num">
                                      <p:cBhvr additive="base">
                                        <p:cTn id="11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388" grpId="0" autoUpdateAnimBg="0"/>
      <p:bldP spid="19489" grpId="0"/>
      <p:bldP spid="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6" grpId="0" animBg="1"/>
      <p:bldP spid="30" grpId="0" animBg="1"/>
      <p:bldP spid="31" grpId="0" animBg="1"/>
      <p:bldP spid="32" grpId="0" animBg="1"/>
      <p:bldP spid="33" grpId="0" animBg="1"/>
      <p:bldP spid="34"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PA-矩形 3"/>
          <p:cNvSpPr txBox="1">
            <a:spLocks noChangeArrowheads="1"/>
          </p:cNvSpPr>
          <p:nvPr>
            <p:custDataLst>
              <p:tags r:id="rId1"/>
            </p:custDataLst>
          </p:nvPr>
        </p:nvSpPr>
        <p:spPr bwMode="auto">
          <a:xfrm>
            <a:off x="1131957" y="3338445"/>
            <a:ext cx="5091112" cy="229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nSpc>
                <a:spcPts val="2875"/>
              </a:lnSpc>
              <a:buFontTx/>
              <a:buNone/>
            </a:pPr>
            <a:r>
              <a:rPr lang="zh-CN" altLang="en-US" sz="2400" b="1" dirty="0">
                <a:solidFill>
                  <a:srgbClr val="000000"/>
                </a:solidFill>
                <a:sym typeface="宋体" panose="02010600030101010101" pitchFamily="2" charset="-122"/>
              </a:rPr>
              <a:t>（</a:t>
            </a:r>
            <a:r>
              <a:rPr lang="en-US" altLang="zh-CN" sz="2400" b="1" dirty="0">
                <a:solidFill>
                  <a:srgbClr val="000000"/>
                </a:solidFill>
                <a:latin typeface="+mn-lt"/>
                <a:sym typeface="宋体" panose="02010600030101010101" pitchFamily="2" charset="-122"/>
              </a:rPr>
              <a:t>1</a:t>
            </a:r>
            <a:r>
              <a:rPr lang="zh-CN" altLang="en-US" sz="2400" b="1" dirty="0">
                <a:solidFill>
                  <a:srgbClr val="000000"/>
                </a:solidFill>
                <a:sym typeface="宋体" panose="02010600030101010101" pitchFamily="2" charset="-122"/>
              </a:rPr>
              <a:t>）逻辑抽象</a:t>
            </a:r>
            <a:endParaRPr lang="zh-CN" altLang="en-US" sz="2400" b="1" dirty="0">
              <a:solidFill>
                <a:srgbClr val="000000"/>
              </a:solidFill>
              <a:sym typeface="宋体" panose="02010600030101010101" pitchFamily="2" charset="-122"/>
            </a:endParaRPr>
          </a:p>
          <a:p>
            <a:pPr marL="0" indent="0">
              <a:lnSpc>
                <a:spcPts val="2875"/>
              </a:lnSpc>
              <a:buNone/>
            </a:pPr>
            <a:r>
              <a:rPr lang="zh-CN" altLang="en-US" sz="2400" b="1" dirty="0">
                <a:solidFill>
                  <a:srgbClr val="000000"/>
                </a:solidFill>
                <a:sym typeface="宋体" panose="02010600030101010101" pitchFamily="2" charset="-122"/>
              </a:rPr>
              <a:t>   输入变量</a:t>
            </a:r>
            <a:r>
              <a:rPr lang="en-US" altLang="zh-CN" sz="2400" b="1" dirty="0">
                <a:solidFill>
                  <a:srgbClr val="000000"/>
                </a:solidFill>
                <a:sym typeface="宋体" panose="02010600030101010101" pitchFamily="2" charset="-122"/>
              </a:rPr>
              <a:t>:</a:t>
            </a:r>
            <a:endParaRPr lang="en-US" altLang="zh-CN" sz="2400" b="1" dirty="0">
              <a:solidFill>
                <a:srgbClr val="000000"/>
              </a:solidFill>
              <a:sym typeface="宋体" panose="02010600030101010101" pitchFamily="2" charset="-122"/>
            </a:endParaRPr>
          </a:p>
          <a:p>
            <a:pPr>
              <a:lnSpc>
                <a:spcPts val="2875"/>
              </a:lnSpc>
              <a:buFontTx/>
              <a:buNone/>
            </a:pPr>
            <a:r>
              <a:rPr lang="zh-CN" altLang="en-US" sz="2400" b="1" dirty="0">
                <a:solidFill>
                  <a:srgbClr val="FF0000"/>
                </a:solidFill>
                <a:sym typeface="宋体" panose="02010600030101010101" pitchFamily="2" charset="-122"/>
              </a:rPr>
              <a:t>  </a:t>
            </a:r>
            <a:r>
              <a:rPr lang="zh-CN" altLang="en-US" sz="2400" b="1" dirty="0">
                <a:solidFill>
                  <a:schemeClr val="bg1"/>
                </a:solidFill>
                <a:sym typeface="宋体" panose="02010600030101010101" pitchFamily="2" charset="-122"/>
              </a:rPr>
              <a:t> </a:t>
            </a:r>
            <a:r>
              <a:rPr lang="zh-CN" altLang="en-US" sz="2400" b="1" dirty="0">
                <a:solidFill>
                  <a:schemeClr val="bg1"/>
                </a:solidFill>
                <a:highlight>
                  <a:srgbClr val="FF0000"/>
                </a:highlight>
                <a:sym typeface="宋体" panose="02010600030101010101" pitchFamily="2" charset="-122"/>
              </a:rPr>
              <a:t>红</a:t>
            </a:r>
            <a:r>
              <a:rPr lang="en-US" altLang="zh-CN" sz="2400" b="1" dirty="0">
                <a:solidFill>
                  <a:schemeClr val="bg1"/>
                </a:solidFill>
                <a:highlight>
                  <a:srgbClr val="FF0000"/>
                </a:highlight>
                <a:sym typeface="宋体" panose="02010600030101010101" pitchFamily="2" charset="-122"/>
              </a:rPr>
              <a:t>(R)</a:t>
            </a:r>
            <a:r>
              <a:rPr lang="zh-CN" altLang="en-US" sz="2400" b="1" dirty="0">
                <a:sym typeface="宋体" panose="02010600030101010101" pitchFamily="2" charset="-122"/>
              </a:rPr>
              <a:t>、</a:t>
            </a:r>
            <a:r>
              <a:rPr lang="zh-CN" altLang="en-US" sz="2400" b="1" dirty="0">
                <a:highlight>
                  <a:srgbClr val="FFFF00"/>
                </a:highlight>
                <a:sym typeface="宋体" panose="02010600030101010101" pitchFamily="2" charset="-122"/>
              </a:rPr>
              <a:t>黄</a:t>
            </a:r>
            <a:r>
              <a:rPr lang="en-US" altLang="zh-CN" sz="2400" b="1" dirty="0">
                <a:highlight>
                  <a:srgbClr val="FFFF00"/>
                </a:highlight>
                <a:sym typeface="宋体" panose="02010600030101010101" pitchFamily="2" charset="-122"/>
              </a:rPr>
              <a:t>(A)</a:t>
            </a:r>
            <a:r>
              <a:rPr lang="zh-CN" altLang="en-US" sz="2400" b="1" dirty="0">
                <a:sym typeface="宋体" panose="02010600030101010101" pitchFamily="2" charset="-122"/>
              </a:rPr>
              <a:t>、</a:t>
            </a:r>
            <a:r>
              <a:rPr lang="zh-CN" altLang="en-US" sz="2400" b="1" dirty="0">
                <a:solidFill>
                  <a:schemeClr val="bg1"/>
                </a:solidFill>
                <a:highlight>
                  <a:srgbClr val="008000"/>
                </a:highlight>
                <a:sym typeface="宋体" panose="02010600030101010101" pitchFamily="2" charset="-122"/>
              </a:rPr>
              <a:t>绿</a:t>
            </a:r>
            <a:r>
              <a:rPr lang="en-US" altLang="zh-CN" sz="2400" b="1" dirty="0">
                <a:solidFill>
                  <a:schemeClr val="bg1"/>
                </a:solidFill>
                <a:highlight>
                  <a:srgbClr val="008000"/>
                </a:highlight>
                <a:sym typeface="宋体" panose="02010600030101010101" pitchFamily="2" charset="-122"/>
              </a:rPr>
              <a:t>(G)</a:t>
            </a:r>
            <a:endParaRPr lang="zh-CN" altLang="en-US" sz="2400" b="1" dirty="0">
              <a:solidFill>
                <a:schemeClr val="bg1"/>
              </a:solidFill>
              <a:highlight>
                <a:srgbClr val="008000"/>
              </a:highlight>
              <a:sym typeface="宋体" panose="02010600030101010101" pitchFamily="2" charset="-122"/>
            </a:endParaRPr>
          </a:p>
          <a:p>
            <a:pPr marL="0" indent="0">
              <a:lnSpc>
                <a:spcPts val="2875"/>
              </a:lnSpc>
              <a:buNone/>
            </a:pPr>
            <a:r>
              <a:rPr lang="zh-CN" altLang="en-US" sz="2400" b="1" dirty="0">
                <a:solidFill>
                  <a:srgbClr val="000000"/>
                </a:solidFill>
                <a:sym typeface="宋体" panose="02010600030101010101" pitchFamily="2" charset="-122"/>
              </a:rPr>
              <a:t>   输出变量：</a:t>
            </a:r>
            <a:endParaRPr lang="zh-CN" altLang="en-US" sz="2400" b="1" dirty="0">
              <a:solidFill>
                <a:srgbClr val="000000"/>
              </a:solidFill>
              <a:sym typeface="宋体" panose="02010600030101010101" pitchFamily="2" charset="-122"/>
            </a:endParaRPr>
          </a:p>
          <a:p>
            <a:pPr>
              <a:lnSpc>
                <a:spcPts val="2875"/>
              </a:lnSpc>
              <a:buFontTx/>
              <a:buNone/>
            </a:pPr>
            <a:r>
              <a:rPr lang="zh-CN" altLang="en-US" sz="2400" b="1" dirty="0">
                <a:solidFill>
                  <a:srgbClr val="000000"/>
                </a:solidFill>
                <a:sym typeface="宋体" panose="02010600030101010101" pitchFamily="2" charset="-122"/>
              </a:rPr>
              <a:t>   故障信号（</a:t>
            </a:r>
            <a:r>
              <a:rPr lang="en-US" altLang="zh-CN" sz="2400" b="1" dirty="0">
                <a:solidFill>
                  <a:srgbClr val="000000"/>
                </a:solidFill>
                <a:sym typeface="宋体" panose="02010600030101010101" pitchFamily="2" charset="-122"/>
              </a:rPr>
              <a:t>Z</a:t>
            </a:r>
            <a:r>
              <a:rPr lang="zh-CN" altLang="en-US" sz="2400" b="1" dirty="0">
                <a:solidFill>
                  <a:srgbClr val="000000"/>
                </a:solidFill>
                <a:sym typeface="宋体" panose="02010600030101010101" pitchFamily="2" charset="-122"/>
              </a:rPr>
              <a:t>）</a:t>
            </a:r>
            <a:endParaRPr lang="zh-CN" altLang="en-US" sz="2400" b="1" dirty="0">
              <a:solidFill>
                <a:srgbClr val="000000"/>
              </a:solidFill>
              <a:sym typeface="宋体" panose="02010600030101010101" pitchFamily="2" charset="-122"/>
            </a:endParaRPr>
          </a:p>
          <a:p>
            <a:pPr>
              <a:buFontTx/>
              <a:buNone/>
            </a:pPr>
            <a:endParaRPr lang="en-US" altLang="zh-CN" sz="2400" b="1" dirty="0">
              <a:solidFill>
                <a:srgbClr val="000000"/>
              </a:solidFill>
              <a:latin typeface="华文楷体" panose="02010600040101010101" pitchFamily="2" charset="-122"/>
              <a:ea typeface="华文楷体" panose="02010600040101010101" pitchFamily="2" charset="-122"/>
            </a:endParaRPr>
          </a:p>
        </p:txBody>
      </p:sp>
      <p:sp>
        <p:nvSpPr>
          <p:cNvPr id="19513" name="PA-文本框 10"/>
          <p:cNvSpPr txBox="1">
            <a:spLocks noChangeArrowheads="1"/>
          </p:cNvSpPr>
          <p:nvPr>
            <p:custDataLst>
              <p:tags r:id="rId2"/>
            </p:custDataLst>
          </p:nvPr>
        </p:nvSpPr>
        <p:spPr bwMode="auto">
          <a:xfrm>
            <a:off x="1163525" y="5614430"/>
            <a:ext cx="495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latin typeface="+mn-lt"/>
                <a:sym typeface="宋体" panose="02010600030101010101" pitchFamily="2" charset="-122"/>
              </a:rPr>
              <a:t>（</a:t>
            </a:r>
            <a:r>
              <a:rPr lang="en-US" altLang="zh-CN" sz="2400" b="1" dirty="0">
                <a:solidFill>
                  <a:srgbClr val="000000"/>
                </a:solidFill>
                <a:latin typeface="+mn-lt"/>
                <a:sym typeface="宋体" panose="02010600030101010101" pitchFamily="2" charset="-122"/>
              </a:rPr>
              <a:t>2</a:t>
            </a:r>
            <a:r>
              <a:rPr lang="zh-CN" altLang="en-US" sz="2400" b="1" dirty="0">
                <a:solidFill>
                  <a:srgbClr val="000000"/>
                </a:solidFill>
                <a:sym typeface="宋体" panose="02010600030101010101" pitchFamily="2" charset="-122"/>
              </a:rPr>
              <a:t>）列真值表，写出逻辑表达式</a:t>
            </a:r>
            <a:endParaRPr lang="zh-CN" altLang="en-US" sz="2400" dirty="0">
              <a:sym typeface="宋体" panose="02010600030101010101" pitchFamily="2" charset="-122"/>
            </a:endParaRPr>
          </a:p>
        </p:txBody>
      </p:sp>
      <p:pic>
        <p:nvPicPr>
          <p:cNvPr id="5" name="PA-图片 4"/>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690286" y="6076095"/>
            <a:ext cx="5066215" cy="475529"/>
          </a:xfrm>
          <a:prstGeom prst="rect">
            <a:avLst/>
          </a:prstGeom>
        </p:spPr>
      </p:pic>
      <p:sp>
        <p:nvSpPr>
          <p:cNvPr id="10" name="PA-圆角矩形 1"/>
          <p:cNvSpPr/>
          <p:nvPr>
            <p:custDataLst>
              <p:tags r:id="rId5"/>
            </p:custDataLst>
          </p:nvPr>
        </p:nvSpPr>
        <p:spPr>
          <a:xfrm>
            <a:off x="-348343" y="516695"/>
            <a:ext cx="5295247"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PA-文本框 5"/>
          <p:cNvSpPr txBox="1">
            <a:spLocks noChangeArrowheads="1"/>
          </p:cNvSpPr>
          <p:nvPr>
            <p:custDataLst>
              <p:tags r:id="rId6"/>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组合逻辑电路手工设计方法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graphicFrame>
        <p:nvGraphicFramePr>
          <p:cNvPr id="8" name="PA-Table 7"/>
          <p:cNvGraphicFramePr>
            <a:graphicFrameLocks noGrp="1"/>
          </p:cNvGraphicFramePr>
          <p:nvPr>
            <p:custDataLst>
              <p:tags r:id="rId7"/>
            </p:custDataLst>
          </p:nvPr>
        </p:nvGraphicFramePr>
        <p:xfrm>
          <a:off x="9042360" y="1513195"/>
          <a:ext cx="2743199" cy="4071098"/>
        </p:xfrm>
        <a:graphic>
          <a:graphicData uri="http://schemas.openxmlformats.org/drawingml/2006/table">
            <a:tbl>
              <a:tblPr/>
              <a:tblGrid>
                <a:gridCol w="600153"/>
                <a:gridCol w="600153"/>
                <a:gridCol w="600153"/>
                <a:gridCol w="942740"/>
              </a:tblGrid>
              <a:tr h="0">
                <a:tc gridSpan="3">
                  <a:txBody>
                    <a:bodyPr/>
                    <a:lstStyle/>
                    <a:p>
                      <a:pPr algn="ctr" fontAlgn="ctr"/>
                      <a:r>
                        <a:rPr lang="zh-CN" altLang="en-US" sz="20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输入变量</a:t>
                      </a:r>
                      <a:endParaRPr lang="zh-CN" altLang="en-US" sz="20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01541" marR="201541" marT="100771" marB="100771"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cPr/>
                </a:tc>
                <a:tc hMerge="1">
                  <a:tcPr/>
                </a:tc>
                <a:tc>
                  <a:txBody>
                    <a:bodyPr/>
                    <a:lstStyle/>
                    <a:p>
                      <a:pPr algn="ctr" fontAlgn="ctr"/>
                      <a:r>
                        <a:rPr lang="zh-CN" altLang="en-US" sz="20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输出</a:t>
                      </a:r>
                      <a:endParaRPr lang="zh-CN" altLang="en-US" sz="20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r>
              <a:tr h="396084">
                <a:tc>
                  <a:txBody>
                    <a:bodyPr/>
                    <a:lstStyle/>
                    <a:p>
                      <a:pPr algn="ctr" fontAlgn="ctr"/>
                      <a:r>
                        <a:rPr lang="en-US"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a:t>
                      </a:r>
                      <a:endParaRPr lang="en-US"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a:t>
                      </a:r>
                      <a:endParaRPr lang="en-US"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a:t>
                      </a:r>
                      <a:endParaRPr lang="en-US"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Z</a:t>
                      </a:r>
                      <a:endParaRPr lang="en-US"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6084">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6084">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6084">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6084">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6084">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6084">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6084">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6084">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r>
            </a:tbl>
          </a:graphicData>
        </a:graphic>
      </p:graphicFrame>
      <p:graphicFrame>
        <p:nvGraphicFramePr>
          <p:cNvPr id="9" name="PA-Table 8"/>
          <p:cNvGraphicFramePr>
            <a:graphicFrameLocks noGrp="1"/>
          </p:cNvGraphicFramePr>
          <p:nvPr>
            <p:custDataLst>
              <p:tags r:id="rId8"/>
            </p:custDataLst>
          </p:nvPr>
        </p:nvGraphicFramePr>
        <p:xfrm>
          <a:off x="9046937" y="2414205"/>
          <a:ext cx="2743199" cy="3168672"/>
        </p:xfrm>
        <a:graphic>
          <a:graphicData uri="http://schemas.openxmlformats.org/drawingml/2006/table">
            <a:tbl>
              <a:tblPr/>
              <a:tblGrid>
                <a:gridCol w="600153"/>
                <a:gridCol w="600153"/>
                <a:gridCol w="600153"/>
                <a:gridCol w="942740"/>
              </a:tblGrid>
              <a:tr h="396084">
                <a:tc>
                  <a:txBody>
                    <a:bodyPr/>
                    <a:lstStyle/>
                    <a:p>
                      <a:pPr algn="ctr" fontAlgn="ctr"/>
                      <a:r>
                        <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6084">
                <a:tc>
                  <a:txBody>
                    <a:bodyPr/>
                    <a:lstStyle/>
                    <a:p>
                      <a:pPr algn="ctr" fontAlgn="ctr"/>
                      <a:r>
                        <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6084">
                <a:tc>
                  <a:txBody>
                    <a:bodyPr/>
                    <a:lstStyle/>
                    <a:p>
                      <a:pPr algn="ctr" fontAlgn="ctr"/>
                      <a:r>
                        <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6084">
                <a:tc>
                  <a:txBody>
                    <a:bodyPr/>
                    <a:lstStyle/>
                    <a:p>
                      <a:pPr algn="ctr" fontAlgn="ctr"/>
                      <a:r>
                        <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6084">
                <a:tc>
                  <a:txBody>
                    <a:bodyPr/>
                    <a:lstStyle/>
                    <a:p>
                      <a:pPr algn="ctr" fontAlgn="ctr"/>
                      <a:r>
                        <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6084">
                <a:tc>
                  <a:txBody>
                    <a:bodyPr/>
                    <a:lstStyle/>
                    <a:p>
                      <a:pPr algn="ctr" fontAlgn="ctr"/>
                      <a:r>
                        <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6084">
                <a:tc>
                  <a:txBody>
                    <a:bodyPr/>
                    <a:lstStyle/>
                    <a:p>
                      <a:pPr algn="ctr" fontAlgn="ctr"/>
                      <a:r>
                        <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6084">
                <a:tc>
                  <a:txBody>
                    <a:bodyPr/>
                    <a:lstStyle/>
                    <a:p>
                      <a:pPr algn="ctr" fontAlgn="ctr"/>
                      <a:r>
                        <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r>
            </a:tbl>
          </a:graphicData>
        </a:graphic>
      </p:graphicFrame>
      <p:graphicFrame>
        <p:nvGraphicFramePr>
          <p:cNvPr id="14" name="PA-Table 8"/>
          <p:cNvGraphicFramePr>
            <a:graphicFrameLocks noGrp="1"/>
          </p:cNvGraphicFramePr>
          <p:nvPr>
            <p:custDataLst>
              <p:tags r:id="rId9"/>
            </p:custDataLst>
          </p:nvPr>
        </p:nvGraphicFramePr>
        <p:xfrm>
          <a:off x="9066737" y="2412773"/>
          <a:ext cx="2743199" cy="3168672"/>
        </p:xfrm>
        <a:graphic>
          <a:graphicData uri="http://schemas.openxmlformats.org/drawingml/2006/table">
            <a:tbl>
              <a:tblPr/>
              <a:tblGrid>
                <a:gridCol w="600153"/>
                <a:gridCol w="600153"/>
                <a:gridCol w="600153"/>
                <a:gridCol w="942740"/>
              </a:tblGrid>
              <a:tr h="396084">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96084">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96084">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96084">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96084">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96084">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96084">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96084">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bl>
          </a:graphicData>
        </a:graphic>
      </p:graphicFrame>
      <p:graphicFrame>
        <p:nvGraphicFramePr>
          <p:cNvPr id="15" name="PA-Table 8"/>
          <p:cNvGraphicFramePr>
            <a:graphicFrameLocks noGrp="1"/>
          </p:cNvGraphicFramePr>
          <p:nvPr>
            <p:custDataLst>
              <p:tags r:id="rId10"/>
            </p:custDataLst>
          </p:nvPr>
        </p:nvGraphicFramePr>
        <p:xfrm>
          <a:off x="9060399" y="2419520"/>
          <a:ext cx="2743199" cy="3168672"/>
        </p:xfrm>
        <a:graphic>
          <a:graphicData uri="http://schemas.openxmlformats.org/drawingml/2006/table">
            <a:tbl>
              <a:tblPr/>
              <a:tblGrid>
                <a:gridCol w="600153"/>
                <a:gridCol w="600153"/>
                <a:gridCol w="600153"/>
                <a:gridCol w="942740"/>
              </a:tblGrid>
              <a:tr h="396084">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96084">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96084">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96084">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96084">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96084">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96084">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96084">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endParaRPr lang="en-US" altLang="zh-CN" sz="24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225" marR="17225" marT="17225" marB="0" anchor="ctr">
                    <a:lnL w="127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bl>
          </a:graphicData>
        </a:graphic>
      </p:graphicFrame>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3" name="PA-文本框 5"/>
          <p:cNvSpPr txBox="1">
            <a:spLocks noChangeArrowheads="1"/>
          </p:cNvSpPr>
          <p:nvPr>
            <p:custDataLst>
              <p:tags r:id="rId11"/>
            </p:custDataLst>
          </p:nvPr>
        </p:nvSpPr>
        <p:spPr bwMode="auto">
          <a:xfrm>
            <a:off x="626939" y="1513195"/>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组合逻辑电路的设计示例 </a:t>
            </a:r>
            <a:endPar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p:cNvSpPr/>
          <p:nvPr/>
        </p:nvSpPr>
        <p:spPr>
          <a:xfrm>
            <a:off x="983408" y="2103191"/>
            <a:ext cx="7747637" cy="1200329"/>
          </a:xfrm>
          <a:prstGeom prst="rect">
            <a:avLst/>
          </a:prstGeom>
        </p:spPr>
        <p:txBody>
          <a:bodyPr wrap="square">
            <a:spAutoFit/>
          </a:bodyPr>
          <a:lstStyle/>
          <a:p>
            <a:pPr algn="just"/>
            <a:r>
              <a:rPr lang="en-US" altLang="zh-CN" sz="2400" b="1" dirty="0">
                <a:latin typeface="Times New Roman" panose="02020603050405020304" pitchFamily="18" charset="0"/>
              </a:rPr>
              <a:t>【</a:t>
            </a:r>
            <a:r>
              <a:rPr lang="zh-CN" altLang="en-US" sz="2400" b="1" dirty="0">
                <a:latin typeface="Times New Roman" panose="02020603050405020304" pitchFamily="18" charset="0"/>
              </a:rPr>
              <a:t>例</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某交通灯故障检测电路，正常工作时，红灯（</a:t>
            </a:r>
            <a:r>
              <a:rPr lang="en-US" altLang="zh-CN" sz="2400" b="1" dirty="0">
                <a:latin typeface="Times New Roman" panose="02020603050405020304" pitchFamily="18" charset="0"/>
              </a:rPr>
              <a:t>R</a:t>
            </a:r>
            <a:r>
              <a:rPr lang="zh-CN" altLang="en-US" sz="2400" b="1" dirty="0">
                <a:latin typeface="Times New Roman" panose="02020603050405020304" pitchFamily="18" charset="0"/>
              </a:rPr>
              <a:t>）、黄灯（</a:t>
            </a:r>
            <a:r>
              <a:rPr lang="en-US" altLang="zh-CN" sz="2400" b="1" dirty="0">
                <a:latin typeface="Times New Roman" panose="02020603050405020304" pitchFamily="18" charset="0"/>
              </a:rPr>
              <a:t>A</a:t>
            </a:r>
            <a:r>
              <a:rPr lang="zh-CN" altLang="en-US" sz="2400" b="1" dirty="0">
                <a:latin typeface="Times New Roman" panose="02020603050405020304" pitchFamily="18" charset="0"/>
              </a:rPr>
              <a:t>）、绿灯（</a:t>
            </a:r>
            <a:r>
              <a:rPr lang="en-US" altLang="zh-CN" sz="2400" b="1" dirty="0">
                <a:latin typeface="Times New Roman" panose="02020603050405020304" pitchFamily="18" charset="0"/>
              </a:rPr>
              <a:t>G</a:t>
            </a:r>
            <a:r>
              <a:rPr lang="zh-CN" altLang="en-US" sz="2400" b="1" dirty="0">
                <a:latin typeface="Times New Roman" panose="02020603050405020304" pitchFamily="18" charset="0"/>
              </a:rPr>
              <a:t>）中有一个灯点亮，其余两灯熄灭，否则，输出故障信号（</a:t>
            </a:r>
            <a:r>
              <a:rPr lang="en-US" altLang="zh-CN" sz="2400" b="1" dirty="0">
                <a:latin typeface="Times New Roman" panose="02020603050405020304" pitchFamily="18" charset="0"/>
              </a:rPr>
              <a:t>Z</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9460">
                                            <p:txEl>
                                              <p:pRg st="0" end="0"/>
                                            </p:txEl>
                                          </p:spTgt>
                                        </p:tgtEl>
                                        <p:attrNameLst>
                                          <p:attrName>style.visibility</p:attrName>
                                        </p:attrNameLst>
                                      </p:cBhvr>
                                      <p:to>
                                        <p:strVal val="visible"/>
                                      </p:to>
                                    </p:set>
                                    <p:animEffect transition="in" filter="fade">
                                      <p:cBhvr>
                                        <p:cTn id="14" dur="500"/>
                                        <p:tgtEl>
                                          <p:spTgt spid="19460">
                                            <p:txEl>
                                              <p:pRg st="0" end="0"/>
                                            </p:txEl>
                                          </p:spTgt>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9460">
                                            <p:txEl>
                                              <p:pRg st="1" end="1"/>
                                            </p:txEl>
                                          </p:spTgt>
                                        </p:tgtEl>
                                        <p:attrNameLst>
                                          <p:attrName>style.visibility</p:attrName>
                                        </p:attrNameLst>
                                      </p:cBhvr>
                                      <p:to>
                                        <p:strVal val="visible"/>
                                      </p:to>
                                    </p:set>
                                    <p:animEffect transition="in" filter="fade">
                                      <p:cBhvr>
                                        <p:cTn id="18" dur="500"/>
                                        <p:tgtEl>
                                          <p:spTgt spid="19460">
                                            <p:txEl>
                                              <p:pRg st="1" end="1"/>
                                            </p:txEl>
                                          </p:spTgt>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9460">
                                            <p:txEl>
                                              <p:pRg st="2" end="2"/>
                                            </p:txEl>
                                          </p:spTgt>
                                        </p:tgtEl>
                                        <p:attrNameLst>
                                          <p:attrName>style.visibility</p:attrName>
                                        </p:attrNameLst>
                                      </p:cBhvr>
                                      <p:to>
                                        <p:strVal val="visible"/>
                                      </p:to>
                                    </p:set>
                                    <p:animEffect transition="in" filter="fade">
                                      <p:cBhvr>
                                        <p:cTn id="22" dur="500"/>
                                        <p:tgtEl>
                                          <p:spTgt spid="19460">
                                            <p:txEl>
                                              <p:pRg st="2" end="2"/>
                                            </p:txEl>
                                          </p:spTgt>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19460">
                                            <p:txEl>
                                              <p:pRg st="3" end="3"/>
                                            </p:txEl>
                                          </p:spTgt>
                                        </p:tgtEl>
                                        <p:attrNameLst>
                                          <p:attrName>style.visibility</p:attrName>
                                        </p:attrNameLst>
                                      </p:cBhvr>
                                      <p:to>
                                        <p:strVal val="visible"/>
                                      </p:to>
                                    </p:set>
                                    <p:animEffect transition="in" filter="fade">
                                      <p:cBhvr>
                                        <p:cTn id="26" dur="500"/>
                                        <p:tgtEl>
                                          <p:spTgt spid="19460">
                                            <p:txEl>
                                              <p:pRg st="3" end="3"/>
                                            </p:txEl>
                                          </p:spTgt>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19460">
                                            <p:txEl>
                                              <p:pRg st="4" end="4"/>
                                            </p:txEl>
                                          </p:spTgt>
                                        </p:tgtEl>
                                        <p:attrNameLst>
                                          <p:attrName>style.visibility</p:attrName>
                                        </p:attrNameLst>
                                      </p:cBhvr>
                                      <p:to>
                                        <p:strVal val="visible"/>
                                      </p:to>
                                    </p:set>
                                    <p:animEffect transition="in" filter="fade">
                                      <p:cBhvr>
                                        <p:cTn id="30" dur="500"/>
                                        <p:tgtEl>
                                          <p:spTgt spid="19460">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19513"/>
                                        </p:tgtEl>
                                        <p:attrNameLst>
                                          <p:attrName>style.visibility</p:attrName>
                                        </p:attrNameLst>
                                      </p:cBhvr>
                                      <p:to>
                                        <p:strVal val="visible"/>
                                      </p:to>
                                    </p:set>
                                    <p:animEffect transition="in" filter="box(in)">
                                      <p:cBhvr>
                                        <p:cTn id="35" dur="500"/>
                                        <p:tgtEl>
                                          <p:spTgt spid="19513"/>
                                        </p:tgtEl>
                                      </p:cBhvr>
                                    </p:animEffect>
                                  </p:childTnLst>
                                </p:cTn>
                              </p:par>
                            </p:childTnLst>
                          </p:cTn>
                        </p:par>
                        <p:par>
                          <p:cTn id="36" fill="hold">
                            <p:stCondLst>
                              <p:cond delay="500"/>
                            </p:stCondLst>
                            <p:childTnLst>
                              <p:par>
                                <p:cTn id="37" presetID="49" presetClass="entr" presetSubtype="0" decel="100000"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 calcmode="lin" valueType="num">
                                      <p:cBhvr>
                                        <p:cTn id="41" dur="500" fill="hold"/>
                                        <p:tgtEl>
                                          <p:spTgt spid="8"/>
                                        </p:tgtEl>
                                        <p:attrNameLst>
                                          <p:attrName>style.rotation</p:attrName>
                                        </p:attrNameLst>
                                      </p:cBhvr>
                                      <p:tavLst>
                                        <p:tav tm="0">
                                          <p:val>
                                            <p:fltVal val="360"/>
                                          </p:val>
                                        </p:tav>
                                        <p:tav tm="100000">
                                          <p:val>
                                            <p:fltVal val="0"/>
                                          </p:val>
                                        </p:tav>
                                      </p:tavLst>
                                    </p:anim>
                                    <p:animEffect transition="in" filter="fade">
                                      <p:cBhvr>
                                        <p:cTn id="42" dur="500"/>
                                        <p:tgtEl>
                                          <p:spTgt spid="8"/>
                                        </p:tgtEl>
                                      </p:cBhvr>
                                    </p:animEffect>
                                  </p:childTnLst>
                                </p:cTn>
                              </p:par>
                            </p:childTnLst>
                          </p:cTn>
                        </p:par>
                        <p:par>
                          <p:cTn id="43" fill="hold">
                            <p:stCondLst>
                              <p:cond delay="1000"/>
                            </p:stCondLst>
                            <p:childTnLst>
                              <p:par>
                                <p:cTn id="44" presetID="22" presetClass="entr" presetSubtype="1"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up)">
                                      <p:cBhvr>
                                        <p:cTn id="46" dur="10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10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up)">
                                      <p:cBhvr>
                                        <p:cTn id="56" dur="10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p:tgtEl>
                                          <p:spTgt spid="5"/>
                                        </p:tgtEl>
                                        <p:attrNameLst>
                                          <p:attrName>ppt_y</p:attrName>
                                        </p:attrNameLst>
                                      </p:cBhvr>
                                      <p:tavLst>
                                        <p:tav tm="0">
                                          <p:val>
                                            <p:strVal val="#ppt_y+#ppt_h*1.125000"/>
                                          </p:val>
                                        </p:tav>
                                        <p:tav tm="100000">
                                          <p:val>
                                            <p:strVal val="#ppt_y"/>
                                          </p:val>
                                        </p:tav>
                                      </p:tavLst>
                                    </p:anim>
                                    <p:animEffect transition="in" filter="wipe(up)">
                                      <p:cBhvr>
                                        <p:cTn id="6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13" grpId="0" autoUpdateAnimBg="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PA-矩形 3"/>
          <p:cNvSpPr txBox="1">
            <a:spLocks noChangeArrowheads="1"/>
          </p:cNvSpPr>
          <p:nvPr>
            <p:custDataLst>
              <p:tags r:id="rId1"/>
            </p:custDataLst>
          </p:nvPr>
        </p:nvSpPr>
        <p:spPr bwMode="auto">
          <a:xfrm>
            <a:off x="1148719" y="2242459"/>
            <a:ext cx="38973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buFontTx/>
              <a:buNone/>
            </a:pPr>
            <a:r>
              <a:rPr lang="zh-CN" altLang="en-US" sz="2400" b="1" dirty="0">
                <a:solidFill>
                  <a:srgbClr val="000000"/>
                </a:solidFill>
                <a:sym typeface="宋体" panose="02010600030101010101" pitchFamily="2" charset="-122"/>
              </a:rPr>
              <a:t>（</a:t>
            </a:r>
            <a:r>
              <a:rPr lang="en-US" altLang="zh-CN" sz="2400" b="1" dirty="0">
                <a:solidFill>
                  <a:srgbClr val="000000"/>
                </a:solidFill>
                <a:latin typeface="+mn-lt"/>
                <a:sym typeface="宋体" panose="02010600030101010101" pitchFamily="2" charset="-122"/>
              </a:rPr>
              <a:t>3</a:t>
            </a:r>
            <a:r>
              <a:rPr lang="zh-CN" altLang="en-US" sz="2400" b="1" dirty="0">
                <a:solidFill>
                  <a:srgbClr val="000000"/>
                </a:solidFill>
                <a:sym typeface="宋体" panose="02010600030101010101" pitchFamily="2" charset="-122"/>
              </a:rPr>
              <a:t>）化简</a:t>
            </a:r>
            <a:endParaRPr lang="zh-CN" altLang="en-US" sz="2400" b="1" dirty="0">
              <a:solidFill>
                <a:srgbClr val="000000"/>
              </a:solidFill>
              <a:sym typeface="宋体" panose="02010600030101010101" pitchFamily="2" charset="-122"/>
            </a:endParaRPr>
          </a:p>
          <a:p>
            <a:pPr>
              <a:buFontTx/>
              <a:buNone/>
            </a:pPr>
            <a:endParaRPr lang="zh-CN" altLang="en-US" sz="2400" b="1" dirty="0">
              <a:solidFill>
                <a:srgbClr val="000000"/>
              </a:solidFill>
              <a:sym typeface="宋体" panose="02010600030101010101" pitchFamily="2" charset="-122"/>
            </a:endParaRPr>
          </a:p>
          <a:p>
            <a:pPr>
              <a:buFontTx/>
              <a:buNone/>
            </a:pPr>
            <a:endParaRPr lang="zh-CN" altLang="en-US" sz="2400" b="1" dirty="0">
              <a:solidFill>
                <a:srgbClr val="000000"/>
              </a:solidFill>
              <a:latin typeface="华文楷体" panose="02010600040101010101" pitchFamily="2" charset="-122"/>
              <a:ea typeface="华文楷体" panose="02010600040101010101" pitchFamily="2" charset="-122"/>
            </a:endParaRPr>
          </a:p>
        </p:txBody>
      </p:sp>
      <p:pic>
        <p:nvPicPr>
          <p:cNvPr id="20486" name="PA-图片 80" descr="4-2-5"/>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7042068" y="4332645"/>
            <a:ext cx="3816350"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PA-组合 13"/>
          <p:cNvGrpSpPr/>
          <p:nvPr>
            <p:custDataLst>
              <p:tags r:id="rId4"/>
            </p:custDataLst>
          </p:nvPr>
        </p:nvGrpSpPr>
        <p:grpSpPr bwMode="auto">
          <a:xfrm>
            <a:off x="1163637" y="3345469"/>
            <a:ext cx="4436624" cy="2895649"/>
            <a:chOff x="103756" y="-13491"/>
            <a:chExt cx="4436624" cy="2895101"/>
          </a:xfrm>
        </p:grpSpPr>
        <p:pic>
          <p:nvPicPr>
            <p:cNvPr id="23567" name="PA-图片 78" descr="4-2-4"/>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579568" y="621010"/>
              <a:ext cx="3960812"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PA-文本框 12"/>
            <p:cNvSpPr txBox="1">
              <a:spLocks noChangeArrowheads="1"/>
            </p:cNvSpPr>
            <p:nvPr>
              <p:custDataLst>
                <p:tags r:id="rId7"/>
              </p:custDataLst>
            </p:nvPr>
          </p:nvSpPr>
          <p:spPr bwMode="auto">
            <a:xfrm>
              <a:off x="103756" y="-13491"/>
              <a:ext cx="3581400" cy="46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sym typeface="宋体" panose="02010600030101010101" pitchFamily="2" charset="-122"/>
                </a:rPr>
                <a:t>（</a:t>
              </a:r>
              <a:r>
                <a:rPr lang="en-US" altLang="zh-CN" sz="2400" b="1" dirty="0">
                  <a:solidFill>
                    <a:srgbClr val="000000"/>
                  </a:solidFill>
                  <a:latin typeface="+mn-lt"/>
                  <a:sym typeface="宋体" panose="02010600030101010101" pitchFamily="2" charset="-122"/>
                </a:rPr>
                <a:t>4</a:t>
              </a:r>
              <a:r>
                <a:rPr lang="zh-CN" altLang="en-US" sz="2400" b="1" dirty="0">
                  <a:solidFill>
                    <a:srgbClr val="000000"/>
                  </a:solidFill>
                  <a:sym typeface="宋体" panose="02010600030101010101" pitchFamily="2" charset="-122"/>
                </a:rPr>
                <a:t>）画出逻辑图</a:t>
              </a:r>
              <a:endParaRPr lang="zh-CN" altLang="en-US" sz="2400" b="1" dirty="0">
                <a:solidFill>
                  <a:srgbClr val="000000"/>
                </a:solidFill>
                <a:sym typeface="宋体" panose="02010600030101010101" pitchFamily="2" charset="-122"/>
              </a:endParaRPr>
            </a:p>
          </p:txBody>
        </p:sp>
      </p:grpSp>
      <p:graphicFrame>
        <p:nvGraphicFramePr>
          <p:cNvPr id="16" name="PA-Object 12"/>
          <p:cNvGraphicFramePr>
            <a:graphicFrameLocks noChangeAspect="1"/>
          </p:cNvGraphicFramePr>
          <p:nvPr>
            <p:custDataLst>
              <p:tags r:id="rId8"/>
            </p:custDataLst>
          </p:nvPr>
        </p:nvGraphicFramePr>
        <p:xfrm>
          <a:off x="7118268" y="3761145"/>
          <a:ext cx="3173413" cy="571500"/>
        </p:xfrm>
        <a:graphic>
          <a:graphicData uri="http://schemas.openxmlformats.org/presentationml/2006/ole">
            <mc:AlternateContent xmlns:mc="http://schemas.openxmlformats.org/markup-compatibility/2006">
              <mc:Choice xmlns:v="urn:schemas-microsoft-com:vml" Requires="v">
                <p:oleObj spid="_x0000_s3" name="Equation" r:id="rId9" imgW="1472565" imgH="266700" progId="Equation.DSMT4">
                  <p:embed/>
                </p:oleObj>
              </mc:Choice>
              <mc:Fallback>
                <p:oleObj name="Equation" r:id="rId9" imgW="1472565" imgH="266700" progId="Equation.DSMT4">
                  <p:embed/>
                  <p:pic>
                    <p:nvPicPr>
                      <p:cNvPr id="0" name="PA-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18268" y="3761145"/>
                        <a:ext cx="3173413"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 name="PA-图片 3"/>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1704454" y="2800139"/>
            <a:ext cx="3554276" cy="469433"/>
          </a:xfrm>
          <a:prstGeom prst="rect">
            <a:avLst/>
          </a:prstGeom>
        </p:spPr>
      </p:pic>
      <p:sp>
        <p:nvSpPr>
          <p:cNvPr id="19" name="PA-圆角矩形 1"/>
          <p:cNvSpPr/>
          <p:nvPr>
            <p:custDataLst>
              <p:tags r:id="rId13"/>
            </p:custDataLst>
          </p:nvPr>
        </p:nvSpPr>
        <p:spPr>
          <a:xfrm>
            <a:off x="-348343" y="516695"/>
            <a:ext cx="5295247"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PA-文本框 5"/>
          <p:cNvSpPr txBox="1">
            <a:spLocks noChangeArrowheads="1"/>
          </p:cNvSpPr>
          <p:nvPr>
            <p:custDataLst>
              <p:tags r:id="rId14"/>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组合逻辑电路手工设计方法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1" name="PA-文本框 5"/>
          <p:cNvSpPr txBox="1">
            <a:spLocks noChangeArrowheads="1"/>
          </p:cNvSpPr>
          <p:nvPr>
            <p:custDataLst>
              <p:tags r:id="rId15"/>
            </p:custDataLst>
          </p:nvPr>
        </p:nvSpPr>
        <p:spPr bwMode="auto">
          <a:xfrm>
            <a:off x="626939" y="1513195"/>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组合逻辑电路的设计示例 </a:t>
            </a:r>
            <a:endPar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7" name="PA-图片 5"/>
          <p:cNvPicPr>
            <a:picLocks noChangeAspect="1"/>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6662191" y="1113315"/>
            <a:ext cx="3887600" cy="2304902"/>
          </a:xfrm>
          <a:prstGeom prst="rect">
            <a:avLst/>
          </a:prstGeom>
        </p:spPr>
      </p:pic>
      <p:sp>
        <p:nvSpPr>
          <p:cNvPr id="18" name="PA-椭圆 11"/>
          <p:cNvSpPr>
            <a:spLocks noChangeArrowheads="1"/>
          </p:cNvSpPr>
          <p:nvPr>
            <p:custDataLst>
              <p:tags r:id="rId18"/>
            </p:custDataLst>
          </p:nvPr>
        </p:nvSpPr>
        <p:spPr bwMode="auto">
          <a:xfrm>
            <a:off x="7511968" y="1889873"/>
            <a:ext cx="648677" cy="638175"/>
          </a:xfrm>
          <a:prstGeom prst="roundRect">
            <a:avLst/>
          </a:prstGeom>
          <a:noFill/>
          <a:ln w="28575" cap="flat" cmpd="sng" algn="ctr">
            <a:solidFill>
              <a:srgbClr val="00528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90170" tIns="46990" rIns="90170" bIns="46990"/>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22" name="PA-椭圆 12"/>
          <p:cNvSpPr>
            <a:spLocks noChangeArrowheads="1"/>
          </p:cNvSpPr>
          <p:nvPr>
            <p:custDataLst>
              <p:tags r:id="rId19"/>
            </p:custDataLst>
          </p:nvPr>
        </p:nvSpPr>
        <p:spPr bwMode="auto">
          <a:xfrm>
            <a:off x="9042915" y="2642231"/>
            <a:ext cx="1377462" cy="638175"/>
          </a:xfrm>
          <a:prstGeom prst="roundRect">
            <a:avLst/>
          </a:prstGeom>
          <a:noFill/>
          <a:ln w="28575" algn="ctr">
            <a:solidFill>
              <a:srgbClr val="00CC99"/>
            </a:solidFill>
            <a:round/>
          </a:ln>
          <a:extLst>
            <a:ext uri="{909E8E84-426E-40DD-AFC4-6F175D3DCCD1}">
              <a14:hiddenFill xmlns:a14="http://schemas.microsoft.com/office/drawing/2010/main">
                <a:solidFill>
                  <a:srgbClr val="FFFFFF"/>
                </a:solidFill>
              </a14:hiddenFill>
            </a:ext>
          </a:extLst>
        </p:spPr>
        <p:txBody>
          <a:bodyPr lIns="90170" tIns="46990" rIns="90170" bIns="46990"/>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23" name="PA-椭圆 13"/>
          <p:cNvSpPr>
            <a:spLocks noChangeArrowheads="1"/>
          </p:cNvSpPr>
          <p:nvPr>
            <p:custDataLst>
              <p:tags r:id="rId20"/>
            </p:custDataLst>
          </p:nvPr>
        </p:nvSpPr>
        <p:spPr bwMode="auto">
          <a:xfrm>
            <a:off x="8258987" y="2638323"/>
            <a:ext cx="1385663" cy="638175"/>
          </a:xfrm>
          <a:prstGeom prst="roundRect">
            <a:avLst/>
          </a:prstGeom>
          <a:noFill/>
          <a:ln w="28575" algn="ctr">
            <a:solidFill>
              <a:srgbClr val="FF00FF"/>
            </a:solidFill>
            <a:round/>
          </a:ln>
          <a:extLst>
            <a:ext uri="{909E8E84-426E-40DD-AFC4-6F175D3DCCD1}">
              <a14:hiddenFill xmlns:a14="http://schemas.microsoft.com/office/drawing/2010/main">
                <a:solidFill>
                  <a:srgbClr val="FFFFFF"/>
                </a:solidFill>
              </a14:hiddenFill>
            </a:ext>
          </a:extLst>
        </p:spPr>
        <p:txBody>
          <a:bodyPr lIns="90170" tIns="46990" rIns="90170" bIns="46990"/>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24" name="PA-椭圆 14"/>
          <p:cNvSpPr>
            <a:spLocks noChangeArrowheads="1"/>
          </p:cNvSpPr>
          <p:nvPr>
            <p:custDataLst>
              <p:tags r:id="rId21"/>
            </p:custDataLst>
          </p:nvPr>
        </p:nvSpPr>
        <p:spPr bwMode="auto">
          <a:xfrm>
            <a:off x="9033536" y="1871553"/>
            <a:ext cx="589706" cy="1404945"/>
          </a:xfrm>
          <a:prstGeom prst="roundRect">
            <a:avLst/>
          </a:prstGeom>
          <a:noFill/>
          <a:ln w="28575" algn="ctr">
            <a:solidFill>
              <a:srgbClr val="FF0000"/>
            </a:solidFill>
            <a:round/>
          </a:ln>
          <a:extLst>
            <a:ext uri="{909E8E84-426E-40DD-AFC4-6F175D3DCCD1}">
              <a14:hiddenFill xmlns:a14="http://schemas.microsoft.com/office/drawing/2010/main">
                <a:solidFill>
                  <a:srgbClr val="FFFFFF"/>
                </a:solidFill>
              </a14:hiddenFill>
            </a:ext>
          </a:extLst>
        </p:spPr>
        <p:txBody>
          <a:bodyPr lIns="90170" tIns="46990" rIns="90170" bIns="46990"/>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dirty="0">
              <a:latin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anim calcmode="lin" valueType="num">
                                      <p:cBhvr>
                                        <p:cTn id="7" dur="500" fill="hold"/>
                                        <p:tgtEl>
                                          <p:spTgt spid="20484">
                                            <p:txEl>
                                              <p:pRg st="0" end="0"/>
                                            </p:txEl>
                                          </p:spTgt>
                                        </p:tgtEl>
                                        <p:attrNameLst>
                                          <p:attrName>ppt_x</p:attrName>
                                        </p:attrNameLst>
                                      </p:cBhvr>
                                      <p:tavLst>
                                        <p:tav tm="0">
                                          <p:val>
                                            <p:strVal val="#ppt_x-.2"/>
                                          </p:val>
                                        </p:tav>
                                        <p:tav tm="100000">
                                          <p:val>
                                            <p:strVal val="#ppt_x"/>
                                          </p:val>
                                        </p:tav>
                                      </p:tavLst>
                                    </p:anim>
                                    <p:anim calcmode="lin" valueType="num">
                                      <p:cBhvr>
                                        <p:cTn id="8" dur="500" fill="hold"/>
                                        <p:tgtEl>
                                          <p:spTgt spid="20484">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500"/>
                                        <p:tgtEl>
                                          <p:spTgt spid="20484">
                                            <p:txEl>
                                              <p:pRg st="0" end="0"/>
                                            </p:txEl>
                                          </p:spTgt>
                                        </p:tgtEl>
                                      </p:cBhvr>
                                    </p:animEffect>
                                  </p:childTnLst>
                                </p:cTn>
                              </p:par>
                            </p:childTnLst>
                          </p:cTn>
                        </p:par>
                        <p:par>
                          <p:cTn id="10" fill="hold">
                            <p:stCondLst>
                              <p:cond delay="500"/>
                            </p:stCondLst>
                            <p:childTnLst>
                              <p:par>
                                <p:cTn id="11" presetID="49" presetClass="entr" presetSubtype="0" decel="10000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 calcmode="lin" valueType="num">
                                      <p:cBhvr>
                                        <p:cTn id="15" dur="500" fill="hold"/>
                                        <p:tgtEl>
                                          <p:spTgt spid="17"/>
                                        </p:tgtEl>
                                        <p:attrNameLst>
                                          <p:attrName>style.rotation</p:attrName>
                                        </p:attrNameLst>
                                      </p:cBhvr>
                                      <p:tavLst>
                                        <p:tav tm="0">
                                          <p:val>
                                            <p:fltVal val="360"/>
                                          </p:val>
                                        </p:tav>
                                        <p:tav tm="100000">
                                          <p:val>
                                            <p:fltVal val="0"/>
                                          </p:val>
                                        </p:tav>
                                      </p:tavLst>
                                    </p:anim>
                                    <p:animEffect transition="in" filter="fade">
                                      <p:cBhvr>
                                        <p:cTn id="16" dur="500"/>
                                        <p:tgtEl>
                                          <p:spTgt spid="17"/>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childTnLst>
                          </p:cTn>
                        </p:par>
                        <p:par>
                          <p:cTn id="21" fill="hold">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500"/>
                                        <p:tgtEl>
                                          <p:spTgt spid="22"/>
                                        </p:tgtEl>
                                      </p:cBhvr>
                                    </p:animEffect>
                                  </p:childTnLst>
                                </p:cTn>
                              </p:par>
                            </p:childTnLst>
                          </p:cTn>
                        </p:par>
                        <p:par>
                          <p:cTn id="25" fill="hold">
                            <p:stCondLst>
                              <p:cond delay="2000"/>
                            </p:stCondLst>
                            <p:childTnLst>
                              <p:par>
                                <p:cTn id="26" presetID="22" presetClass="entr" presetSubtype="4"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down)">
                                      <p:cBhvr>
                                        <p:cTn id="28" dur="500"/>
                                        <p:tgtEl>
                                          <p:spTgt spid="23"/>
                                        </p:tgtEl>
                                      </p:cBhvr>
                                    </p:animEffect>
                                  </p:childTnLst>
                                </p:cTn>
                              </p:par>
                            </p:childTnLst>
                          </p:cTn>
                        </p:par>
                        <p:par>
                          <p:cTn id="29" fill="hold">
                            <p:stCondLst>
                              <p:cond delay="2500"/>
                            </p:stCondLst>
                            <p:childTnLst>
                              <p:par>
                                <p:cTn id="30" presetID="22" presetClass="entr" presetSubtype="4"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childTnLst>
                          </p:cTn>
                        </p:par>
                        <p:par>
                          <p:cTn id="33" fill="hold">
                            <p:stCondLst>
                              <p:cond delay="3000"/>
                            </p:stCondLst>
                            <p:childTnLst>
                              <p:par>
                                <p:cTn id="34" presetID="2" presetClass="entr" presetSubtype="8"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0-#ppt_w/2"/>
                                          </p:val>
                                        </p:tav>
                                        <p:tav tm="100000">
                                          <p:val>
                                            <p:strVal val="#ppt_x"/>
                                          </p:val>
                                        </p:tav>
                                      </p:tavLst>
                                    </p:anim>
                                    <p:anim calcmode="lin" valueType="num">
                                      <p:cBhvr additive="base">
                                        <p:cTn id="37"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9" presetClass="entr" presetSubtype="0" decel="10000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p:cTn id="42" dur="500" fill="hold"/>
                                        <p:tgtEl>
                                          <p:spTgt spid="2"/>
                                        </p:tgtEl>
                                        <p:attrNameLst>
                                          <p:attrName>ppt_w</p:attrName>
                                        </p:attrNameLst>
                                      </p:cBhvr>
                                      <p:tavLst>
                                        <p:tav tm="0">
                                          <p:val>
                                            <p:fltVal val="0"/>
                                          </p:val>
                                        </p:tav>
                                        <p:tav tm="100000">
                                          <p:val>
                                            <p:strVal val="#ppt_w"/>
                                          </p:val>
                                        </p:tav>
                                      </p:tavLst>
                                    </p:anim>
                                    <p:anim calcmode="lin" valueType="num">
                                      <p:cBhvr>
                                        <p:cTn id="43" dur="500" fill="hold"/>
                                        <p:tgtEl>
                                          <p:spTgt spid="2"/>
                                        </p:tgtEl>
                                        <p:attrNameLst>
                                          <p:attrName>ppt_h</p:attrName>
                                        </p:attrNameLst>
                                      </p:cBhvr>
                                      <p:tavLst>
                                        <p:tav tm="0">
                                          <p:val>
                                            <p:fltVal val="0"/>
                                          </p:val>
                                        </p:tav>
                                        <p:tav tm="100000">
                                          <p:val>
                                            <p:strVal val="#ppt_h"/>
                                          </p:val>
                                        </p:tav>
                                      </p:tavLst>
                                    </p:anim>
                                    <p:anim calcmode="lin" valueType="num">
                                      <p:cBhvr>
                                        <p:cTn id="44" dur="500" fill="hold"/>
                                        <p:tgtEl>
                                          <p:spTgt spid="2"/>
                                        </p:tgtEl>
                                        <p:attrNameLst>
                                          <p:attrName>style.rotation</p:attrName>
                                        </p:attrNameLst>
                                      </p:cBhvr>
                                      <p:tavLst>
                                        <p:tav tm="0">
                                          <p:val>
                                            <p:fltVal val="360"/>
                                          </p:val>
                                        </p:tav>
                                        <p:tav tm="100000">
                                          <p:val>
                                            <p:fltVal val="0"/>
                                          </p:val>
                                        </p:tav>
                                      </p:tavLst>
                                    </p:anim>
                                    <p:animEffect transition="in" filter="fade">
                                      <p:cBhvr>
                                        <p:cTn id="45" dur="500"/>
                                        <p:tgtEl>
                                          <p:spTgt spid="2"/>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fill="hold"/>
                                        <p:tgtEl>
                                          <p:spTgt spid="16"/>
                                        </p:tgtEl>
                                        <p:attrNameLst>
                                          <p:attrName>ppt_x</p:attrName>
                                        </p:attrNameLst>
                                      </p:cBhvr>
                                      <p:tavLst>
                                        <p:tav tm="0">
                                          <p:val>
                                            <p:strVal val="1+#ppt_w/2"/>
                                          </p:val>
                                        </p:tav>
                                        <p:tav tm="100000">
                                          <p:val>
                                            <p:strVal val="#ppt_x"/>
                                          </p:val>
                                        </p:tav>
                                      </p:tavLst>
                                    </p:anim>
                                    <p:anim calcmode="lin" valueType="num">
                                      <p:cBhvr additive="base">
                                        <p:cTn id="51"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9" presetClass="entr" presetSubtype="0" decel="100000" fill="hold" nodeType="clickEffect">
                                  <p:stCondLst>
                                    <p:cond delay="0"/>
                                  </p:stCondLst>
                                  <p:childTnLst>
                                    <p:set>
                                      <p:cBhvr>
                                        <p:cTn id="55" dur="1" fill="hold">
                                          <p:stCondLst>
                                            <p:cond delay="0"/>
                                          </p:stCondLst>
                                        </p:cTn>
                                        <p:tgtEl>
                                          <p:spTgt spid="20486"/>
                                        </p:tgtEl>
                                        <p:attrNameLst>
                                          <p:attrName>style.visibility</p:attrName>
                                        </p:attrNameLst>
                                      </p:cBhvr>
                                      <p:to>
                                        <p:strVal val="visible"/>
                                      </p:to>
                                    </p:set>
                                    <p:anim calcmode="lin" valueType="num">
                                      <p:cBhvr>
                                        <p:cTn id="56" dur="500" fill="hold"/>
                                        <p:tgtEl>
                                          <p:spTgt spid="20486"/>
                                        </p:tgtEl>
                                        <p:attrNameLst>
                                          <p:attrName>ppt_w</p:attrName>
                                        </p:attrNameLst>
                                      </p:cBhvr>
                                      <p:tavLst>
                                        <p:tav tm="0">
                                          <p:val>
                                            <p:fltVal val="0"/>
                                          </p:val>
                                        </p:tav>
                                        <p:tav tm="100000">
                                          <p:val>
                                            <p:strVal val="#ppt_w"/>
                                          </p:val>
                                        </p:tav>
                                      </p:tavLst>
                                    </p:anim>
                                    <p:anim calcmode="lin" valueType="num">
                                      <p:cBhvr>
                                        <p:cTn id="57" dur="500" fill="hold"/>
                                        <p:tgtEl>
                                          <p:spTgt spid="20486"/>
                                        </p:tgtEl>
                                        <p:attrNameLst>
                                          <p:attrName>ppt_h</p:attrName>
                                        </p:attrNameLst>
                                      </p:cBhvr>
                                      <p:tavLst>
                                        <p:tav tm="0">
                                          <p:val>
                                            <p:fltVal val="0"/>
                                          </p:val>
                                        </p:tav>
                                        <p:tav tm="100000">
                                          <p:val>
                                            <p:strVal val="#ppt_h"/>
                                          </p:val>
                                        </p:tav>
                                      </p:tavLst>
                                    </p:anim>
                                    <p:anim calcmode="lin" valueType="num">
                                      <p:cBhvr>
                                        <p:cTn id="58" dur="500" fill="hold"/>
                                        <p:tgtEl>
                                          <p:spTgt spid="20486"/>
                                        </p:tgtEl>
                                        <p:attrNameLst>
                                          <p:attrName>style.rotation</p:attrName>
                                        </p:attrNameLst>
                                      </p:cBhvr>
                                      <p:tavLst>
                                        <p:tav tm="0">
                                          <p:val>
                                            <p:fltVal val="360"/>
                                          </p:val>
                                        </p:tav>
                                        <p:tav tm="100000">
                                          <p:val>
                                            <p:fltVal val="0"/>
                                          </p:val>
                                        </p:tav>
                                      </p:tavLst>
                                    </p:anim>
                                    <p:animEffect transition="in" filter="fade">
                                      <p:cBhvr>
                                        <p:cTn id="59" dur="500"/>
                                        <p:tgtEl>
                                          <p:spTgt spid="20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3"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TextPlaceholder 1"/>
          <p:cNvSpPr>
            <a:spLocks noGrp="1"/>
          </p:cNvSpPr>
          <p:nvPr>
            <p:ph type="body" sz="quarter" idx="10"/>
            <p:custDataLst>
              <p:tags r:id="rId1"/>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4.3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编码器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PA-TextPlaceholder 2"/>
          <p:cNvSpPr>
            <a:spLocks noGrp="1"/>
          </p:cNvSpPr>
          <p:nvPr>
            <p:ph type="body" sz="quarter" idx="11"/>
            <p:custDataLst>
              <p:tags r:id="rId2"/>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4.2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组合逻辑电路手工设计方法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PA-TextPlaceholder 3"/>
          <p:cNvSpPr>
            <a:spLocks noGrp="1"/>
          </p:cNvSpPr>
          <p:nvPr>
            <p:ph type="body" sz="quarter" idx="12"/>
            <p:custDataLst>
              <p:tags r:id="rId3"/>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4.1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组合逻辑电路手工分析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TextPlaceholder 9"/>
          <p:cNvSpPr>
            <a:spLocks noGrp="1"/>
          </p:cNvSpPr>
          <p:nvPr>
            <p:ph type="body" sz="quarter" idx="13"/>
            <p:custDataLst>
              <p:tags r:id="rId4"/>
            </p:custDataLst>
          </p:nvPr>
        </p:nvSpPr>
        <p:spPr/>
        <p:txBody>
          <a:body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PA-TextPlaceholder 10"/>
          <p:cNvSpPr>
            <a:spLocks noGrp="1"/>
          </p:cNvSpPr>
          <p:nvPr>
            <p:ph type="body" sz="quarter" idx="14"/>
            <p:custDataLst>
              <p:tags r:id="rId5"/>
            </p:custDataLst>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4.4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译码器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PA-TextPlaceholder 11"/>
          <p:cNvSpPr>
            <a:spLocks noGrp="1"/>
          </p:cNvSpPr>
          <p:nvPr>
            <p:ph type="body" sz="quarter" idx="15"/>
            <p:custDataLst>
              <p:tags r:id="rId6"/>
            </p:custDataLst>
          </p:nvPr>
        </p:nvSpPr>
        <p:spPr/>
        <p:txBody>
          <a:bodyPr/>
          <a:lstStyle/>
          <a:p>
            <a:r>
              <a:rPr lang="en-US" altLang="zh-CN" dirty="0">
                <a:latin typeface="微软雅黑" panose="020B0503020204020204" pitchFamily="34" charset="-122"/>
                <a:ea typeface="微软雅黑" panose="020B0503020204020204" pitchFamily="34" charset="-122"/>
                <a:sym typeface="微软雅黑" panose="020B0503020204020204" pitchFamily="34" charset="-122"/>
              </a:rPr>
              <a:t>4.5 </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数据选择器与数据分配器 </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占位符 14"/>
          <p:cNvSpPr>
            <a:spLocks noGrp="1"/>
          </p:cNvSpPr>
          <p:nvPr>
            <p:ph type="body" sz="quarter" idx="16"/>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4.6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加法器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占位符 15"/>
          <p:cNvSpPr>
            <a:spLocks noGrp="1"/>
          </p:cNvSpPr>
          <p:nvPr>
            <p:ph type="body" sz="quarter" idx="17"/>
          </p:nvPr>
        </p:nvSpPr>
        <p:spPr/>
        <p:txBody>
          <a:bodyPr/>
          <a:lstStyle/>
          <a:p>
            <a:r>
              <a:rPr lang="en-US" altLang="zh-CN" dirty="0"/>
              <a:t>……</a:t>
            </a:r>
            <a:endParaRPr lang="zh-CN" altLang="en-US" dirty="0"/>
          </a:p>
        </p:txBody>
      </p:sp>
      <p:sp>
        <p:nvSpPr>
          <p:cNvPr id="17" name="文本占位符 16"/>
          <p:cNvSpPr>
            <a:spLocks noGrp="1"/>
          </p:cNvSpPr>
          <p:nvPr>
            <p:ph type="body" sz="quarter" idx="18"/>
          </p:nvPr>
        </p:nvSpPr>
        <p:spPr/>
        <p:txBody>
          <a:bodyPr/>
          <a:lstStyle/>
          <a:p>
            <a:endParaRPr lang="zh-CN" altLang="en-US" dirty="0"/>
          </a:p>
        </p:txBody>
      </p:sp>
      <p:sp>
        <p:nvSpPr>
          <p:cNvPr id="18" name="文本占位符 17"/>
          <p:cNvSpPr>
            <a:spLocks noGrp="1"/>
          </p:cNvSpPr>
          <p:nvPr>
            <p:ph type="body" sz="quarter" idx="19"/>
          </p:nvPr>
        </p:nvSpPr>
        <p:spPr/>
        <p:txBody>
          <a:bodyPr/>
          <a:lstStyle/>
          <a:p>
            <a:endParaRPr lang="zh-CN" altLang="en-US" dirty="0"/>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PA-矩形 2"/>
          <p:cNvSpPr>
            <a:spLocks noChangeArrowheads="1"/>
          </p:cNvSpPr>
          <p:nvPr>
            <p:custDataLst>
              <p:tags r:id="rId1"/>
            </p:custDataLst>
          </p:nvPr>
        </p:nvSpPr>
        <p:spPr bwMode="auto">
          <a:xfrm>
            <a:off x="2365375" y="1984375"/>
            <a:ext cx="7704138" cy="461665"/>
          </a:xfrm>
          <a:prstGeom prst="rect">
            <a:avLst/>
          </a:prstGeom>
          <a:solidFill>
            <a:schemeClr val="bg1"/>
          </a:solidFill>
          <a:ln w="9525">
            <a:noFill/>
            <a:miter lim="800000"/>
          </a:ln>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just" eaLnBrk="1" hangingPunct="1">
              <a:spcBef>
                <a:spcPct val="50000"/>
              </a:spcBef>
              <a:buFontTx/>
              <a:buNone/>
            </a:pPr>
            <a:r>
              <a:rPr lang="zh-CN" altLang="en-US" sz="2400" dirty="0">
                <a:solidFill>
                  <a:srgbClr val="000000"/>
                </a:solidFill>
              </a:rPr>
              <a:t>生活中常用十进制数及文字、符号等表示事物。</a:t>
            </a:r>
            <a:endParaRPr lang="zh-CN" altLang="en-US" sz="2400" dirty="0">
              <a:solidFill>
                <a:srgbClr val="000000"/>
              </a:solidFill>
            </a:endParaRPr>
          </a:p>
        </p:txBody>
      </p:sp>
      <p:sp>
        <p:nvSpPr>
          <p:cNvPr id="21509" name="PA-矩形 4"/>
          <p:cNvSpPr>
            <a:spLocks noChangeArrowheads="1"/>
          </p:cNvSpPr>
          <p:nvPr>
            <p:custDataLst>
              <p:tags r:id="rId2"/>
            </p:custDataLst>
          </p:nvPr>
        </p:nvSpPr>
        <p:spPr bwMode="auto">
          <a:xfrm>
            <a:off x="3232392" y="3689217"/>
            <a:ext cx="7704138" cy="461665"/>
          </a:xfrm>
          <a:prstGeom prst="rect">
            <a:avLst/>
          </a:prstGeom>
          <a:solidFill>
            <a:schemeClr val="bg1"/>
          </a:solidFill>
          <a:ln w="9525">
            <a:noFill/>
            <a:miter lim="800000"/>
          </a:ln>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just">
              <a:spcBef>
                <a:spcPct val="50000"/>
              </a:spcBef>
              <a:buNone/>
            </a:pPr>
            <a:r>
              <a:rPr lang="zh-CN" altLang="en-US" sz="2400" dirty="0">
                <a:solidFill>
                  <a:srgbClr val="000000"/>
                </a:solidFill>
              </a:rPr>
              <a:t>数字电路只能以二进制信号工作。</a:t>
            </a:r>
            <a:endParaRPr lang="zh-CN" altLang="en-US" sz="2400" dirty="0">
              <a:solidFill>
                <a:srgbClr val="000000"/>
              </a:solidFill>
            </a:endParaRPr>
          </a:p>
        </p:txBody>
      </p:sp>
      <p:sp>
        <p:nvSpPr>
          <p:cNvPr id="21510" name="PA-矩形 5"/>
          <p:cNvSpPr>
            <a:spLocks noChangeArrowheads="1"/>
          </p:cNvSpPr>
          <p:nvPr>
            <p:custDataLst>
              <p:tags r:id="rId3"/>
            </p:custDataLst>
          </p:nvPr>
        </p:nvSpPr>
        <p:spPr bwMode="auto">
          <a:xfrm>
            <a:off x="113172" y="4480232"/>
            <a:ext cx="5638720" cy="1574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just" eaLnBrk="1" hangingPunct="1">
              <a:lnSpc>
                <a:spcPct val="120000"/>
              </a:lnSpc>
              <a:spcBef>
                <a:spcPct val="50000"/>
              </a:spcBef>
              <a:buFontTx/>
              <a:buNone/>
            </a:pPr>
            <a:r>
              <a:rPr lang="zh-CN" altLang="en-US" sz="2800" dirty="0">
                <a:solidFill>
                  <a:srgbClr val="000000"/>
                </a:solidFill>
                <a:latin typeface="Times New Roman" panose="02020603050405020304" pitchFamily="18" charset="0"/>
                <a:ea typeface="黑体" panose="02010609060101010101" pitchFamily="49" charset="-122"/>
              </a:rPr>
              <a:t>　  </a:t>
            </a:r>
            <a:r>
              <a:rPr lang="zh-CN" altLang="zh-CN" sz="2400" b="1" dirty="0">
                <a:solidFill>
                  <a:srgbClr val="000000"/>
                </a:solidFill>
                <a:sym typeface="宋体" panose="02010600030101010101" pitchFamily="2" charset="-122"/>
              </a:rPr>
              <a:t>将数字、文字、符号或特定含义的信息表示成二进制代码的过程称为</a:t>
            </a:r>
            <a:r>
              <a:rPr lang="zh-CN" altLang="zh-CN" sz="2400" b="1" dirty="0">
                <a:solidFill>
                  <a:srgbClr val="005286"/>
                </a:solidFill>
                <a:sym typeface="宋体" panose="02010600030101010101" pitchFamily="2" charset="-122"/>
              </a:rPr>
              <a:t>编码</a:t>
            </a:r>
            <a:r>
              <a:rPr lang="zh-CN" altLang="en-US" sz="2800" b="1" dirty="0">
                <a:solidFill>
                  <a:srgbClr val="000000"/>
                </a:solidFill>
                <a:latin typeface="Times New Roman" panose="02020603050405020304" pitchFamily="18" charset="0"/>
                <a:ea typeface="黑体" panose="02010609060101010101" pitchFamily="49" charset="-122"/>
              </a:rPr>
              <a:t>。</a:t>
            </a:r>
            <a:r>
              <a:rPr lang="zh-CN" altLang="en-US" sz="2400" b="1" dirty="0">
                <a:solidFill>
                  <a:srgbClr val="000000"/>
                </a:solidFill>
                <a:sym typeface="宋体" panose="02010600030101010101" pitchFamily="2" charset="-122"/>
              </a:rPr>
              <a:t>实现编码的逻辑电路，称为</a:t>
            </a:r>
            <a:r>
              <a:rPr lang="zh-CN" altLang="en-US" sz="2400" b="1" dirty="0">
                <a:solidFill>
                  <a:srgbClr val="005286"/>
                </a:solidFill>
                <a:sym typeface="宋体" panose="02010600030101010101" pitchFamily="2" charset="-122"/>
              </a:rPr>
              <a:t>编码器</a:t>
            </a:r>
            <a:r>
              <a:rPr lang="zh-CN" altLang="en-US" sz="2400" b="1" dirty="0">
                <a:solidFill>
                  <a:srgbClr val="000000"/>
                </a:solidFill>
                <a:sym typeface="宋体" panose="02010600030101010101" pitchFamily="2" charset="-122"/>
              </a:rPr>
              <a:t>。　</a:t>
            </a:r>
            <a:r>
              <a:rPr lang="zh-CN" altLang="en-US" sz="2800" dirty="0">
                <a:solidFill>
                  <a:srgbClr val="000000"/>
                </a:solidFill>
                <a:latin typeface="Times New Roman" panose="02020603050405020304" pitchFamily="18" charset="0"/>
                <a:ea typeface="黑体" panose="02010609060101010101" pitchFamily="49" charset="-122"/>
              </a:rPr>
              <a:t>　</a:t>
            </a:r>
            <a:endParaRPr lang="zh-CN" altLang="en-US" sz="2800" dirty="0">
              <a:solidFill>
                <a:srgbClr val="000000"/>
              </a:solidFill>
              <a:latin typeface="黑体" panose="02010609060101010101" pitchFamily="49" charset="-122"/>
              <a:ea typeface="黑体" panose="02010609060101010101" pitchFamily="49" charset="-122"/>
            </a:endParaRPr>
          </a:p>
        </p:txBody>
      </p:sp>
      <p:sp>
        <p:nvSpPr>
          <p:cNvPr id="24588" name="PA-矩形 7"/>
          <p:cNvSpPr>
            <a:spLocks noChangeArrowheads="1"/>
          </p:cNvSpPr>
          <p:nvPr>
            <p:custDataLst>
              <p:tags r:id="rId4"/>
            </p:custDataLst>
          </p:nvPr>
        </p:nvSpPr>
        <p:spPr bwMode="auto">
          <a:xfrm>
            <a:off x="3899806" y="2844679"/>
            <a:ext cx="1129394" cy="461665"/>
          </a:xfrm>
          <a:prstGeom prst="rect">
            <a:avLst/>
          </a:prstGeom>
          <a:solidFill>
            <a:schemeClr val="bg1"/>
          </a:solidFill>
          <a:ln w="9525">
            <a:noFill/>
            <a:miter lim="800000"/>
          </a:ln>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just">
              <a:spcBef>
                <a:spcPct val="50000"/>
              </a:spcBef>
              <a:buNone/>
            </a:pPr>
            <a:r>
              <a:rPr lang="zh-CN" altLang="en-US" sz="2400" dirty="0">
                <a:solidFill>
                  <a:schemeClr val="accent6"/>
                </a:solidFill>
              </a:rPr>
              <a:t>编码器</a:t>
            </a:r>
            <a:r>
              <a:rPr lang="zh-CN" altLang="en-US" sz="2400" dirty="0">
                <a:solidFill>
                  <a:srgbClr val="000000"/>
                </a:solidFill>
              </a:rPr>
              <a:t>　</a:t>
            </a:r>
            <a:endParaRPr lang="zh-CN" altLang="en-US" sz="2400" dirty="0">
              <a:solidFill>
                <a:srgbClr val="000000"/>
              </a:solidFill>
            </a:endParaRPr>
          </a:p>
        </p:txBody>
      </p:sp>
      <p:sp>
        <p:nvSpPr>
          <p:cNvPr id="24586" name="PA-矩形 10"/>
          <p:cNvSpPr>
            <a:spLocks noChangeArrowheads="1"/>
          </p:cNvSpPr>
          <p:nvPr>
            <p:custDataLst>
              <p:tags r:id="rId5"/>
            </p:custDataLst>
          </p:nvPr>
        </p:nvSpPr>
        <p:spPr bwMode="auto">
          <a:xfrm>
            <a:off x="6248464" y="2868914"/>
            <a:ext cx="1296988" cy="461665"/>
          </a:xfrm>
          <a:prstGeom prst="rect">
            <a:avLst/>
          </a:prstGeom>
          <a:solidFill>
            <a:schemeClr val="bg1"/>
          </a:solidFill>
          <a:ln w="9525">
            <a:noFill/>
            <a:miter lim="800000"/>
          </a:ln>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just">
              <a:spcBef>
                <a:spcPct val="50000"/>
              </a:spcBef>
              <a:buNone/>
            </a:pPr>
            <a:r>
              <a:rPr lang="zh-CN" altLang="en-US" sz="2400" dirty="0">
                <a:solidFill>
                  <a:schemeClr val="accent6"/>
                </a:solidFill>
              </a:rPr>
              <a:t>译码器</a:t>
            </a:r>
            <a:r>
              <a:rPr lang="zh-CN" altLang="en-US" sz="2400" dirty="0">
                <a:solidFill>
                  <a:srgbClr val="000000"/>
                </a:solidFill>
              </a:rPr>
              <a:t>　</a:t>
            </a:r>
            <a:endParaRPr lang="zh-CN" altLang="en-US" sz="2400" dirty="0">
              <a:solidFill>
                <a:srgbClr val="000000"/>
              </a:solidFill>
            </a:endParaRPr>
          </a:p>
        </p:txBody>
      </p:sp>
      <p:sp>
        <p:nvSpPr>
          <p:cNvPr id="18" name="PA-圆角矩形 1"/>
          <p:cNvSpPr/>
          <p:nvPr>
            <p:custDataLst>
              <p:tags r:id="rId6"/>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PA-文本框 5"/>
          <p:cNvSpPr txBox="1">
            <a:spLocks noChangeArrowheads="1"/>
          </p:cNvSpPr>
          <p:nvPr>
            <p:custDataLst>
              <p:tags r:id="rId7"/>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编码器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0" name="PA-文本框 5"/>
          <p:cNvSpPr txBox="1">
            <a:spLocks noChangeArrowheads="1"/>
          </p:cNvSpPr>
          <p:nvPr>
            <p:custDataLst>
              <p:tags r:id="rId8"/>
            </p:custDataLst>
          </p:nvPr>
        </p:nvSpPr>
        <p:spPr bwMode="auto">
          <a:xfrm>
            <a:off x="499215" y="1372762"/>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1.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编码器的基本概念 </a:t>
            </a:r>
            <a:endPar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5" name="PA-StraightArrowConnector 4"/>
          <p:cNvCxnSpPr/>
          <p:nvPr>
            <p:custDataLst>
              <p:tags r:id="rId9"/>
            </p:custDataLst>
          </p:nvPr>
        </p:nvCxnSpPr>
        <p:spPr>
          <a:xfrm>
            <a:off x="5312045" y="2580546"/>
            <a:ext cx="0" cy="10569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PA-StraightArrowConnector 22"/>
          <p:cNvCxnSpPr/>
          <p:nvPr>
            <p:custDataLst>
              <p:tags r:id="rId10"/>
            </p:custDataLst>
          </p:nvPr>
        </p:nvCxnSpPr>
        <p:spPr>
          <a:xfrm flipV="1">
            <a:off x="6095999" y="2580546"/>
            <a:ext cx="0" cy="10569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PA-文本框 23"/>
          <p:cNvSpPr txBox="1"/>
          <p:nvPr>
            <p:custDataLst>
              <p:tags r:id="rId11"/>
            </p:custDataLst>
          </p:nvPr>
        </p:nvSpPr>
        <p:spPr>
          <a:xfrm>
            <a:off x="6901161" y="4571093"/>
            <a:ext cx="750526" cy="1672253"/>
          </a:xfrm>
          <a:prstGeom prst="rect">
            <a:avLst/>
          </a:prstGeom>
          <a:noFill/>
        </p:spPr>
        <p:txBody>
          <a:bodyPr wrap="none" rtlCol="0">
            <a:spAutoFit/>
          </a:bodyPr>
          <a:lstStyle/>
          <a:p>
            <a:pPr algn="ctr"/>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pPr algn="ctr"/>
            <a:endParaRPr lang="zh-CN" altLang="en-US"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m-1</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4" name="PA-StraightArrowConnector 24"/>
          <p:cNvCxnSpPr/>
          <p:nvPr>
            <p:custDataLst>
              <p:tags r:id="rId12"/>
            </p:custDataLst>
          </p:nvPr>
        </p:nvCxnSpPr>
        <p:spPr>
          <a:xfrm>
            <a:off x="7564110" y="4891727"/>
            <a:ext cx="7023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PA-StraightArrowConnector 25"/>
          <p:cNvCxnSpPr/>
          <p:nvPr>
            <p:custDataLst>
              <p:tags r:id="rId13"/>
            </p:custDataLst>
          </p:nvPr>
        </p:nvCxnSpPr>
        <p:spPr>
          <a:xfrm>
            <a:off x="7564110" y="5341009"/>
            <a:ext cx="70232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PA-StraightArrowConnector 26"/>
          <p:cNvCxnSpPr/>
          <p:nvPr>
            <p:custDataLst>
              <p:tags r:id="rId14"/>
            </p:custDataLst>
          </p:nvPr>
        </p:nvCxnSpPr>
        <p:spPr>
          <a:xfrm>
            <a:off x="7564110" y="6017904"/>
            <a:ext cx="7023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PA-矩形 27"/>
          <p:cNvSpPr/>
          <p:nvPr>
            <p:custDataLst>
              <p:tags r:id="rId15"/>
            </p:custDataLst>
          </p:nvPr>
        </p:nvSpPr>
        <p:spPr>
          <a:xfrm>
            <a:off x="8387200" y="4654220"/>
            <a:ext cx="873937" cy="1594345"/>
          </a:xfrm>
          <a:prstGeom prst="rect">
            <a:avLst/>
          </a:prstGeom>
          <a:ln w="38100"/>
        </p:spPr>
        <p:style>
          <a:lnRef idx="2">
            <a:schemeClr val="dk1"/>
          </a:lnRef>
          <a:fillRef idx="1001">
            <a:schemeClr val="lt1"/>
          </a:fillRef>
          <a:effectRef idx="0">
            <a:schemeClr val="dk1"/>
          </a:effectRef>
          <a:fontRef idx="minor">
            <a:schemeClr val="dk1"/>
          </a:fontRef>
        </p:style>
        <p:txBody>
          <a:bodyPr vert="eaVert" rtlCol="0" anchor="ctr"/>
          <a:lstStyle/>
          <a:p>
            <a:pPr algn="ct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编码器</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1" name="PA-StraightArrowConnector 28"/>
          <p:cNvCxnSpPr/>
          <p:nvPr>
            <p:custDataLst>
              <p:tags r:id="rId16"/>
            </p:custDataLst>
          </p:nvPr>
        </p:nvCxnSpPr>
        <p:spPr>
          <a:xfrm>
            <a:off x="9381903" y="4891727"/>
            <a:ext cx="7515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PA-StraightArrowConnector 29"/>
          <p:cNvCxnSpPr/>
          <p:nvPr>
            <p:custDataLst>
              <p:tags r:id="rId17"/>
            </p:custDataLst>
          </p:nvPr>
        </p:nvCxnSpPr>
        <p:spPr>
          <a:xfrm>
            <a:off x="9381902" y="5324187"/>
            <a:ext cx="75156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PA-StraightArrowConnector 30"/>
          <p:cNvCxnSpPr/>
          <p:nvPr>
            <p:custDataLst>
              <p:tags r:id="rId18"/>
            </p:custDataLst>
          </p:nvPr>
        </p:nvCxnSpPr>
        <p:spPr>
          <a:xfrm flipV="1">
            <a:off x="9381903" y="6007132"/>
            <a:ext cx="751560" cy="1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PA-文本框 31"/>
          <p:cNvSpPr txBox="1"/>
          <p:nvPr>
            <p:custDataLst>
              <p:tags r:id="rId19"/>
            </p:custDataLst>
          </p:nvPr>
        </p:nvSpPr>
        <p:spPr>
          <a:xfrm>
            <a:off x="9993281" y="4611586"/>
            <a:ext cx="676788" cy="1672253"/>
          </a:xfrm>
          <a:prstGeom prst="rect">
            <a:avLst/>
          </a:prstGeom>
          <a:noFill/>
        </p:spPr>
        <p:txBody>
          <a:bodyPr wrap="none" rtlCol="0">
            <a:spAutoFit/>
          </a:bodyPr>
          <a:lstStyle/>
          <a:p>
            <a:pPr algn="ctr"/>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pPr algn="ctr"/>
            <a:endParaRPr lang="zh-CN" altLang="en-US"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n-1</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PA-文本框 32"/>
          <p:cNvSpPr txBox="1"/>
          <p:nvPr>
            <p:custDataLst>
              <p:tags r:id="rId20"/>
            </p:custDataLst>
          </p:nvPr>
        </p:nvSpPr>
        <p:spPr>
          <a:xfrm>
            <a:off x="7521790" y="5457534"/>
            <a:ext cx="615553" cy="453009"/>
          </a:xfrm>
          <a:prstGeom prst="rect">
            <a:avLst/>
          </a:prstGeom>
          <a:noFill/>
        </p:spPr>
        <p:txBody>
          <a:bodyPr vert="eaVert" wrap="square" rtlCol="0">
            <a:spAutoFit/>
          </a:bodyPr>
          <a:lstStyle/>
          <a:p>
            <a:r>
              <a:rPr lang="en-US" altLang="zh-CN" sz="2800" b="1" dirty="0">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
        <p:nvSpPr>
          <p:cNvPr id="27" name="PA-文本框 33"/>
          <p:cNvSpPr txBox="1"/>
          <p:nvPr>
            <p:custDataLst>
              <p:tags r:id="rId21"/>
            </p:custDataLst>
          </p:nvPr>
        </p:nvSpPr>
        <p:spPr>
          <a:xfrm>
            <a:off x="9517910" y="5407219"/>
            <a:ext cx="615553" cy="453009"/>
          </a:xfrm>
          <a:prstGeom prst="rect">
            <a:avLst/>
          </a:prstGeom>
          <a:noFill/>
        </p:spPr>
        <p:txBody>
          <a:bodyPr vert="eaVert" wrap="none" rtlCol="0">
            <a:spAutoFit/>
          </a:bodyPr>
          <a:lstStyle/>
          <a:p>
            <a:r>
              <a:rPr lang="en-US" altLang="zh-CN" sz="2800" b="1" dirty="0">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
        <p:nvSpPr>
          <p:cNvPr id="28" name="PA-文本框 3"/>
          <p:cNvSpPr txBox="1"/>
          <p:nvPr>
            <p:custDataLst>
              <p:tags r:id="rId22"/>
            </p:custDataLst>
          </p:nvPr>
        </p:nvSpPr>
        <p:spPr>
          <a:xfrm>
            <a:off x="5905828" y="5139025"/>
            <a:ext cx="1172116" cy="400110"/>
          </a:xfrm>
          <a:prstGeom prst="rect">
            <a:avLst/>
          </a:prstGeom>
          <a:noFill/>
        </p:spPr>
        <p:txBody>
          <a:bodyPr wrap="none" rtlCol="0">
            <a:spAutoFit/>
          </a:bodyPr>
          <a:lstStyle/>
          <a:p>
            <a:pPr algn="ctr"/>
            <a:r>
              <a:rPr lang="en-US" altLang="zh-CN" sz="2000" b="1" dirty="0">
                <a:solidFill>
                  <a:srgbClr val="005286"/>
                </a:solidFill>
              </a:rPr>
              <a:t>m</a:t>
            </a:r>
            <a:r>
              <a:rPr lang="zh-CN" altLang="en-US" sz="2000" b="1" dirty="0">
                <a:solidFill>
                  <a:srgbClr val="005286"/>
                </a:solidFill>
              </a:rPr>
              <a:t>个信号</a:t>
            </a:r>
            <a:endParaRPr lang="zh-CN" altLang="en-US" sz="2000" b="1" dirty="0">
              <a:solidFill>
                <a:srgbClr val="005286"/>
              </a:solidFill>
            </a:endParaRPr>
          </a:p>
        </p:txBody>
      </p:sp>
      <p:sp>
        <p:nvSpPr>
          <p:cNvPr id="29" name="PA-文本框 36"/>
          <p:cNvSpPr txBox="1"/>
          <p:nvPr>
            <p:custDataLst>
              <p:tags r:id="rId23"/>
            </p:custDataLst>
          </p:nvPr>
        </p:nvSpPr>
        <p:spPr>
          <a:xfrm>
            <a:off x="10582088" y="4870676"/>
            <a:ext cx="958916" cy="1015663"/>
          </a:xfrm>
          <a:prstGeom prst="rect">
            <a:avLst/>
          </a:prstGeom>
          <a:noFill/>
        </p:spPr>
        <p:txBody>
          <a:bodyPr wrap="none" rtlCol="0">
            <a:spAutoFit/>
          </a:bodyPr>
          <a:lstStyle/>
          <a:p>
            <a:pPr algn="ctr"/>
            <a:r>
              <a:rPr lang="en-US" altLang="zh-CN" sz="2000" b="1" dirty="0">
                <a:solidFill>
                  <a:srgbClr val="005286"/>
                </a:solidFill>
              </a:rPr>
              <a:t>n</a:t>
            </a:r>
            <a:r>
              <a:rPr lang="zh-CN" altLang="en-US" sz="2000" b="1" dirty="0">
                <a:solidFill>
                  <a:srgbClr val="005286"/>
                </a:solidFill>
              </a:rPr>
              <a:t>位二</a:t>
            </a:r>
            <a:endParaRPr lang="en-US" altLang="zh-CN" sz="2000" b="1" dirty="0">
              <a:solidFill>
                <a:srgbClr val="005286"/>
              </a:solidFill>
            </a:endParaRPr>
          </a:p>
          <a:p>
            <a:pPr algn="ctr"/>
            <a:r>
              <a:rPr lang="zh-CN" altLang="en-US" sz="2000" b="1" dirty="0">
                <a:solidFill>
                  <a:srgbClr val="005286"/>
                </a:solidFill>
              </a:rPr>
              <a:t>进制码</a:t>
            </a:r>
            <a:endParaRPr lang="en-US" altLang="zh-CN" sz="2000" b="1" dirty="0">
              <a:solidFill>
                <a:srgbClr val="005286"/>
              </a:solidFill>
            </a:endParaRPr>
          </a:p>
          <a:p>
            <a:pPr algn="ctr"/>
            <a:r>
              <a:rPr lang="zh-CN" altLang="en-US" sz="2000" b="1" dirty="0">
                <a:solidFill>
                  <a:srgbClr val="005286"/>
                </a:solidFill>
              </a:rPr>
              <a:t>输出</a:t>
            </a:r>
            <a:endParaRPr lang="zh-CN" altLang="en-US" sz="2400" b="1" dirty="0">
              <a:solidFill>
                <a:srgbClr val="005286"/>
              </a:solidFill>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1508">
                                            <p:txEl>
                                              <p:charRg st="4294967295" end="4294967295"/>
                                            </p:txEl>
                                          </p:spTgt>
                                        </p:tgtEl>
                                        <p:attrNameLst>
                                          <p:attrName>style.visibility</p:attrName>
                                        </p:attrNameLst>
                                      </p:cBhvr>
                                      <p:to>
                                        <p:strVal val="visible"/>
                                      </p:to>
                                    </p:set>
                                    <p:animEffect transition="in" filter="barn(outVertical)">
                                      <p:cBhvr>
                                        <p:cTn id="11" dur="500"/>
                                        <p:tgtEl>
                                          <p:spTgt spid="21508">
                                            <p:txEl>
                                              <p:charRg st="4294967295" end="4294967295"/>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4588"/>
                                        </p:tgtEl>
                                        <p:attrNameLst>
                                          <p:attrName>style.visibility</p:attrName>
                                        </p:attrNameLst>
                                      </p:cBhvr>
                                      <p:to>
                                        <p:strVal val="visible"/>
                                      </p:to>
                                    </p:set>
                                    <p:animEffect transition="in" filter="fade">
                                      <p:cBhvr>
                                        <p:cTn id="19" dur="500"/>
                                        <p:tgtEl>
                                          <p:spTgt spid="24588"/>
                                        </p:tgtEl>
                                      </p:cBhvr>
                                    </p:animEffect>
                                  </p:childTnLst>
                                </p:cTn>
                              </p:par>
                            </p:childTnLst>
                          </p:cTn>
                        </p:par>
                        <p:par>
                          <p:cTn id="20" fill="hold">
                            <p:stCondLst>
                              <p:cond delay="2000"/>
                            </p:stCondLst>
                            <p:childTnLst>
                              <p:par>
                                <p:cTn id="21" presetID="16" presetClass="entr" presetSubtype="37" fill="hold" grpId="0" nodeType="afterEffect">
                                  <p:stCondLst>
                                    <p:cond delay="0"/>
                                  </p:stCondLst>
                                  <p:childTnLst>
                                    <p:set>
                                      <p:cBhvr>
                                        <p:cTn id="22" dur="1" fill="hold">
                                          <p:stCondLst>
                                            <p:cond delay="0"/>
                                          </p:stCondLst>
                                        </p:cTn>
                                        <p:tgtEl>
                                          <p:spTgt spid="21509">
                                            <p:txEl>
                                              <p:pRg st="0" end="0"/>
                                            </p:txEl>
                                          </p:spTgt>
                                        </p:tgtEl>
                                        <p:attrNameLst>
                                          <p:attrName>style.visibility</p:attrName>
                                        </p:attrNameLst>
                                      </p:cBhvr>
                                      <p:to>
                                        <p:strVal val="visible"/>
                                      </p:to>
                                    </p:set>
                                    <p:animEffect transition="in" filter="barn(outVertical)">
                                      <p:cBhvr>
                                        <p:cTn id="23" dur="500"/>
                                        <p:tgtEl>
                                          <p:spTgt spid="21509">
                                            <p:txEl>
                                              <p:pRg st="0" end="0"/>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4586"/>
                                        </p:tgtEl>
                                        <p:attrNameLst>
                                          <p:attrName>style.visibility</p:attrName>
                                        </p:attrNameLst>
                                      </p:cBhvr>
                                      <p:to>
                                        <p:strVal val="visible"/>
                                      </p:to>
                                    </p:set>
                                    <p:animEffect transition="in" filter="fade">
                                      <p:cBhvr>
                                        <p:cTn id="31" dur="500"/>
                                        <p:tgtEl>
                                          <p:spTgt spid="2458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1510"/>
                                        </p:tgtEl>
                                        <p:attrNameLst>
                                          <p:attrName>style.visibility</p:attrName>
                                        </p:attrNameLst>
                                      </p:cBhvr>
                                      <p:to>
                                        <p:strVal val="visible"/>
                                      </p:to>
                                    </p:set>
                                    <p:animEffect transition="in" filter="wipe(left)">
                                      <p:cBhvr>
                                        <p:cTn id="36" dur="500"/>
                                        <p:tgtEl>
                                          <p:spTgt spid="21510"/>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anim calcmode="lin" valueType="num">
                                      <p:cBhvr>
                                        <p:cTn id="42" dur="500" fill="hold"/>
                                        <p:tgtEl>
                                          <p:spTgt spid="13"/>
                                        </p:tgtEl>
                                        <p:attrNameLst>
                                          <p:attrName>ppt_x</p:attrName>
                                        </p:attrNameLst>
                                      </p:cBhvr>
                                      <p:tavLst>
                                        <p:tav tm="0">
                                          <p:val>
                                            <p:strVal val="#ppt_x"/>
                                          </p:val>
                                        </p:tav>
                                        <p:tav tm="100000">
                                          <p:val>
                                            <p:strVal val="#ppt_x"/>
                                          </p:val>
                                        </p:tav>
                                      </p:tavLst>
                                    </p:anim>
                                    <p:anim calcmode="lin" valueType="num">
                                      <p:cBhvr>
                                        <p:cTn id="43" dur="500" fill="hold"/>
                                        <p:tgtEl>
                                          <p:spTgt spid="13"/>
                                        </p:tgtEl>
                                        <p:attrNameLst>
                                          <p:attrName>ppt_y</p:attrName>
                                        </p:attrNameLst>
                                      </p:cBhvr>
                                      <p:tavLst>
                                        <p:tav tm="0">
                                          <p:val>
                                            <p:strVal val="#ppt_y+.1"/>
                                          </p:val>
                                        </p:tav>
                                        <p:tav tm="100000">
                                          <p:val>
                                            <p:strVal val="#ppt_y"/>
                                          </p:val>
                                        </p:tav>
                                      </p:tavLst>
                                    </p:anim>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par>
                                <p:cTn id="52" presetID="22" presetClass="entr" presetSubtype="8"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par>
                                <p:cTn id="55" presetID="22" presetClass="entr" presetSubtype="8"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left)">
                                      <p:cBhvr>
                                        <p:cTn id="60" dur="500"/>
                                        <p:tgtEl>
                                          <p:spTgt spid="26"/>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childTnLst>
                          </p:cTn>
                        </p:par>
                        <p:par>
                          <p:cTn id="65" fill="hold">
                            <p:stCondLst>
                              <p:cond delay="2000"/>
                            </p:stCondLst>
                            <p:childTnLst>
                              <p:par>
                                <p:cTn id="66" presetID="22" presetClass="entr" presetSubtype="8" fill="hold" nodeType="after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wipe(left)">
                                      <p:cBhvr>
                                        <p:cTn id="68" dur="500"/>
                                        <p:tgtEl>
                                          <p:spTgt spid="21"/>
                                        </p:tgtEl>
                                      </p:cBhvr>
                                    </p:animEffect>
                                  </p:childTnLst>
                                </p:cTn>
                              </p:par>
                              <p:par>
                                <p:cTn id="69" presetID="22" presetClass="entr" presetSubtype="8"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left)">
                                      <p:cBhvr>
                                        <p:cTn id="71" dur="500"/>
                                        <p:tgtEl>
                                          <p:spTgt spid="22"/>
                                        </p:tgtEl>
                                      </p:cBhvr>
                                    </p:animEffect>
                                  </p:childTnLst>
                                </p:cTn>
                              </p:par>
                              <p:par>
                                <p:cTn id="72" presetID="22" presetClass="entr" presetSubtype="8"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left)">
                                      <p:cBhvr>
                                        <p:cTn id="74" dur="500"/>
                                        <p:tgtEl>
                                          <p:spTgt spid="24"/>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left)">
                                      <p:cBhvr>
                                        <p:cTn id="77" dur="500"/>
                                        <p:tgtEl>
                                          <p:spTgt spid="27"/>
                                        </p:tgtEl>
                                      </p:cBhvr>
                                    </p:animEffect>
                                  </p:childTnLst>
                                </p:cTn>
                              </p:par>
                            </p:childTnLst>
                          </p:cTn>
                        </p:par>
                        <p:par>
                          <p:cTn id="78" fill="hold">
                            <p:stCondLst>
                              <p:cond delay="2500"/>
                            </p:stCondLst>
                            <p:childTnLst>
                              <p:par>
                                <p:cTn id="79" presetID="10" presetClass="entr" presetSubtype="0"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750"/>
                                        <p:tgtEl>
                                          <p:spTgt spid="25"/>
                                        </p:tgtEl>
                                      </p:cBhvr>
                                    </p:animEffect>
                                  </p:childTnLst>
                                </p:cTn>
                              </p:par>
                            </p:childTnLst>
                          </p:cTn>
                        </p:par>
                        <p:par>
                          <p:cTn id="82" fill="hold">
                            <p:stCondLst>
                              <p:cond delay="3500"/>
                            </p:stCondLst>
                            <p:childTnLst>
                              <p:par>
                                <p:cTn id="83" presetID="10" presetClass="entr" presetSubtype="0" fill="hold" grpId="0" nodeType="after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autoUpdateAnimBg="0"/>
      <p:bldP spid="21509" grpId="0" advAuto="0" autoUpdateAnimBg="0" build="p"/>
      <p:bldP spid="21510" grpId="0" autoUpdateAnimBg="0"/>
      <p:bldP spid="24588" grpId="0" animBg="1"/>
      <p:bldP spid="24586" grpId="0" animBg="1"/>
      <p:bldP spid="20" grpId="0"/>
      <p:bldP spid="13" grpId="0"/>
      <p:bldP spid="17" grpId="0" animBg="1"/>
      <p:bldP spid="25" grpId="0"/>
      <p:bldP spid="26" grpId="0"/>
      <p:bldP spid="27" grpId="0"/>
      <p:bldP spid="28"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圆角矩形 1"/>
          <p:cNvSpPr/>
          <p:nvPr>
            <p:custDataLst>
              <p:tags r:id="rId1"/>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78" name="PA-矩形 2"/>
          <p:cNvSpPr>
            <a:spLocks noChangeArrowheads="1"/>
          </p:cNvSpPr>
          <p:nvPr>
            <p:custDataLst>
              <p:tags r:id="rId2"/>
            </p:custDataLst>
          </p:nvPr>
        </p:nvSpPr>
        <p:spPr bwMode="auto">
          <a:xfrm>
            <a:off x="1232772" y="2131442"/>
            <a:ext cx="4343400" cy="168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nSpc>
                <a:spcPct val="150000"/>
              </a:lnSpc>
              <a:spcBef>
                <a:spcPct val="0"/>
              </a:spcBef>
              <a:buFontTx/>
              <a:buNone/>
            </a:pPr>
            <a:r>
              <a:rPr lang="zh-CN" altLang="en-US" sz="2400" b="1" dirty="0">
                <a:solidFill>
                  <a:schemeClr val="bg1"/>
                </a:solidFill>
                <a:latin typeface="Times New Roman" panose="02020603050405020304" pitchFamily="18" charset="0"/>
                <a:cs typeface="Times New Roman" panose="02020603050405020304" pitchFamily="18" charset="0"/>
                <a:sym typeface="微软雅黑" panose="020B0503020204020204" pitchFamily="34" charset="-122"/>
              </a:rPr>
              <a:t>注意</a:t>
            </a:r>
            <a:r>
              <a:rPr lang="zh-CN" altLang="en-US" sz="2400" b="1" dirty="0">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任何时刻只允许输入一个有效编码请求信号，否则输出将发生混乱。 </a:t>
            </a:r>
            <a:endParaRPr lang="zh-CN" altLang="en-US" sz="2400" b="1" dirty="0">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endParaRPr>
          </a:p>
        </p:txBody>
      </p:sp>
      <p:sp>
        <p:nvSpPr>
          <p:cNvPr id="24583" name="PA-矩形 7"/>
          <p:cNvSpPr>
            <a:spLocks noChangeArrowheads="1"/>
          </p:cNvSpPr>
          <p:nvPr>
            <p:custDataLst>
              <p:tags r:id="rId3"/>
            </p:custDataLst>
          </p:nvPr>
        </p:nvSpPr>
        <p:spPr bwMode="auto">
          <a:xfrm>
            <a:off x="6793753" y="2157756"/>
            <a:ext cx="4579938"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lnSpc>
                <a:spcPct val="150000"/>
              </a:lnSpc>
              <a:spcBef>
                <a:spcPct val="0"/>
              </a:spcBef>
              <a:buFontTx/>
              <a:buNone/>
            </a:pPr>
            <a:r>
              <a:rPr lang="zh-CN" altLang="en-US" sz="2400" b="1" dirty="0">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输入：八个信号（对象）</a:t>
            </a:r>
            <a:endParaRPr lang="zh-CN" altLang="en-US" sz="2400" b="1" dirty="0">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endParaRPr>
          </a:p>
          <a:p>
            <a:pPr eaLnBrk="1" hangingPunct="1">
              <a:lnSpc>
                <a:spcPct val="150000"/>
              </a:lnSpc>
              <a:spcBef>
                <a:spcPct val="0"/>
              </a:spcBef>
              <a:buFontTx/>
              <a:buNone/>
            </a:pPr>
            <a:r>
              <a:rPr lang="zh-CN" altLang="en-US" sz="2400" b="1" dirty="0">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　　　</a:t>
            </a:r>
            <a:r>
              <a:rPr lang="en-US" altLang="zh-CN" sz="2400" b="1" i="1" dirty="0">
                <a:solidFill>
                  <a:srgbClr val="000000"/>
                </a:solidFill>
                <a:latin typeface="Times New Roman" panose="02020603050405020304" pitchFamily="18" charset="0"/>
                <a:cs typeface="Times New Roman" panose="02020603050405020304" pitchFamily="18" charset="0"/>
              </a:rPr>
              <a:t>I</a:t>
            </a:r>
            <a:r>
              <a:rPr lang="en-US" altLang="zh-CN" sz="2400" b="1" baseline="-25000" dirty="0">
                <a:solidFill>
                  <a:srgbClr val="000000"/>
                </a:solidFill>
                <a:latin typeface="Times New Roman" panose="02020603050405020304" pitchFamily="18" charset="0"/>
                <a:cs typeface="Times New Roman" panose="02020603050405020304" pitchFamily="18" charset="0"/>
              </a:rPr>
              <a:t>0</a:t>
            </a:r>
            <a:r>
              <a:rPr lang="en-US" altLang="zh-CN" sz="2400" b="1" dirty="0">
                <a:solidFill>
                  <a:srgbClr val="000000"/>
                </a:solidFill>
                <a:latin typeface="Times New Roman" panose="02020603050405020304" pitchFamily="18" charset="0"/>
                <a:cs typeface="Times New Roman" panose="02020603050405020304" pitchFamily="18" charset="0"/>
              </a:rPr>
              <a:t>~</a:t>
            </a:r>
            <a:r>
              <a:rPr lang="en-US" altLang="zh-CN" sz="2400" b="1" i="1" dirty="0">
                <a:solidFill>
                  <a:srgbClr val="000000"/>
                </a:solidFill>
                <a:latin typeface="Times New Roman" panose="02020603050405020304" pitchFamily="18" charset="0"/>
                <a:cs typeface="Times New Roman" panose="02020603050405020304" pitchFamily="18" charset="0"/>
              </a:rPr>
              <a:t>I</a:t>
            </a:r>
            <a:r>
              <a:rPr lang="en-US" altLang="zh-CN" sz="2400" b="1" baseline="-25000" dirty="0">
                <a:solidFill>
                  <a:srgbClr val="000000"/>
                </a:solidFill>
                <a:latin typeface="Times New Roman" panose="02020603050405020304" pitchFamily="18" charset="0"/>
                <a:cs typeface="Times New Roman" panose="02020603050405020304" pitchFamily="18" charset="0"/>
              </a:rPr>
              <a:t>7 </a:t>
            </a:r>
            <a:r>
              <a:rPr lang="zh-CN" altLang="en-US" sz="2400" b="1" dirty="0">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（二值量）</a:t>
            </a:r>
            <a:endParaRPr lang="zh-CN" altLang="en-US" sz="2400" b="1" dirty="0">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endParaRPr>
          </a:p>
        </p:txBody>
      </p:sp>
      <p:sp>
        <p:nvSpPr>
          <p:cNvPr id="24585" name="PA-矩形 9"/>
          <p:cNvSpPr>
            <a:spLocks noChangeArrowheads="1"/>
          </p:cNvSpPr>
          <p:nvPr>
            <p:custDataLst>
              <p:tags r:id="rId4"/>
            </p:custDataLst>
          </p:nvPr>
        </p:nvSpPr>
        <p:spPr bwMode="auto">
          <a:xfrm>
            <a:off x="6816515" y="3686252"/>
            <a:ext cx="4770011"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lnSpc>
                <a:spcPct val="150000"/>
              </a:lnSpc>
              <a:spcBef>
                <a:spcPct val="0"/>
              </a:spcBef>
              <a:buFontTx/>
              <a:buNone/>
            </a:pPr>
            <a:r>
              <a:rPr lang="zh-CN" altLang="en-US" sz="2400" b="1" dirty="0">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输出：三位二进制代码</a:t>
            </a:r>
            <a:endParaRPr lang="zh-CN" altLang="en-US" sz="2400" b="1" dirty="0">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endParaRPr>
          </a:p>
          <a:p>
            <a:pPr eaLnBrk="1" hangingPunct="1">
              <a:lnSpc>
                <a:spcPct val="150000"/>
              </a:lnSpc>
              <a:spcBef>
                <a:spcPct val="0"/>
              </a:spcBef>
              <a:buFontTx/>
              <a:buNone/>
            </a:pPr>
            <a:r>
              <a:rPr lang="zh-CN" altLang="en-US" sz="2400" b="1" dirty="0">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　　　</a:t>
            </a:r>
            <a:r>
              <a:rPr lang="en-US" altLang="zh-CN" sz="2400" b="1" i="1" dirty="0">
                <a:solidFill>
                  <a:srgbClr val="000000"/>
                </a:solidFill>
                <a:latin typeface="Times New Roman" panose="02020603050405020304" pitchFamily="18" charset="0"/>
                <a:cs typeface="Times New Roman" panose="02020603050405020304" pitchFamily="18" charset="0"/>
              </a:rPr>
              <a:t>CBA</a:t>
            </a:r>
            <a:endParaRPr lang="en-US" altLang="zh-CN" sz="2400" b="1" dirty="0">
              <a:solidFill>
                <a:srgbClr val="000000"/>
              </a:solidFill>
              <a:latin typeface="Times New Roman" panose="02020603050405020304" pitchFamily="18" charset="0"/>
              <a:cs typeface="Times New Roman" panose="02020603050405020304" pitchFamily="18" charset="0"/>
            </a:endParaRPr>
          </a:p>
        </p:txBody>
      </p:sp>
      <p:sp>
        <p:nvSpPr>
          <p:cNvPr id="11" name="PA-文本框 5"/>
          <p:cNvSpPr txBox="1">
            <a:spLocks noChangeArrowheads="1"/>
          </p:cNvSpPr>
          <p:nvPr>
            <p:custDataLst>
              <p:tags r:id="rId5"/>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编码器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2" name="PA-文本框 5"/>
          <p:cNvSpPr txBox="1">
            <a:spLocks noChangeArrowheads="1"/>
          </p:cNvSpPr>
          <p:nvPr>
            <p:custDataLst>
              <p:tags r:id="rId6"/>
            </p:custDataLst>
          </p:nvPr>
        </p:nvSpPr>
        <p:spPr bwMode="auto">
          <a:xfrm>
            <a:off x="626939" y="1433683"/>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二进制普通编码器</a:t>
            </a:r>
            <a:endPar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PA-文本框 1"/>
          <p:cNvSpPr txBox="1"/>
          <p:nvPr>
            <p:custDataLst>
              <p:tags r:id="rId7"/>
            </p:custDataLst>
          </p:nvPr>
        </p:nvSpPr>
        <p:spPr>
          <a:xfrm>
            <a:off x="1232772" y="4251376"/>
            <a:ext cx="444352" cy="1672253"/>
          </a:xfrm>
          <a:prstGeom prst="rect">
            <a:avLst/>
          </a:prstGeom>
          <a:noFill/>
        </p:spPr>
        <p:txBody>
          <a:bodyPr wrap="none" rtlCol="0">
            <a:spAutoFit/>
          </a:bodyPr>
          <a:lstStyle/>
          <a:p>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I</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I</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I</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7</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PA-StraightArrowConnector 4"/>
          <p:cNvCxnSpPr/>
          <p:nvPr>
            <p:custDataLst>
              <p:tags r:id="rId8"/>
            </p:custDataLst>
          </p:nvPr>
        </p:nvCxnSpPr>
        <p:spPr>
          <a:xfrm>
            <a:off x="1797892" y="4572010"/>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PA-StraightArrowConnector 16"/>
          <p:cNvCxnSpPr/>
          <p:nvPr>
            <p:custDataLst>
              <p:tags r:id="rId9"/>
            </p:custDataLst>
          </p:nvPr>
        </p:nvCxnSpPr>
        <p:spPr>
          <a:xfrm>
            <a:off x="1797891" y="5021292"/>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PA-StraightArrowConnector 17"/>
          <p:cNvCxnSpPr/>
          <p:nvPr>
            <p:custDataLst>
              <p:tags r:id="rId10"/>
            </p:custDataLst>
          </p:nvPr>
        </p:nvCxnSpPr>
        <p:spPr>
          <a:xfrm>
            <a:off x="1797892" y="5698187"/>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PA-矩形 7"/>
          <p:cNvSpPr/>
          <p:nvPr>
            <p:custDataLst>
              <p:tags r:id="rId11"/>
            </p:custDataLst>
          </p:nvPr>
        </p:nvSpPr>
        <p:spPr>
          <a:xfrm>
            <a:off x="2916185" y="4334503"/>
            <a:ext cx="1531917" cy="1594345"/>
          </a:xfrm>
          <a:prstGeom prst="rect">
            <a:avLst/>
          </a:prstGeom>
          <a:ln w="38100"/>
        </p:spPr>
        <p:style>
          <a:lnRef idx="2">
            <a:schemeClr val="dk1"/>
          </a:lnRef>
          <a:fillRef idx="1001">
            <a:schemeClr val="lt1"/>
          </a:fillRef>
          <a:effectRef idx="0">
            <a:schemeClr val="dk1"/>
          </a:effectRef>
          <a:fontRef idx="minor">
            <a:schemeClr val="dk1"/>
          </a:fontRef>
        </p:style>
        <p:txBody>
          <a:bodyPr rtlCol="0" anchor="ctr"/>
          <a:lstStyle/>
          <a:p>
            <a:pPr algn="ct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三位</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二进制</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编码器</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1" name="PA-StraightArrowConnector 20"/>
          <p:cNvCxnSpPr/>
          <p:nvPr>
            <p:custDataLst>
              <p:tags r:id="rId12"/>
            </p:custDataLst>
          </p:nvPr>
        </p:nvCxnSpPr>
        <p:spPr>
          <a:xfrm>
            <a:off x="4566852" y="4696701"/>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PA-StraightArrowConnector 21"/>
          <p:cNvCxnSpPr/>
          <p:nvPr>
            <p:custDataLst>
              <p:tags r:id="rId13"/>
            </p:custDataLst>
          </p:nvPr>
        </p:nvCxnSpPr>
        <p:spPr>
          <a:xfrm>
            <a:off x="4566851" y="5129161"/>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PA-StraightArrowConnector 22"/>
          <p:cNvCxnSpPr/>
          <p:nvPr>
            <p:custDataLst>
              <p:tags r:id="rId14"/>
            </p:custDataLst>
          </p:nvPr>
        </p:nvCxnSpPr>
        <p:spPr>
          <a:xfrm>
            <a:off x="4566851" y="5561621"/>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PA-文本框 23"/>
          <p:cNvSpPr txBox="1"/>
          <p:nvPr>
            <p:custDataLst>
              <p:tags r:id="rId15"/>
            </p:custDataLst>
          </p:nvPr>
        </p:nvSpPr>
        <p:spPr>
          <a:xfrm>
            <a:off x="5669711" y="4428435"/>
            <a:ext cx="423514" cy="1384995"/>
          </a:xfrm>
          <a:prstGeom prst="rect">
            <a:avLst/>
          </a:prstGeom>
          <a:noFill/>
        </p:spPr>
        <p:txBody>
          <a:bodyPr wrap="none" rtlCol="0">
            <a:spAutoFit/>
          </a:bodyPr>
          <a:lstStyle/>
          <a:p>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C</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B</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A</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PA-矩形 12"/>
          <p:cNvSpPr/>
          <p:nvPr>
            <p:custDataLst>
              <p:tags r:id="rId16"/>
            </p:custDataLst>
          </p:nvPr>
        </p:nvSpPr>
        <p:spPr>
          <a:xfrm>
            <a:off x="6850677" y="5129161"/>
            <a:ext cx="2507418" cy="461665"/>
          </a:xfrm>
          <a:prstGeom prst="rect">
            <a:avLst/>
          </a:prstGeom>
        </p:spPr>
        <p:txBody>
          <a:bodyPr wrap="none">
            <a:spAutoFit/>
          </a:bodyPr>
          <a:lstStyle/>
          <a:p>
            <a:r>
              <a:rPr lang="en-US" altLang="zh-CN" sz="2400" b="1" dirty="0">
                <a:solidFill>
                  <a:srgbClr val="005286"/>
                </a:solidFill>
                <a:latin typeface="宋体" panose="02010600030101010101" pitchFamily="2" charset="-122"/>
                <a:ea typeface="宋体" panose="02010600030101010101" pitchFamily="2" charset="-122"/>
                <a:cs typeface="Times New Roman" panose="02020603050405020304" pitchFamily="18" charset="0"/>
                <a:sym typeface="微软雅黑" panose="020B0503020204020204" pitchFamily="34" charset="-122"/>
              </a:rPr>
              <a:t>8-3</a:t>
            </a:r>
            <a:r>
              <a:rPr lang="zh-CN" altLang="en-US" sz="2400" b="1" dirty="0">
                <a:solidFill>
                  <a:srgbClr val="005286"/>
                </a:solidFill>
                <a:latin typeface="宋体" panose="02010600030101010101" pitchFamily="2" charset="-122"/>
                <a:ea typeface="宋体" panose="02010600030101010101" pitchFamily="2" charset="-122"/>
                <a:cs typeface="Times New Roman" panose="02020603050405020304" pitchFamily="18" charset="0"/>
                <a:sym typeface="微软雅黑" panose="020B0503020204020204" pitchFamily="34" charset="-122"/>
              </a:rPr>
              <a:t>线普通编码器</a:t>
            </a:r>
            <a:endParaRPr lang="zh-CN" altLang="en-US" sz="1600" dirty="0">
              <a:latin typeface="宋体" panose="02010600030101010101" pitchFamily="2" charset="-122"/>
              <a:ea typeface="宋体" panose="02010600030101010101" pitchFamily="2" charset="-122"/>
            </a:endParaRPr>
          </a:p>
        </p:txBody>
      </p:sp>
      <p:sp>
        <p:nvSpPr>
          <p:cNvPr id="14" name="PA-文本框 13"/>
          <p:cNvSpPr txBox="1"/>
          <p:nvPr>
            <p:custDataLst>
              <p:tags r:id="rId17"/>
            </p:custDataLst>
          </p:nvPr>
        </p:nvSpPr>
        <p:spPr>
          <a:xfrm>
            <a:off x="1940189" y="5137817"/>
            <a:ext cx="615553" cy="453009"/>
          </a:xfrm>
          <a:prstGeom prst="rect">
            <a:avLst/>
          </a:prstGeom>
          <a:noFill/>
        </p:spPr>
        <p:txBody>
          <a:bodyPr vert="eaVert" wrap="none" rtlCol="0">
            <a:spAutoFit/>
          </a:bodyPr>
          <a:lstStyle/>
          <a:p>
            <a:r>
              <a:rPr lang="en-US" altLang="zh-CN" sz="2800" b="1" dirty="0">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24578"/>
                                        </p:tgtEl>
                                        <p:attrNameLst>
                                          <p:attrName>style.visibility</p:attrName>
                                        </p:attrNameLst>
                                      </p:cBhvr>
                                      <p:to>
                                        <p:strVal val="visible"/>
                                      </p:to>
                                    </p:set>
                                    <p:anim calcmode="lin" valueType="num">
                                      <p:cBhvr>
                                        <p:cTn id="11" dur="500" fill="hold"/>
                                        <p:tgtEl>
                                          <p:spTgt spid="24578"/>
                                        </p:tgtEl>
                                        <p:attrNameLst>
                                          <p:attrName>ppt_w</p:attrName>
                                        </p:attrNameLst>
                                      </p:cBhvr>
                                      <p:tavLst>
                                        <p:tav tm="0">
                                          <p:val>
                                            <p:fltVal val="0"/>
                                          </p:val>
                                        </p:tav>
                                        <p:tav tm="100000">
                                          <p:val>
                                            <p:strVal val="#ppt_w"/>
                                          </p:val>
                                        </p:tav>
                                      </p:tavLst>
                                    </p:anim>
                                    <p:anim calcmode="lin" valueType="num">
                                      <p:cBhvr>
                                        <p:cTn id="12" dur="500" fill="hold"/>
                                        <p:tgtEl>
                                          <p:spTgt spid="24578"/>
                                        </p:tgtEl>
                                        <p:attrNameLst>
                                          <p:attrName>ppt_h</p:attrName>
                                        </p:attrNameLst>
                                      </p:cBhvr>
                                      <p:tavLst>
                                        <p:tav tm="0">
                                          <p:val>
                                            <p:fltVal val="0"/>
                                          </p:val>
                                        </p:tav>
                                        <p:tav tm="100000">
                                          <p:val>
                                            <p:strVal val="#ppt_h"/>
                                          </p:val>
                                        </p:tav>
                                      </p:tavLst>
                                    </p:anim>
                                    <p:anim calcmode="lin" valueType="num">
                                      <p:cBhvr>
                                        <p:cTn id="13" dur="500" fill="hold"/>
                                        <p:tgtEl>
                                          <p:spTgt spid="24578"/>
                                        </p:tgtEl>
                                        <p:attrNameLst>
                                          <p:attrName>style.rotation</p:attrName>
                                        </p:attrNameLst>
                                      </p:cBhvr>
                                      <p:tavLst>
                                        <p:tav tm="0">
                                          <p:val>
                                            <p:fltVal val="360"/>
                                          </p:val>
                                        </p:tav>
                                        <p:tav tm="100000">
                                          <p:val>
                                            <p:fltVal val="0"/>
                                          </p:val>
                                        </p:tav>
                                      </p:tavLst>
                                    </p:anim>
                                    <p:animEffect transition="in" filter="fade">
                                      <p:cBhvr>
                                        <p:cTn id="14" dur="500"/>
                                        <p:tgtEl>
                                          <p:spTgt spid="24578"/>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4583"/>
                                        </p:tgtEl>
                                        <p:attrNameLst>
                                          <p:attrName>style.visibility</p:attrName>
                                        </p:attrNameLst>
                                      </p:cBhvr>
                                      <p:to>
                                        <p:strVal val="visible"/>
                                      </p:to>
                                    </p:set>
                                    <p:animEffect transition="in" filter="dissolve">
                                      <p:cBhvr>
                                        <p:cTn id="19" dur="500"/>
                                        <p:tgtEl>
                                          <p:spTgt spid="24583"/>
                                        </p:tgtEl>
                                      </p:cBhvr>
                                    </p:animEffect>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par>
                                <p:cTn id="30" presetID="22" presetClass="entr" presetSubtype="8"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par>
                                <p:cTn id="33" presetID="22" presetClass="entr" presetSubtype="8"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par>
                                <p:cTn id="47" presetID="22" presetClass="entr" presetSubtype="8"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par>
                                <p:cTn id="50" presetID="22" presetClass="entr" presetSubtype="8"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4585"/>
                                        </p:tgtEl>
                                        <p:attrNameLst>
                                          <p:attrName>style.visibility</p:attrName>
                                        </p:attrNameLst>
                                      </p:cBhvr>
                                      <p:to>
                                        <p:strVal val="visible"/>
                                      </p:to>
                                    </p:set>
                                    <p:animEffect transition="in" filter="dissolve">
                                      <p:cBhvr>
                                        <p:cTn id="57" dur="500"/>
                                        <p:tgtEl>
                                          <p:spTgt spid="24585"/>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750"/>
                                        <p:tgtEl>
                                          <p:spTgt spid="24"/>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anim calcmode="lin" valueType="num">
                                      <p:cBhvr>
                                        <p:cTn id="67" dur="500" fill="hold"/>
                                        <p:tgtEl>
                                          <p:spTgt spid="13"/>
                                        </p:tgtEl>
                                        <p:attrNameLst>
                                          <p:attrName>ppt_x</p:attrName>
                                        </p:attrNameLst>
                                      </p:cBhvr>
                                      <p:tavLst>
                                        <p:tav tm="0">
                                          <p:val>
                                            <p:strVal val="#ppt_x"/>
                                          </p:val>
                                        </p:tav>
                                        <p:tav tm="100000">
                                          <p:val>
                                            <p:strVal val="#ppt_x"/>
                                          </p:val>
                                        </p:tav>
                                      </p:tavLst>
                                    </p:anim>
                                    <p:anim calcmode="lin" valueType="num">
                                      <p:cBhvr>
                                        <p:cTn id="68"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P spid="24583" grpId="0" autoUpdateAnimBg="0"/>
      <p:bldP spid="24585" grpId="0" autoUpdateAnimBg="0"/>
      <p:bldP spid="12" grpId="0"/>
      <p:bldP spid="2" grpId="0"/>
      <p:bldP spid="8" grpId="0" animBg="1"/>
      <p:bldP spid="24"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PA-文本框 31"/>
          <p:cNvSpPr txBox="1">
            <a:spLocks noChangeArrowheads="1"/>
          </p:cNvSpPr>
          <p:nvPr>
            <p:custDataLst>
              <p:tags r:id="rId1"/>
            </p:custDataLst>
          </p:nvPr>
        </p:nvSpPr>
        <p:spPr bwMode="auto">
          <a:xfrm>
            <a:off x="1005221" y="2602240"/>
            <a:ext cx="615553" cy="1828800"/>
          </a:xfrm>
          <a:prstGeom prst="rect">
            <a:avLst/>
          </a:prstGeom>
          <a:noFill/>
          <a:ln w="38100">
            <a:noFill/>
            <a:miter lim="800000"/>
          </a:ln>
          <a:extLst>
            <a:ext uri="{909E8E84-426E-40DD-AFC4-6F175D3DCCD1}">
              <a14:hiddenFill xmlns:a14="http://schemas.microsoft.com/office/drawing/2010/main">
                <a:solidFill>
                  <a:srgbClr val="FFFFFF"/>
                </a:solidFill>
              </a14:hiddenFill>
            </a:ext>
          </a:extLst>
        </p:spPr>
        <p:txBody>
          <a:bodyPr vert="eaVert">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buFontTx/>
              <a:buNone/>
            </a:pPr>
            <a:r>
              <a:rPr lang="zh-CN" altLang="en-US" sz="2800" b="1" dirty="0">
                <a:solidFill>
                  <a:srgbClr val="005286"/>
                </a:solidFill>
                <a:latin typeface="+mn-ea"/>
                <a:ea typeface="+mn-ea"/>
              </a:rPr>
              <a:t>逻辑电路</a:t>
            </a:r>
            <a:endParaRPr lang="zh-CN" altLang="en-US" sz="2800" b="1" dirty="0">
              <a:solidFill>
                <a:srgbClr val="005286"/>
              </a:solidFill>
              <a:latin typeface="+mn-ea"/>
              <a:ea typeface="+mn-ea"/>
            </a:endParaRPr>
          </a:p>
        </p:txBody>
      </p:sp>
      <p:sp>
        <p:nvSpPr>
          <p:cNvPr id="6147" name="PA-AutoShape 32"/>
          <p:cNvSpPr/>
          <p:nvPr>
            <p:custDataLst>
              <p:tags r:id="rId2"/>
            </p:custDataLst>
          </p:nvPr>
        </p:nvSpPr>
        <p:spPr bwMode="auto">
          <a:xfrm>
            <a:off x="1733487" y="2373640"/>
            <a:ext cx="647700" cy="2286000"/>
          </a:xfrm>
          <a:prstGeom prst="leftBrace">
            <a:avLst>
              <a:gd name="adj1" fmla="val 29412"/>
              <a:gd name="adj2" fmla="val 50000"/>
            </a:avLst>
          </a:prstGeom>
          <a:noFill/>
          <a:ln w="63500">
            <a:solidFill>
              <a:srgbClr val="86DEE5"/>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lang="zh-CN" altLang="en-US" sz="1800" b="1">
              <a:solidFill>
                <a:srgbClr val="000000"/>
              </a:solidFill>
              <a:latin typeface="+mn-ea"/>
              <a:ea typeface="+mn-ea"/>
            </a:endParaRPr>
          </a:p>
        </p:txBody>
      </p:sp>
      <p:sp>
        <p:nvSpPr>
          <p:cNvPr id="6148" name="PA-文本框 33"/>
          <p:cNvSpPr txBox="1">
            <a:spLocks noChangeArrowheads="1"/>
          </p:cNvSpPr>
          <p:nvPr>
            <p:custDataLst>
              <p:tags r:id="rId3"/>
            </p:custDataLst>
          </p:nvPr>
        </p:nvSpPr>
        <p:spPr bwMode="auto">
          <a:xfrm>
            <a:off x="2478024" y="1922790"/>
            <a:ext cx="1768475" cy="963613"/>
          </a:xfrm>
          <a:prstGeom prst="rect">
            <a:avLst/>
          </a:prstGeom>
          <a:noFill/>
          <a:ln w="38100" cap="flat" cmpd="sng" algn="ctr">
            <a:no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buFontTx/>
              <a:buNone/>
            </a:pPr>
            <a:r>
              <a:rPr lang="zh-CN" altLang="en-US" sz="2800" b="1" dirty="0">
                <a:solidFill>
                  <a:srgbClr val="000000"/>
                </a:solidFill>
                <a:latin typeface="+mn-ea"/>
                <a:ea typeface="+mn-ea"/>
              </a:rPr>
              <a:t>组合</a:t>
            </a:r>
            <a:endParaRPr lang="zh-CN" altLang="en-US" sz="2800" b="1" dirty="0">
              <a:solidFill>
                <a:srgbClr val="000000"/>
              </a:solidFill>
              <a:latin typeface="+mn-ea"/>
              <a:ea typeface="+mn-ea"/>
            </a:endParaRPr>
          </a:p>
          <a:p>
            <a:pPr algn="ctr" eaLnBrk="1" hangingPunct="1">
              <a:lnSpc>
                <a:spcPct val="45000"/>
              </a:lnSpc>
              <a:spcBef>
                <a:spcPct val="50000"/>
              </a:spcBef>
              <a:buFontTx/>
              <a:buNone/>
            </a:pPr>
            <a:r>
              <a:rPr lang="zh-CN" altLang="en-US" sz="2800" b="1" dirty="0">
                <a:solidFill>
                  <a:srgbClr val="000000"/>
                </a:solidFill>
                <a:latin typeface="+mn-ea"/>
                <a:ea typeface="+mn-ea"/>
              </a:rPr>
              <a:t>逻辑电路</a:t>
            </a:r>
            <a:endParaRPr lang="zh-CN" altLang="en-US" sz="2800" b="1" dirty="0">
              <a:solidFill>
                <a:srgbClr val="000000"/>
              </a:solidFill>
              <a:latin typeface="+mn-ea"/>
              <a:ea typeface="+mn-ea"/>
            </a:endParaRPr>
          </a:p>
        </p:txBody>
      </p:sp>
      <p:sp>
        <p:nvSpPr>
          <p:cNvPr id="6149" name="PA-文本框 34"/>
          <p:cNvSpPr txBox="1">
            <a:spLocks noChangeArrowheads="1"/>
          </p:cNvSpPr>
          <p:nvPr>
            <p:custDataLst>
              <p:tags r:id="rId4"/>
            </p:custDataLst>
          </p:nvPr>
        </p:nvSpPr>
        <p:spPr bwMode="auto">
          <a:xfrm>
            <a:off x="2495487" y="4278640"/>
            <a:ext cx="1828800" cy="963613"/>
          </a:xfrm>
          <a:prstGeom prst="rect">
            <a:avLst/>
          </a:prstGeom>
          <a:noFill/>
          <a:ln w="38100" cap="flat" cmpd="sng" algn="ctr">
            <a:no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buFontTx/>
              <a:buNone/>
            </a:pPr>
            <a:r>
              <a:rPr lang="zh-CN" altLang="en-US" sz="2800" b="1" dirty="0">
                <a:solidFill>
                  <a:srgbClr val="000000"/>
                </a:solidFill>
                <a:latin typeface="+mn-ea"/>
                <a:ea typeface="+mn-ea"/>
              </a:rPr>
              <a:t>时序</a:t>
            </a:r>
            <a:endParaRPr lang="zh-CN" altLang="en-US" sz="2800" b="1" dirty="0">
              <a:solidFill>
                <a:srgbClr val="000000"/>
              </a:solidFill>
              <a:latin typeface="+mn-ea"/>
              <a:ea typeface="+mn-ea"/>
            </a:endParaRPr>
          </a:p>
          <a:p>
            <a:pPr algn="ctr" eaLnBrk="1" hangingPunct="1">
              <a:lnSpc>
                <a:spcPct val="45000"/>
              </a:lnSpc>
              <a:spcBef>
                <a:spcPct val="50000"/>
              </a:spcBef>
              <a:buFontTx/>
              <a:buNone/>
            </a:pPr>
            <a:r>
              <a:rPr lang="zh-CN" altLang="en-US" sz="2800" b="1" dirty="0">
                <a:solidFill>
                  <a:srgbClr val="000000"/>
                </a:solidFill>
                <a:latin typeface="+mn-ea"/>
                <a:ea typeface="+mn-ea"/>
              </a:rPr>
              <a:t>逻辑电路</a:t>
            </a:r>
            <a:endParaRPr lang="zh-CN" altLang="en-US" sz="2800" b="1" dirty="0">
              <a:solidFill>
                <a:srgbClr val="000000"/>
              </a:solidFill>
              <a:latin typeface="+mn-ea"/>
              <a:ea typeface="+mn-ea"/>
            </a:endParaRPr>
          </a:p>
        </p:txBody>
      </p:sp>
      <p:sp>
        <p:nvSpPr>
          <p:cNvPr id="6150" name="PA-文本框 35"/>
          <p:cNvSpPr txBox="1">
            <a:spLocks noChangeArrowheads="1"/>
          </p:cNvSpPr>
          <p:nvPr>
            <p:custDataLst>
              <p:tags r:id="rId5"/>
            </p:custDataLst>
          </p:nvPr>
        </p:nvSpPr>
        <p:spPr bwMode="auto">
          <a:xfrm>
            <a:off x="4968240" y="1687700"/>
            <a:ext cx="61447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052830" indent="-1052830">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en-US" sz="2800" b="1" dirty="0">
                <a:solidFill>
                  <a:srgbClr val="000000"/>
                </a:solidFill>
                <a:sym typeface="宋体" panose="02010600030101010101" pitchFamily="2" charset="-122"/>
              </a:rPr>
              <a:t>输出只取决于当前的输入。  </a:t>
            </a:r>
            <a:endParaRPr lang="zh-CN" altLang="en-US" sz="2800" b="1" dirty="0">
              <a:solidFill>
                <a:srgbClr val="000000"/>
              </a:solidFill>
              <a:sym typeface="宋体" panose="02010600030101010101" pitchFamily="2" charset="-122"/>
            </a:endParaRPr>
          </a:p>
        </p:txBody>
      </p:sp>
      <p:sp>
        <p:nvSpPr>
          <p:cNvPr id="6151" name="PA-AutoShape 36"/>
          <p:cNvSpPr/>
          <p:nvPr>
            <p:custDataLst>
              <p:tags r:id="rId6"/>
            </p:custDataLst>
          </p:nvPr>
        </p:nvSpPr>
        <p:spPr bwMode="auto">
          <a:xfrm>
            <a:off x="4413187" y="1916440"/>
            <a:ext cx="406400" cy="1025525"/>
          </a:xfrm>
          <a:prstGeom prst="leftBrace">
            <a:avLst>
              <a:gd name="adj1" fmla="val 21029"/>
              <a:gd name="adj2" fmla="val 50000"/>
            </a:avLst>
          </a:prstGeom>
          <a:noFill/>
          <a:ln w="63500">
            <a:solidFill>
              <a:srgbClr val="86DEE5"/>
            </a:solidFill>
            <a:round/>
          </a:ln>
          <a:extLst>
            <a:ext uri="{909E8E84-426E-40DD-AFC4-6F175D3DCCD1}">
              <a14:hiddenFill xmlns:a14="http://schemas.microsoft.com/office/drawing/2010/main">
                <a:solidFill>
                  <a:srgbClr val="FFFFFF"/>
                </a:solidFill>
              </a14:hiddenFill>
            </a:ext>
          </a:extLst>
        </p:spPr>
        <p:txBody>
          <a:bodyPr wrap="none" anchor="ctr"/>
          <a:lstStyle/>
          <a:p>
            <a:pPr algn="ctr">
              <a:spcBef>
                <a:spcPct val="0"/>
              </a:spcBef>
            </a:pPr>
            <a:endParaRPr lang="zh-CN" altLang="en-US" b="1">
              <a:solidFill>
                <a:srgbClr val="000000"/>
              </a:solidFill>
              <a:latin typeface="+mn-ea"/>
            </a:endParaRPr>
          </a:p>
        </p:txBody>
      </p:sp>
      <p:sp>
        <p:nvSpPr>
          <p:cNvPr id="6152" name="PA-文本框 37"/>
          <p:cNvSpPr txBox="1">
            <a:spLocks noChangeArrowheads="1"/>
          </p:cNvSpPr>
          <p:nvPr>
            <p:custDataLst>
              <p:tags r:id="rId7"/>
            </p:custDataLst>
          </p:nvPr>
        </p:nvSpPr>
        <p:spPr bwMode="auto">
          <a:xfrm>
            <a:off x="4976304" y="2672090"/>
            <a:ext cx="5525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136650" indent="-1136650">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en-US" sz="2800" b="1" dirty="0">
                <a:solidFill>
                  <a:srgbClr val="000000"/>
                </a:solidFill>
                <a:sym typeface="宋体" panose="02010600030101010101" pitchFamily="2" charset="-122"/>
              </a:rPr>
              <a:t>门电路，不存在记忆元件。</a:t>
            </a:r>
            <a:endParaRPr lang="zh-CN" altLang="en-US" sz="2800" b="1" dirty="0">
              <a:solidFill>
                <a:srgbClr val="000000"/>
              </a:solidFill>
              <a:sym typeface="宋体" panose="02010600030101010101" pitchFamily="2" charset="-122"/>
            </a:endParaRPr>
          </a:p>
        </p:txBody>
      </p:sp>
      <p:sp>
        <p:nvSpPr>
          <p:cNvPr id="6153" name="PA-AutoShape 38"/>
          <p:cNvSpPr/>
          <p:nvPr>
            <p:custDataLst>
              <p:tags r:id="rId8"/>
            </p:custDataLst>
          </p:nvPr>
        </p:nvSpPr>
        <p:spPr bwMode="auto">
          <a:xfrm>
            <a:off x="4476687" y="4126240"/>
            <a:ext cx="369887" cy="1235075"/>
          </a:xfrm>
          <a:prstGeom prst="leftBrace">
            <a:avLst>
              <a:gd name="adj1" fmla="val 27826"/>
              <a:gd name="adj2" fmla="val 50042"/>
            </a:avLst>
          </a:prstGeom>
          <a:noFill/>
          <a:ln w="63500">
            <a:solidFill>
              <a:srgbClr val="86DEE5"/>
            </a:solidFill>
            <a:round/>
          </a:ln>
          <a:extLst>
            <a:ext uri="{909E8E84-426E-40DD-AFC4-6F175D3DCCD1}">
              <a14:hiddenFill xmlns:a14="http://schemas.microsoft.com/office/drawing/2010/main">
                <a:solidFill>
                  <a:srgbClr val="FFFFFF"/>
                </a:solidFill>
              </a14:hiddenFill>
            </a:ext>
          </a:extLst>
        </p:spPr>
        <p:txBody>
          <a:bodyPr wrap="none" anchor="ctr"/>
          <a:lstStyle/>
          <a:p>
            <a:pPr algn="ctr">
              <a:spcBef>
                <a:spcPct val="0"/>
              </a:spcBef>
            </a:pPr>
            <a:endParaRPr lang="zh-CN" altLang="en-US" b="1">
              <a:solidFill>
                <a:srgbClr val="000000"/>
              </a:solidFill>
              <a:latin typeface="+mn-ea"/>
            </a:endParaRPr>
          </a:p>
        </p:txBody>
      </p:sp>
      <p:sp>
        <p:nvSpPr>
          <p:cNvPr id="6154" name="PA-文本框 39"/>
          <p:cNvSpPr txBox="1">
            <a:spLocks noChangeArrowheads="1"/>
          </p:cNvSpPr>
          <p:nvPr>
            <p:custDataLst>
              <p:tags r:id="rId9"/>
            </p:custDataLst>
          </p:nvPr>
        </p:nvSpPr>
        <p:spPr bwMode="auto">
          <a:xfrm>
            <a:off x="4968240" y="3864630"/>
            <a:ext cx="62187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052830" indent="-1052830">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en-US" sz="2800" b="1" dirty="0">
                <a:solidFill>
                  <a:srgbClr val="000000"/>
                </a:solidFill>
                <a:sym typeface="宋体" panose="02010600030101010101" pitchFamily="2" charset="-122"/>
              </a:rPr>
              <a:t>输出取决于当前的输入和原来的状态。</a:t>
            </a:r>
            <a:endParaRPr lang="zh-CN" altLang="en-US" sz="2800" b="1" dirty="0">
              <a:solidFill>
                <a:srgbClr val="000000"/>
              </a:solidFill>
              <a:sym typeface="宋体" panose="02010600030101010101" pitchFamily="2" charset="-122"/>
            </a:endParaRPr>
          </a:p>
        </p:txBody>
      </p:sp>
      <p:sp>
        <p:nvSpPr>
          <p:cNvPr id="6155" name="PA-文本框 40"/>
          <p:cNvSpPr txBox="1">
            <a:spLocks noChangeArrowheads="1"/>
          </p:cNvSpPr>
          <p:nvPr>
            <p:custDataLst>
              <p:tags r:id="rId10"/>
            </p:custDataLst>
          </p:nvPr>
        </p:nvSpPr>
        <p:spPr bwMode="auto">
          <a:xfrm>
            <a:off x="4968240" y="5099705"/>
            <a:ext cx="55238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136650" indent="-1136650">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en-US" sz="2800" b="1" dirty="0">
                <a:solidFill>
                  <a:srgbClr val="000000"/>
                </a:solidFill>
                <a:sym typeface="宋体" panose="02010600030101010101" pitchFamily="2" charset="-122"/>
              </a:rPr>
              <a:t>组合电路、记忆元件。</a:t>
            </a:r>
            <a:endParaRPr lang="zh-CN" altLang="en-US" sz="2800" b="1" dirty="0">
              <a:solidFill>
                <a:srgbClr val="000000"/>
              </a:solidFill>
              <a:sym typeface="宋体" panose="02010600030101010101" pitchFamily="2" charset="-122"/>
            </a:endParaRPr>
          </a:p>
        </p:txBody>
      </p:sp>
      <p:sp>
        <p:nvSpPr>
          <p:cNvPr id="15" name="PA-圆角矩形 1"/>
          <p:cNvSpPr/>
          <p:nvPr>
            <p:custDataLst>
              <p:tags r:id="rId11"/>
            </p:custDataLst>
          </p:nvPr>
        </p:nvSpPr>
        <p:spPr>
          <a:xfrm>
            <a:off x="-348343" y="516695"/>
            <a:ext cx="1797133"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PA-文本框 5"/>
          <p:cNvSpPr txBox="1">
            <a:spLocks noChangeArrowheads="1"/>
          </p:cNvSpPr>
          <p:nvPr>
            <p:custDataLst>
              <p:tags r:id="rId12"/>
            </p:custDataLst>
          </p:nvPr>
        </p:nvSpPr>
        <p:spPr bwMode="auto">
          <a:xfrm>
            <a:off x="187090" y="602218"/>
            <a:ext cx="45155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概述</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up)">
                                      <p:cBhvr>
                                        <p:cTn id="7" dur="500"/>
                                        <p:tgtEl>
                                          <p:spTgt spid="614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147"/>
                                        </p:tgtEl>
                                        <p:attrNameLst>
                                          <p:attrName>style.visibility</p:attrName>
                                        </p:attrNameLst>
                                      </p:cBhvr>
                                      <p:to>
                                        <p:strVal val="visible"/>
                                      </p:to>
                                    </p:set>
                                    <p:animEffect transition="in" filter="wipe(up)">
                                      <p:cBhvr>
                                        <p:cTn id="11" dur="500"/>
                                        <p:tgtEl>
                                          <p:spTgt spid="614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48"/>
                                        </p:tgtEl>
                                        <p:attrNameLst>
                                          <p:attrName>style.visibility</p:attrName>
                                        </p:attrNameLst>
                                      </p:cBhvr>
                                      <p:to>
                                        <p:strVal val="visible"/>
                                      </p:to>
                                    </p:set>
                                    <p:animEffect transition="in" filter="wipe(left)">
                                      <p:cBhvr>
                                        <p:cTn id="15" dur="500"/>
                                        <p:tgtEl>
                                          <p:spTgt spid="614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149"/>
                                        </p:tgtEl>
                                        <p:attrNameLst>
                                          <p:attrName>style.visibility</p:attrName>
                                        </p:attrNameLst>
                                      </p:cBhvr>
                                      <p:to>
                                        <p:strVal val="visible"/>
                                      </p:to>
                                    </p:set>
                                    <p:animEffect transition="in" filter="wipe(left)">
                                      <p:cBhvr>
                                        <p:cTn id="19" dur="500"/>
                                        <p:tgtEl>
                                          <p:spTgt spid="614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6151"/>
                                        </p:tgtEl>
                                        <p:attrNameLst>
                                          <p:attrName>style.visibility</p:attrName>
                                        </p:attrNameLst>
                                      </p:cBhvr>
                                      <p:to>
                                        <p:strVal val="visible"/>
                                      </p:to>
                                    </p:set>
                                    <p:animEffect transition="in" filter="wipe(up)">
                                      <p:cBhvr>
                                        <p:cTn id="24" dur="500"/>
                                        <p:tgtEl>
                                          <p:spTgt spid="6151"/>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6150"/>
                                        </p:tgtEl>
                                        <p:attrNameLst>
                                          <p:attrName>style.visibility</p:attrName>
                                        </p:attrNameLst>
                                      </p:cBhvr>
                                      <p:to>
                                        <p:strVal val="visible"/>
                                      </p:to>
                                    </p:set>
                                    <p:animEffect transition="in" filter="wipe(left)">
                                      <p:cBhvr>
                                        <p:cTn id="28" dur="500"/>
                                        <p:tgtEl>
                                          <p:spTgt spid="6150"/>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6152"/>
                                        </p:tgtEl>
                                        <p:attrNameLst>
                                          <p:attrName>style.visibility</p:attrName>
                                        </p:attrNameLst>
                                      </p:cBhvr>
                                      <p:to>
                                        <p:strVal val="visible"/>
                                      </p:to>
                                    </p:set>
                                    <p:animEffect transition="in" filter="wipe(left)">
                                      <p:cBhvr>
                                        <p:cTn id="32" dur="500"/>
                                        <p:tgtEl>
                                          <p:spTgt spid="61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153"/>
                                        </p:tgtEl>
                                        <p:attrNameLst>
                                          <p:attrName>style.visibility</p:attrName>
                                        </p:attrNameLst>
                                      </p:cBhvr>
                                      <p:to>
                                        <p:strVal val="visible"/>
                                      </p:to>
                                    </p:set>
                                    <p:animEffect transition="in" filter="wipe(up)">
                                      <p:cBhvr>
                                        <p:cTn id="37" dur="500"/>
                                        <p:tgtEl>
                                          <p:spTgt spid="6153"/>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6154"/>
                                        </p:tgtEl>
                                        <p:attrNameLst>
                                          <p:attrName>style.visibility</p:attrName>
                                        </p:attrNameLst>
                                      </p:cBhvr>
                                      <p:to>
                                        <p:strVal val="visible"/>
                                      </p:to>
                                    </p:set>
                                    <p:animEffect transition="in" filter="wipe(left)">
                                      <p:cBhvr>
                                        <p:cTn id="41" dur="500"/>
                                        <p:tgtEl>
                                          <p:spTgt spid="6154"/>
                                        </p:tgtEl>
                                      </p:cBhvr>
                                    </p:animEffect>
                                  </p:childTnLst>
                                </p:cTn>
                              </p:par>
                            </p:childTnLst>
                          </p:cTn>
                        </p:par>
                        <p:par>
                          <p:cTn id="42" fill="hold">
                            <p:stCondLst>
                              <p:cond delay="1000"/>
                            </p:stCondLst>
                            <p:childTnLst>
                              <p:par>
                                <p:cTn id="43" presetID="9" presetClass="entr" presetSubtype="0" fill="hold" grpId="0" nodeType="afterEffect">
                                  <p:stCondLst>
                                    <p:cond delay="0"/>
                                  </p:stCondLst>
                                  <p:childTnLst>
                                    <p:set>
                                      <p:cBhvr>
                                        <p:cTn id="44" dur="1" fill="hold">
                                          <p:stCondLst>
                                            <p:cond delay="0"/>
                                          </p:stCondLst>
                                        </p:cTn>
                                        <p:tgtEl>
                                          <p:spTgt spid="6155"/>
                                        </p:tgtEl>
                                        <p:attrNameLst>
                                          <p:attrName>style.visibility</p:attrName>
                                        </p:attrNameLst>
                                      </p:cBhvr>
                                      <p:to>
                                        <p:strVal val="visible"/>
                                      </p:to>
                                    </p:set>
                                    <p:animEffect transition="in" filter="dissolve">
                                      <p:cBhvr>
                                        <p:cTn id="45" dur="500"/>
                                        <p:tgtEl>
                                          <p:spTgt spid="6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6147" grpId="0" animBg="1" autoUpdateAnimBg="0"/>
      <p:bldP spid="6148" grpId="0"/>
      <p:bldP spid="6149" grpId="0"/>
      <p:bldP spid="6150" grpId="0" autoUpdateAnimBg="0"/>
      <p:bldP spid="6151" grpId="0" animBg="1" autoUpdateAnimBg="0"/>
      <p:bldP spid="6152" grpId="0" autoUpdateAnimBg="0"/>
      <p:bldP spid="6153" grpId="0" animBg="1" autoUpdateAnimBg="0"/>
      <p:bldP spid="6154" grpId="0" autoUpdateAnimBg="0"/>
      <p:bldP spid="6155"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PA-Table 9"/>
          <p:cNvGraphicFramePr>
            <a:graphicFrameLocks noGrp="1"/>
          </p:cNvGraphicFramePr>
          <p:nvPr>
            <p:custDataLst>
              <p:tags r:id="rId1"/>
            </p:custDataLst>
          </p:nvPr>
        </p:nvGraphicFramePr>
        <p:xfrm>
          <a:off x="2101911" y="1979905"/>
          <a:ext cx="7160824" cy="4406616"/>
        </p:xfrm>
        <a:graphic>
          <a:graphicData uri="http://schemas.openxmlformats.org/drawingml/2006/table">
            <a:tbl>
              <a:tblPr/>
              <a:tblGrid>
                <a:gridCol w="650984"/>
                <a:gridCol w="650984"/>
                <a:gridCol w="650984"/>
                <a:gridCol w="650984"/>
                <a:gridCol w="650984"/>
                <a:gridCol w="650984"/>
                <a:gridCol w="650984"/>
                <a:gridCol w="650984"/>
                <a:gridCol w="650984"/>
                <a:gridCol w="650984"/>
                <a:gridCol w="650984"/>
              </a:tblGrid>
              <a:tr h="489624">
                <a:tc>
                  <a:txBody>
                    <a:bodyPr/>
                    <a:lstStyle/>
                    <a:p>
                      <a:pPr algn="ctr" fontAlgn="ctr"/>
                      <a:r>
                        <a:rPr lang="en-US" sz="2900" b="1" i="1" u="none" strike="noStrike" dirty="0">
                          <a:solidFill>
                            <a:srgbClr val="000000"/>
                          </a:solidFill>
                          <a:effectLst/>
                          <a:latin typeface="宋体" panose="02010600030101010101" pitchFamily="2" charset="-122"/>
                          <a:ea typeface="宋体" panose="02010600030101010101" pitchFamily="2" charset="-122"/>
                        </a:rPr>
                        <a:t>I</a:t>
                      </a:r>
                      <a:r>
                        <a:rPr lang="en-US" sz="2900" b="1" i="1" u="none" strike="noStrike" baseline="-25000" dirty="0">
                          <a:solidFill>
                            <a:srgbClr val="000000"/>
                          </a:solidFill>
                          <a:effectLst/>
                          <a:latin typeface="宋体" panose="02010600030101010101" pitchFamily="2" charset="-122"/>
                          <a:ea typeface="宋体" panose="02010600030101010101" pitchFamily="2" charset="-122"/>
                        </a:rPr>
                        <a:t>0</a:t>
                      </a:r>
                      <a:endParaRPr lang="en-US" sz="2900" b="1" i="1" u="none" strike="noStrike" baseline="-25000" dirty="0">
                        <a:solidFill>
                          <a:srgbClr val="000000"/>
                        </a:solidFill>
                        <a:effectLst/>
                        <a:latin typeface="宋体" panose="02010600030101010101" pitchFamily="2" charset="-122"/>
                        <a:ea typeface="宋体" panose="02010600030101010101" pitchFamily="2" charset="-122"/>
                      </a:endParaRPr>
                    </a:p>
                  </a:txBody>
                  <a:tcPr marL="21403" marR="21403" marT="21403"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2900" b="1" i="1" u="none" strike="noStrike" dirty="0">
                          <a:solidFill>
                            <a:srgbClr val="000000"/>
                          </a:solidFill>
                          <a:effectLst/>
                          <a:latin typeface="宋体" panose="02010600030101010101" pitchFamily="2" charset="-122"/>
                          <a:ea typeface="宋体" panose="02010600030101010101" pitchFamily="2" charset="-122"/>
                        </a:rPr>
                        <a:t>I</a:t>
                      </a:r>
                      <a:r>
                        <a:rPr lang="en-US" sz="2900" b="1" i="1" u="none" strike="noStrike" baseline="-25000" dirty="0">
                          <a:solidFill>
                            <a:srgbClr val="000000"/>
                          </a:solidFill>
                          <a:effectLst/>
                          <a:latin typeface="宋体" panose="02010600030101010101" pitchFamily="2" charset="-122"/>
                          <a:ea typeface="宋体" panose="02010600030101010101" pitchFamily="2" charset="-122"/>
                        </a:rPr>
                        <a:t>1</a:t>
                      </a:r>
                      <a:endParaRPr lang="en-US" sz="2900" b="1" i="1" u="none" strike="noStrike" baseline="-25000" dirty="0">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2900" b="1" i="1" u="none" strike="noStrike" dirty="0">
                          <a:solidFill>
                            <a:srgbClr val="000000"/>
                          </a:solidFill>
                          <a:effectLst/>
                          <a:latin typeface="宋体" panose="02010600030101010101" pitchFamily="2" charset="-122"/>
                          <a:ea typeface="宋体" panose="02010600030101010101" pitchFamily="2" charset="-122"/>
                        </a:rPr>
                        <a:t>I</a:t>
                      </a:r>
                      <a:r>
                        <a:rPr lang="en-US" sz="2900" b="1" i="1" u="none" strike="noStrike" baseline="-25000" dirty="0">
                          <a:solidFill>
                            <a:srgbClr val="000000"/>
                          </a:solidFill>
                          <a:effectLst/>
                          <a:latin typeface="宋体" panose="02010600030101010101" pitchFamily="2" charset="-122"/>
                          <a:ea typeface="宋体" panose="02010600030101010101" pitchFamily="2" charset="-122"/>
                        </a:rPr>
                        <a:t>2</a:t>
                      </a:r>
                      <a:endParaRPr lang="en-US" sz="2900" b="1" i="1" u="none" strike="noStrike" baseline="-25000" dirty="0">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2900" b="1" i="1" u="none" strike="noStrike" dirty="0">
                          <a:solidFill>
                            <a:srgbClr val="000000"/>
                          </a:solidFill>
                          <a:effectLst/>
                          <a:latin typeface="宋体" panose="02010600030101010101" pitchFamily="2" charset="-122"/>
                          <a:ea typeface="宋体" panose="02010600030101010101" pitchFamily="2" charset="-122"/>
                        </a:rPr>
                        <a:t>I</a:t>
                      </a:r>
                      <a:r>
                        <a:rPr lang="en-US" sz="2900" b="1" i="1" u="none" strike="noStrike" baseline="-25000" dirty="0">
                          <a:solidFill>
                            <a:srgbClr val="000000"/>
                          </a:solidFill>
                          <a:effectLst/>
                          <a:latin typeface="宋体" panose="02010600030101010101" pitchFamily="2" charset="-122"/>
                          <a:ea typeface="宋体" panose="02010600030101010101" pitchFamily="2" charset="-122"/>
                        </a:rPr>
                        <a:t>3</a:t>
                      </a:r>
                      <a:endParaRPr lang="en-US" sz="2900" b="1" i="1" u="none" strike="noStrike" baseline="-25000" dirty="0">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2900" b="1" i="1" u="none" strike="noStrike" dirty="0">
                          <a:solidFill>
                            <a:srgbClr val="000000"/>
                          </a:solidFill>
                          <a:effectLst/>
                          <a:latin typeface="宋体" panose="02010600030101010101" pitchFamily="2" charset="-122"/>
                          <a:ea typeface="宋体" panose="02010600030101010101" pitchFamily="2" charset="-122"/>
                        </a:rPr>
                        <a:t>I</a:t>
                      </a:r>
                      <a:r>
                        <a:rPr lang="en-US" sz="2900" b="1" i="1" u="none" strike="noStrike" baseline="-25000" dirty="0">
                          <a:solidFill>
                            <a:srgbClr val="000000"/>
                          </a:solidFill>
                          <a:effectLst/>
                          <a:latin typeface="宋体" panose="02010600030101010101" pitchFamily="2" charset="-122"/>
                          <a:ea typeface="宋体" panose="02010600030101010101" pitchFamily="2" charset="-122"/>
                        </a:rPr>
                        <a:t>4</a:t>
                      </a:r>
                      <a:endParaRPr lang="en-US" sz="2900" b="1" i="1" u="none" strike="noStrike" baseline="-25000" dirty="0">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2900" b="1" i="1" u="none" strike="noStrike" dirty="0">
                          <a:solidFill>
                            <a:srgbClr val="000000"/>
                          </a:solidFill>
                          <a:effectLst/>
                          <a:latin typeface="宋体" panose="02010600030101010101" pitchFamily="2" charset="-122"/>
                          <a:ea typeface="宋体" panose="02010600030101010101" pitchFamily="2" charset="-122"/>
                        </a:rPr>
                        <a:t>I</a:t>
                      </a:r>
                      <a:r>
                        <a:rPr lang="en-US" sz="2900" b="1" i="1" u="none" strike="noStrike" baseline="-25000" dirty="0">
                          <a:solidFill>
                            <a:srgbClr val="000000"/>
                          </a:solidFill>
                          <a:effectLst/>
                          <a:latin typeface="宋体" panose="02010600030101010101" pitchFamily="2" charset="-122"/>
                          <a:ea typeface="宋体" panose="02010600030101010101" pitchFamily="2" charset="-122"/>
                        </a:rPr>
                        <a:t>5</a:t>
                      </a:r>
                      <a:endParaRPr lang="en-US" sz="2900" b="1" i="1" u="none" strike="noStrike" baseline="-25000" dirty="0">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2900" b="1" i="1" u="none" strike="noStrike" dirty="0">
                          <a:solidFill>
                            <a:srgbClr val="000000"/>
                          </a:solidFill>
                          <a:effectLst/>
                          <a:latin typeface="宋体" panose="02010600030101010101" pitchFamily="2" charset="-122"/>
                          <a:ea typeface="宋体" panose="02010600030101010101" pitchFamily="2" charset="-122"/>
                        </a:rPr>
                        <a:t>I</a:t>
                      </a:r>
                      <a:r>
                        <a:rPr lang="en-US" sz="2900" b="1" i="1" u="none" strike="noStrike" baseline="-25000" dirty="0">
                          <a:solidFill>
                            <a:srgbClr val="000000"/>
                          </a:solidFill>
                          <a:effectLst/>
                          <a:latin typeface="宋体" panose="02010600030101010101" pitchFamily="2" charset="-122"/>
                          <a:ea typeface="宋体" panose="02010600030101010101" pitchFamily="2" charset="-122"/>
                        </a:rPr>
                        <a:t>6</a:t>
                      </a:r>
                      <a:endParaRPr lang="en-US" sz="2900" b="1" i="1" u="none" strike="noStrike" baseline="-25000" dirty="0">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2900" b="1" i="1" u="none" strike="noStrike" dirty="0">
                          <a:solidFill>
                            <a:srgbClr val="000000"/>
                          </a:solidFill>
                          <a:effectLst/>
                          <a:latin typeface="宋体" panose="02010600030101010101" pitchFamily="2" charset="-122"/>
                          <a:ea typeface="宋体" panose="02010600030101010101" pitchFamily="2" charset="-122"/>
                        </a:rPr>
                        <a:t>I</a:t>
                      </a:r>
                      <a:r>
                        <a:rPr lang="en-US" sz="2900" b="1" i="1" u="none" strike="noStrike" baseline="-25000" dirty="0">
                          <a:solidFill>
                            <a:srgbClr val="000000"/>
                          </a:solidFill>
                          <a:effectLst/>
                          <a:latin typeface="宋体" panose="02010600030101010101" pitchFamily="2" charset="-122"/>
                          <a:ea typeface="宋体" panose="02010600030101010101" pitchFamily="2" charset="-122"/>
                        </a:rPr>
                        <a:t>7</a:t>
                      </a:r>
                      <a:endParaRPr lang="en-US" sz="2900" b="1" i="1" u="none" strike="noStrike" baseline="-25000" dirty="0">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2900" b="1" i="1" u="none" strike="noStrike">
                          <a:solidFill>
                            <a:srgbClr val="000000"/>
                          </a:solidFill>
                          <a:effectLst/>
                          <a:latin typeface="宋体" panose="02010600030101010101" pitchFamily="2" charset="-122"/>
                          <a:ea typeface="宋体" panose="02010600030101010101" pitchFamily="2" charset="-122"/>
                        </a:rPr>
                        <a:t>C</a:t>
                      </a:r>
                      <a:endParaRPr lang="en-US"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2900" b="1" i="1" u="none" strike="noStrike" dirty="0">
                          <a:solidFill>
                            <a:srgbClr val="000000"/>
                          </a:solidFill>
                          <a:effectLst/>
                          <a:latin typeface="宋体" panose="02010600030101010101" pitchFamily="2" charset="-122"/>
                          <a:ea typeface="宋体" panose="02010600030101010101" pitchFamily="2" charset="-122"/>
                        </a:rPr>
                        <a:t>B</a:t>
                      </a:r>
                      <a:endParaRPr lang="en-US" sz="2900" b="1" i="1" u="none" strike="noStrike" dirty="0">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2900" b="1" i="1" u="none" strike="noStrike">
                          <a:solidFill>
                            <a:srgbClr val="000000"/>
                          </a:solidFill>
                          <a:effectLst/>
                          <a:latin typeface="宋体" panose="02010600030101010101" pitchFamily="2" charset="-122"/>
                          <a:ea typeface="宋体" panose="02010600030101010101" pitchFamily="2" charset="-122"/>
                        </a:rPr>
                        <a:t>A</a:t>
                      </a:r>
                      <a:endParaRPr lang="en-US"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r>
              <a:tr h="489624">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1</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89624">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1</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1</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89624">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1</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1</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89624">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1</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1</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1</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89624">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1</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1</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89624">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1</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1</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1</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89624">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1</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1</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1</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89624">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0</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1</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1</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2900" b="1" i="1" u="none" strike="noStrike">
                          <a:solidFill>
                            <a:srgbClr val="000000"/>
                          </a:solidFill>
                          <a:effectLst/>
                          <a:latin typeface="宋体" panose="02010600030101010101" pitchFamily="2" charset="-122"/>
                          <a:ea typeface="宋体" panose="02010600030101010101" pitchFamily="2" charset="-122"/>
                        </a:rPr>
                        <a:t>1</a:t>
                      </a:r>
                      <a:endParaRPr lang="en-US" altLang="zh-CN" sz="2900" b="1" i="1" u="none" strike="noStrike">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2900" b="1" i="1" u="none" strike="noStrike" dirty="0">
                          <a:solidFill>
                            <a:srgbClr val="000000"/>
                          </a:solidFill>
                          <a:effectLst/>
                          <a:latin typeface="宋体" panose="02010600030101010101" pitchFamily="2" charset="-122"/>
                          <a:ea typeface="宋体" panose="02010600030101010101" pitchFamily="2" charset="-122"/>
                        </a:rPr>
                        <a:t>1</a:t>
                      </a:r>
                      <a:endParaRPr lang="en-US" altLang="zh-CN" sz="2900" b="1" i="1" u="none" strike="noStrike" dirty="0">
                        <a:solidFill>
                          <a:srgbClr val="000000"/>
                        </a:solidFill>
                        <a:effectLst/>
                        <a:latin typeface="宋体" panose="02010600030101010101" pitchFamily="2" charset="-122"/>
                        <a:ea typeface="宋体" panose="02010600030101010101" pitchFamily="2" charset="-122"/>
                      </a:endParaRPr>
                    </a:p>
                  </a:txBody>
                  <a:tcPr marL="21403" marR="21403" marT="2140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r>
            </a:tbl>
          </a:graphicData>
        </a:graphic>
      </p:graphicFrame>
      <p:sp>
        <p:nvSpPr>
          <p:cNvPr id="28775" name="PA-矩形 125"/>
          <p:cNvSpPr>
            <a:spLocks noChangeArrowheads="1"/>
          </p:cNvSpPr>
          <p:nvPr>
            <p:custDataLst>
              <p:tags r:id="rId2"/>
            </p:custDataLst>
          </p:nvPr>
        </p:nvSpPr>
        <p:spPr bwMode="auto">
          <a:xfrm>
            <a:off x="5358298" y="6352404"/>
            <a:ext cx="4030612"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just" eaLnBrk="1" hangingPunct="1">
              <a:lnSpc>
                <a:spcPct val="150000"/>
              </a:lnSpc>
              <a:spcBef>
                <a:spcPct val="0"/>
              </a:spcBef>
              <a:buFontTx/>
              <a:buNone/>
            </a:pPr>
            <a:r>
              <a:rPr lang="zh-CN" altLang="en-US" sz="1800" b="1" dirty="0">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设输入信号为</a:t>
            </a:r>
            <a:r>
              <a:rPr lang="en-US" altLang="zh-CN" sz="1800" b="1" dirty="0">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1</a:t>
            </a:r>
            <a:r>
              <a:rPr lang="zh-CN" altLang="en-US" sz="1800" b="1" dirty="0">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表示对该输入进行编码。</a:t>
            </a:r>
            <a:endParaRPr lang="zh-CN" altLang="en-US" sz="1800" b="1" dirty="0">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endParaRPr>
          </a:p>
        </p:txBody>
      </p:sp>
      <p:sp>
        <p:nvSpPr>
          <p:cNvPr id="25704" name="PA-Line 126"/>
          <p:cNvSpPr>
            <a:spLocks noChangeShapeType="1"/>
          </p:cNvSpPr>
          <p:nvPr>
            <p:custDataLst>
              <p:tags r:id="rId3"/>
            </p:custDataLst>
          </p:nvPr>
        </p:nvSpPr>
        <p:spPr bwMode="auto">
          <a:xfrm flipH="1">
            <a:off x="7416890" y="2121925"/>
            <a:ext cx="1" cy="438417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宋体" panose="02010600030101010101" pitchFamily="2" charset="-122"/>
              <a:cs typeface="Times New Roman" panose="02020603050405020304" pitchFamily="18" charset="0"/>
              <a:sym typeface="宋体" panose="02010600030101010101" pitchFamily="2" charset="-122"/>
            </a:endParaRPr>
          </a:p>
        </p:txBody>
      </p:sp>
      <p:sp>
        <p:nvSpPr>
          <p:cNvPr id="25705" name="PA-Line 127"/>
          <p:cNvSpPr>
            <a:spLocks noChangeShapeType="1"/>
          </p:cNvSpPr>
          <p:nvPr>
            <p:custDataLst>
              <p:tags r:id="rId4"/>
            </p:custDataLst>
          </p:nvPr>
        </p:nvSpPr>
        <p:spPr bwMode="auto">
          <a:xfrm>
            <a:off x="2392126" y="2719449"/>
            <a:ext cx="4772414" cy="3712985"/>
          </a:xfrm>
          <a:prstGeom prst="line">
            <a:avLst/>
          </a:prstGeom>
          <a:noFill/>
          <a:ln w="25400">
            <a:solidFill>
              <a:srgbClr val="005286"/>
            </a:solidFill>
            <a:prstDash val="dash"/>
            <a:rou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宋体" panose="02010600030101010101" pitchFamily="2" charset="-122"/>
              <a:cs typeface="Times New Roman" panose="02020603050405020304" pitchFamily="18" charset="0"/>
              <a:sym typeface="宋体" panose="02010600030101010101" pitchFamily="2" charset="-122"/>
            </a:endParaRPr>
          </a:p>
        </p:txBody>
      </p:sp>
      <p:sp>
        <p:nvSpPr>
          <p:cNvPr id="25706" name="PA-AutoShape 128"/>
          <p:cNvSpPr>
            <a:spLocks noChangeArrowheads="1"/>
          </p:cNvSpPr>
          <p:nvPr>
            <p:custDataLst>
              <p:tags r:id="rId5"/>
            </p:custDataLst>
          </p:nvPr>
        </p:nvSpPr>
        <p:spPr bwMode="auto">
          <a:xfrm>
            <a:off x="5682323" y="3961908"/>
            <a:ext cx="3203772" cy="1055608"/>
          </a:xfrm>
          <a:prstGeom prst="wedgeRoundRectCallout">
            <a:avLst>
              <a:gd name="adj1" fmla="val -58963"/>
              <a:gd name="adj2" fmla="val 53847"/>
              <a:gd name="adj3" fmla="val 16667"/>
            </a:avLst>
          </a:prstGeom>
          <a:solidFill>
            <a:srgbClr val="CCFFFF"/>
          </a:solidFill>
          <a:ln w="9525">
            <a:noFill/>
            <a:miter lim="800000"/>
          </a:ln>
          <a:effectLst>
            <a:outerShdw blurRad="50800" dist="38100" dir="2700000" algn="tl" rotWithShape="0">
              <a:prstClr val="black">
                <a:alpha val="40000"/>
              </a:prstClr>
            </a:outerShdw>
          </a:effectLst>
        </p:spPr>
        <p:txBody>
          <a:bodyPr wrap="squar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None/>
            </a:pPr>
            <a:r>
              <a:rPr lang="zh-CN" altLang="en-US" sz="2800" b="1" dirty="0">
                <a:latin typeface="Times New Roman" panose="02020603050405020304" pitchFamily="18" charset="0"/>
                <a:cs typeface="Times New Roman" panose="02020603050405020304" pitchFamily="18" charset="0"/>
                <a:sym typeface="微软雅黑" panose="020B0503020204020204" pitchFamily="34" charset="-122"/>
              </a:rPr>
              <a:t>任何时刻只允许输入一个编码请求</a:t>
            </a:r>
            <a:endParaRPr lang="zh-CN" altLang="en-US" sz="2800" b="1" dirty="0">
              <a:latin typeface="Times New Roman" panose="02020603050405020304" pitchFamily="18" charset="0"/>
              <a:cs typeface="Times New Roman" panose="02020603050405020304" pitchFamily="18" charset="0"/>
              <a:sym typeface="微软雅黑" panose="020B0503020204020204" pitchFamily="34" charset="-122"/>
            </a:endParaRPr>
          </a:p>
        </p:txBody>
      </p:sp>
      <p:sp>
        <p:nvSpPr>
          <p:cNvPr id="25707" name="PA-矩形 129"/>
          <p:cNvSpPr>
            <a:spLocks noChangeArrowheads="1"/>
          </p:cNvSpPr>
          <p:nvPr>
            <p:custDataLst>
              <p:tags r:id="rId6"/>
            </p:custDataLst>
          </p:nvPr>
        </p:nvSpPr>
        <p:spPr bwMode="auto">
          <a:xfrm>
            <a:off x="4239498" y="3254230"/>
            <a:ext cx="2963144" cy="523220"/>
          </a:xfrm>
          <a:prstGeom prst="rect">
            <a:avLst/>
          </a:prstGeom>
          <a:solidFill>
            <a:srgbClr val="CCFFFF"/>
          </a:solidFill>
          <a:ln w="9525">
            <a:noFill/>
            <a:miter lim="800000"/>
          </a:ln>
          <a:effectLst>
            <a:outerShdw blurRad="50800" dist="38100" dir="2700000" algn="tl" rotWithShape="0">
              <a:prstClr val="black">
                <a:alpha val="40000"/>
              </a:prstClr>
            </a:outerShdw>
          </a:effectLst>
        </p:spPr>
        <p:txBody>
          <a:bodyPr wrap="squar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a:spcBef>
                <a:spcPct val="0"/>
              </a:spcBef>
              <a:buNone/>
            </a:pPr>
            <a:r>
              <a:rPr lang="zh-CN" altLang="en-US" sz="2800" b="1" dirty="0">
                <a:latin typeface="Times New Roman" panose="02020603050405020304" pitchFamily="18" charset="0"/>
                <a:cs typeface="Times New Roman" panose="02020603050405020304" pitchFamily="18" charset="0"/>
                <a:sym typeface="微软雅黑" panose="020B0503020204020204" pitchFamily="34" charset="-122"/>
              </a:rPr>
              <a:t>表达式、电路图？</a:t>
            </a:r>
            <a:endParaRPr lang="zh-CN" altLang="en-US" sz="2800" b="1" dirty="0">
              <a:latin typeface="Times New Roman" panose="02020603050405020304" pitchFamily="18" charset="0"/>
              <a:cs typeface="Times New Roman" panose="02020603050405020304" pitchFamily="18" charset="0"/>
              <a:sym typeface="微软雅黑" panose="020B0503020204020204" pitchFamily="34" charset="-122"/>
            </a:endParaRPr>
          </a:p>
        </p:txBody>
      </p:sp>
      <p:sp>
        <p:nvSpPr>
          <p:cNvPr id="25708" name="PA-矩形 130"/>
          <p:cNvSpPr>
            <a:spLocks noChangeArrowheads="1"/>
          </p:cNvSpPr>
          <p:nvPr>
            <p:custDataLst>
              <p:tags r:id="rId7"/>
            </p:custDataLst>
          </p:nvPr>
        </p:nvSpPr>
        <p:spPr bwMode="auto">
          <a:xfrm>
            <a:off x="2638025" y="5341792"/>
            <a:ext cx="6660354" cy="523220"/>
          </a:xfrm>
          <a:prstGeom prst="rect">
            <a:avLst/>
          </a:prstGeom>
          <a:solidFill>
            <a:srgbClr val="CCFFFF"/>
          </a:solidFill>
          <a:ln w="9525">
            <a:noFill/>
            <a:miter lim="800000"/>
          </a:ln>
          <a:effectLst>
            <a:outerShdw blurRad="50800" dist="38100" dir="2700000" algn="tl" rotWithShape="0">
              <a:prstClr val="black">
                <a:alpha val="40000"/>
              </a:prstClr>
            </a:outerShdw>
          </a:effec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FontTx/>
              <a:buNone/>
            </a:pPr>
            <a:r>
              <a:rPr lang="zh-CN" altLang="en-US" sz="2800" b="1" dirty="0">
                <a:latin typeface="Times New Roman" panose="02020603050405020304" pitchFamily="18" charset="0"/>
                <a:cs typeface="Times New Roman" panose="02020603050405020304" pitchFamily="18" charset="0"/>
                <a:sym typeface="微软雅黑" panose="020B0503020204020204" pitchFamily="34" charset="-122"/>
              </a:rPr>
              <a:t>其它输入取值组合不允许出现，为无关项</a:t>
            </a:r>
            <a:endParaRPr lang="zh-CN" altLang="en-US" sz="2800" b="1" dirty="0">
              <a:latin typeface="Times New Roman" panose="02020603050405020304" pitchFamily="18" charset="0"/>
              <a:cs typeface="Times New Roman" panose="02020603050405020304" pitchFamily="18" charset="0"/>
              <a:sym typeface="微软雅黑" panose="020B0503020204020204" pitchFamily="34" charset="-122"/>
            </a:endParaRPr>
          </a:p>
        </p:txBody>
      </p:sp>
      <p:grpSp>
        <p:nvGrpSpPr>
          <p:cNvPr id="7" name="PA-组合 6"/>
          <p:cNvGrpSpPr/>
          <p:nvPr>
            <p:custDataLst>
              <p:tags r:id="rId8"/>
            </p:custDataLst>
          </p:nvPr>
        </p:nvGrpSpPr>
        <p:grpSpPr>
          <a:xfrm>
            <a:off x="9688143" y="-428264"/>
            <a:ext cx="582211" cy="6031666"/>
            <a:chOff x="9688143" y="-428264"/>
            <a:chExt cx="582211" cy="6031666"/>
          </a:xfrm>
        </p:grpSpPr>
        <p:sp>
          <p:nvSpPr>
            <p:cNvPr id="28774" name="PA-文本框 124"/>
            <p:cNvSpPr txBox="1">
              <a:spLocks noChangeArrowheads="1"/>
            </p:cNvSpPr>
            <p:nvPr>
              <p:custDataLst>
                <p:tags r:id="rId9"/>
              </p:custDataLst>
            </p:nvPr>
          </p:nvSpPr>
          <p:spPr bwMode="auto">
            <a:xfrm>
              <a:off x="9688143" y="-428264"/>
              <a:ext cx="582211" cy="603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wordArtVertRtl"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lvl="2">
                <a:spcBef>
                  <a:spcPct val="50000"/>
                </a:spcBef>
                <a:buNone/>
              </a:pPr>
              <a:r>
                <a:rPr lang="en-US" altLang="zh-CN" b="1" dirty="0">
                  <a:latin typeface="Times New Roman" panose="02020603050405020304" pitchFamily="18" charset="0"/>
                  <a:cs typeface="Times New Roman" panose="02020603050405020304" pitchFamily="18" charset="0"/>
                  <a:sym typeface="微软雅黑" panose="020B0503020204020204" pitchFamily="34" charset="-122"/>
                </a:rPr>
                <a:t>3</a:t>
              </a:r>
              <a:r>
                <a:rPr lang="zh-CN" altLang="en-US" b="1" dirty="0">
                  <a:latin typeface="Times New Roman" panose="02020603050405020304" pitchFamily="18" charset="0"/>
                  <a:cs typeface="Times New Roman" panose="02020603050405020304" pitchFamily="18" charset="0"/>
                  <a:sym typeface="微软雅黑" panose="020B0503020204020204" pitchFamily="34" charset="-122"/>
                </a:rPr>
                <a:t>位二进制编码器真值表</a:t>
              </a:r>
              <a:endParaRPr lang="zh-CN" altLang="en-US" b="1" dirty="0">
                <a:latin typeface="Times New Roman" panose="02020603050405020304" pitchFamily="18" charset="0"/>
                <a:cs typeface="Times New Roman" panose="02020603050405020304" pitchFamily="18" charset="0"/>
                <a:sym typeface="微软雅黑" panose="020B0503020204020204" pitchFamily="34" charset="-122"/>
              </a:endParaRPr>
            </a:p>
          </p:txBody>
        </p:sp>
        <p:cxnSp>
          <p:nvCxnSpPr>
            <p:cNvPr id="4" name="PA-直接连接符 3"/>
            <p:cNvCxnSpPr/>
            <p:nvPr>
              <p:custDataLst>
                <p:tags r:id="rId10"/>
              </p:custDataLst>
            </p:nvPr>
          </p:nvCxnSpPr>
          <p:spPr>
            <a:xfrm>
              <a:off x="9799873" y="-307661"/>
              <a:ext cx="0" cy="501138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PA-直接连接符 15"/>
            <p:cNvCxnSpPr/>
            <p:nvPr>
              <p:custDataLst>
                <p:tags r:id="rId11"/>
              </p:custDataLst>
            </p:nvPr>
          </p:nvCxnSpPr>
          <p:spPr>
            <a:xfrm flipH="1">
              <a:off x="9784216" y="4703726"/>
              <a:ext cx="486138"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PA-圆角矩形 1"/>
          <p:cNvSpPr/>
          <p:nvPr>
            <p:custDataLst>
              <p:tags r:id="rId12"/>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PA-文本框 5"/>
          <p:cNvSpPr txBox="1">
            <a:spLocks noChangeArrowheads="1"/>
          </p:cNvSpPr>
          <p:nvPr>
            <p:custDataLst>
              <p:tags r:id="rId13"/>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编码器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3" name="PA-文本框 5"/>
          <p:cNvSpPr txBox="1">
            <a:spLocks noChangeArrowheads="1"/>
          </p:cNvSpPr>
          <p:nvPr>
            <p:custDataLst>
              <p:tags r:id="rId14"/>
            </p:custDataLst>
          </p:nvPr>
        </p:nvSpPr>
        <p:spPr bwMode="auto">
          <a:xfrm>
            <a:off x="626939" y="1433683"/>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二进制普通编码器</a:t>
            </a:r>
            <a:endPar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25704"/>
                                        </p:tgtEl>
                                        <p:attrNameLst>
                                          <p:attrName>style.visibility</p:attrName>
                                        </p:attrNameLst>
                                      </p:cBhvr>
                                      <p:to>
                                        <p:strVal val="visible"/>
                                      </p:to>
                                    </p:set>
                                    <p:anim calcmode="lin" valueType="num">
                                      <p:cBhvr additive="base">
                                        <p:cTn id="13" dur="500" fill="hold"/>
                                        <p:tgtEl>
                                          <p:spTgt spid="25704"/>
                                        </p:tgtEl>
                                        <p:attrNameLst>
                                          <p:attrName>ppt_x</p:attrName>
                                        </p:attrNameLst>
                                      </p:cBhvr>
                                      <p:tavLst>
                                        <p:tav tm="0">
                                          <p:val>
                                            <p:strVal val="#ppt_x"/>
                                          </p:val>
                                        </p:tav>
                                        <p:tav tm="100000">
                                          <p:val>
                                            <p:strVal val="#ppt_x"/>
                                          </p:val>
                                        </p:tav>
                                      </p:tavLst>
                                    </p:anim>
                                    <p:anim calcmode="lin" valueType="num">
                                      <p:cBhvr additive="base">
                                        <p:cTn id="14" dur="500" fill="hold"/>
                                        <p:tgtEl>
                                          <p:spTgt spid="25704"/>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1"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0-#ppt_h/2"/>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775"/>
                                        </p:tgtEl>
                                        <p:attrNameLst>
                                          <p:attrName>style.visibility</p:attrName>
                                        </p:attrNameLst>
                                      </p:cBhvr>
                                      <p:to>
                                        <p:strVal val="visible"/>
                                      </p:to>
                                    </p:set>
                                    <p:animEffect transition="in" filter="fade">
                                      <p:cBhvr>
                                        <p:cTn id="22" dur="500"/>
                                        <p:tgtEl>
                                          <p:spTgt spid="28775"/>
                                        </p:tgtEl>
                                      </p:cBhvr>
                                    </p:animEffect>
                                    <p:anim calcmode="lin" valueType="num">
                                      <p:cBhvr>
                                        <p:cTn id="23" dur="500" fill="hold"/>
                                        <p:tgtEl>
                                          <p:spTgt spid="28775"/>
                                        </p:tgtEl>
                                        <p:attrNameLst>
                                          <p:attrName>ppt_x</p:attrName>
                                        </p:attrNameLst>
                                      </p:cBhvr>
                                      <p:tavLst>
                                        <p:tav tm="0">
                                          <p:val>
                                            <p:strVal val="#ppt_x"/>
                                          </p:val>
                                        </p:tav>
                                        <p:tav tm="100000">
                                          <p:val>
                                            <p:strVal val="#ppt_x"/>
                                          </p:val>
                                        </p:tav>
                                      </p:tavLst>
                                    </p:anim>
                                    <p:anim calcmode="lin" valueType="num">
                                      <p:cBhvr>
                                        <p:cTn id="24" dur="500" fill="hold"/>
                                        <p:tgtEl>
                                          <p:spTgt spid="2877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42" fill="hold" nodeType="clickEffect">
                                  <p:stCondLst>
                                    <p:cond delay="0"/>
                                  </p:stCondLst>
                                  <p:childTnLst>
                                    <p:set>
                                      <p:cBhvr>
                                        <p:cTn id="28" dur="1" fill="hold">
                                          <p:stCondLst>
                                            <p:cond delay="0"/>
                                          </p:stCondLst>
                                        </p:cTn>
                                        <p:tgtEl>
                                          <p:spTgt spid="25705"/>
                                        </p:tgtEl>
                                        <p:attrNameLst>
                                          <p:attrName>style.visibility</p:attrName>
                                        </p:attrNameLst>
                                      </p:cBhvr>
                                      <p:to>
                                        <p:strVal val="visible"/>
                                      </p:to>
                                    </p:set>
                                    <p:animEffect transition="in" filter="barn(outHorizontal)">
                                      <p:cBhvr>
                                        <p:cTn id="29" dur="500"/>
                                        <p:tgtEl>
                                          <p:spTgt spid="25705"/>
                                        </p:tgtEl>
                                      </p:cBhvr>
                                    </p:animEffect>
                                  </p:childTnLst>
                                </p:cTn>
                              </p:par>
                            </p:childTnLst>
                          </p:cTn>
                        </p:par>
                        <p:par>
                          <p:cTn id="30" fill="hold">
                            <p:stCondLst>
                              <p:cond delay="500"/>
                            </p:stCondLst>
                            <p:childTnLst>
                              <p:par>
                                <p:cTn id="31" presetID="15" presetClass="entr" presetSubtype="0" fill="hold" grpId="0" nodeType="afterEffect">
                                  <p:stCondLst>
                                    <p:cond delay="0"/>
                                  </p:stCondLst>
                                  <p:childTnLst>
                                    <p:set>
                                      <p:cBhvr>
                                        <p:cTn id="32" dur="1" fill="hold">
                                          <p:stCondLst>
                                            <p:cond delay="0"/>
                                          </p:stCondLst>
                                        </p:cTn>
                                        <p:tgtEl>
                                          <p:spTgt spid="25706"/>
                                        </p:tgtEl>
                                        <p:attrNameLst>
                                          <p:attrName>style.visibility</p:attrName>
                                        </p:attrNameLst>
                                      </p:cBhvr>
                                      <p:to>
                                        <p:strVal val="visible"/>
                                      </p:to>
                                    </p:set>
                                    <p:anim calcmode="lin" valueType="num">
                                      <p:cBhvr>
                                        <p:cTn id="33" dur="1000" fill="hold"/>
                                        <p:tgtEl>
                                          <p:spTgt spid="25706"/>
                                        </p:tgtEl>
                                        <p:attrNameLst>
                                          <p:attrName>ppt_w</p:attrName>
                                        </p:attrNameLst>
                                      </p:cBhvr>
                                      <p:tavLst>
                                        <p:tav tm="0">
                                          <p:val>
                                            <p:fltVal val="0"/>
                                          </p:val>
                                        </p:tav>
                                        <p:tav tm="100000">
                                          <p:val>
                                            <p:strVal val="#ppt_w"/>
                                          </p:val>
                                        </p:tav>
                                      </p:tavLst>
                                    </p:anim>
                                    <p:anim calcmode="lin" valueType="num">
                                      <p:cBhvr>
                                        <p:cTn id="34" dur="1000" fill="hold"/>
                                        <p:tgtEl>
                                          <p:spTgt spid="25706"/>
                                        </p:tgtEl>
                                        <p:attrNameLst>
                                          <p:attrName>ppt_h</p:attrName>
                                        </p:attrNameLst>
                                      </p:cBhvr>
                                      <p:tavLst>
                                        <p:tav tm="0">
                                          <p:val>
                                            <p:fltVal val="0"/>
                                          </p:val>
                                        </p:tav>
                                        <p:tav tm="100000">
                                          <p:val>
                                            <p:strVal val="#ppt_h"/>
                                          </p:val>
                                        </p:tav>
                                      </p:tavLst>
                                    </p:anim>
                                    <p:anim calcmode="lin" valueType="num">
                                      <p:cBhvr>
                                        <p:cTn id="35" dur="1000" fill="hold"/>
                                        <p:tgtEl>
                                          <p:spTgt spid="25706"/>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25706"/>
                                        </p:tgtEl>
                                        <p:attrNameLst>
                                          <p:attrName>ppt_y</p:attrName>
                                        </p:attrNameLst>
                                      </p:cBhvr>
                                      <p:tavLst>
                                        <p:tav tm="0" fmla="#ppt_y+(sin(-2*pi*(1-$))*-#ppt_x+cos(-2*pi*(1-$))*(1-#ppt_y))*(1-$)">
                                          <p:val>
                                            <p:fltVal val="0"/>
                                          </p:val>
                                        </p:tav>
                                        <p:tav tm="100000">
                                          <p:val>
                                            <p:fltVal val="1"/>
                                          </p:val>
                                        </p:tav>
                                      </p:tavLst>
                                    </p:anim>
                                  </p:childTnLst>
                                  <p:subTnLst>
                                    <p:set>
                                      <p:cBhvr override="childStyle">
                                        <p:cTn dur="1" fill="hold" display="0" masterRel="nextClick" afterEffect="1"/>
                                        <p:tgtEl>
                                          <p:spTgt spid="25706"/>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23" presetClass="entr" presetSubtype="528" fill="hold" grpId="0" nodeType="clickEffect">
                                  <p:stCondLst>
                                    <p:cond delay="0"/>
                                  </p:stCondLst>
                                  <p:childTnLst>
                                    <p:set>
                                      <p:cBhvr>
                                        <p:cTn id="40" dur="1" fill="hold">
                                          <p:stCondLst>
                                            <p:cond delay="0"/>
                                          </p:stCondLst>
                                        </p:cTn>
                                        <p:tgtEl>
                                          <p:spTgt spid="25708"/>
                                        </p:tgtEl>
                                        <p:attrNameLst>
                                          <p:attrName>style.visibility</p:attrName>
                                        </p:attrNameLst>
                                      </p:cBhvr>
                                      <p:to>
                                        <p:strVal val="visible"/>
                                      </p:to>
                                    </p:set>
                                    <p:anim calcmode="lin" valueType="num">
                                      <p:cBhvr>
                                        <p:cTn id="41" dur="500" fill="hold"/>
                                        <p:tgtEl>
                                          <p:spTgt spid="25708"/>
                                        </p:tgtEl>
                                        <p:attrNameLst>
                                          <p:attrName>ppt_w</p:attrName>
                                        </p:attrNameLst>
                                      </p:cBhvr>
                                      <p:tavLst>
                                        <p:tav tm="0">
                                          <p:val>
                                            <p:fltVal val="0"/>
                                          </p:val>
                                        </p:tav>
                                        <p:tav tm="100000">
                                          <p:val>
                                            <p:strVal val="#ppt_w"/>
                                          </p:val>
                                        </p:tav>
                                      </p:tavLst>
                                    </p:anim>
                                    <p:anim calcmode="lin" valueType="num">
                                      <p:cBhvr>
                                        <p:cTn id="42" dur="500" fill="hold"/>
                                        <p:tgtEl>
                                          <p:spTgt spid="25708"/>
                                        </p:tgtEl>
                                        <p:attrNameLst>
                                          <p:attrName>ppt_h</p:attrName>
                                        </p:attrNameLst>
                                      </p:cBhvr>
                                      <p:tavLst>
                                        <p:tav tm="0">
                                          <p:val>
                                            <p:fltVal val="0"/>
                                          </p:val>
                                        </p:tav>
                                        <p:tav tm="100000">
                                          <p:val>
                                            <p:strVal val="#ppt_h"/>
                                          </p:val>
                                        </p:tav>
                                      </p:tavLst>
                                    </p:anim>
                                    <p:anim calcmode="lin" valueType="num">
                                      <p:cBhvr>
                                        <p:cTn id="43" dur="500" fill="hold"/>
                                        <p:tgtEl>
                                          <p:spTgt spid="25708"/>
                                        </p:tgtEl>
                                        <p:attrNameLst>
                                          <p:attrName>ppt_x</p:attrName>
                                        </p:attrNameLst>
                                      </p:cBhvr>
                                      <p:tavLst>
                                        <p:tav tm="0">
                                          <p:val>
                                            <p:fltVal val="0.5"/>
                                          </p:val>
                                        </p:tav>
                                        <p:tav tm="100000">
                                          <p:val>
                                            <p:strVal val="#ppt_x"/>
                                          </p:val>
                                        </p:tav>
                                      </p:tavLst>
                                    </p:anim>
                                    <p:anim calcmode="lin" valueType="num">
                                      <p:cBhvr>
                                        <p:cTn id="44" dur="500" fill="hold"/>
                                        <p:tgtEl>
                                          <p:spTgt spid="25708"/>
                                        </p:tgtEl>
                                        <p:attrNameLst>
                                          <p:attrName>ppt_y</p:attrName>
                                        </p:attrNameLst>
                                      </p:cBhvr>
                                      <p:tavLst>
                                        <p:tav tm="0">
                                          <p:val>
                                            <p:fltVal val="0.5"/>
                                          </p:val>
                                        </p:tav>
                                        <p:tav tm="100000">
                                          <p:val>
                                            <p:strVal val="#ppt_y"/>
                                          </p:val>
                                        </p:tav>
                                      </p:tavLst>
                                    </p:anim>
                                  </p:childTnLst>
                                  <p:subTnLst>
                                    <p:set>
                                      <p:cBhvr override="childStyle">
                                        <p:cTn dur="1" fill="hold" display="0" masterRel="nextClick" afterEffect="1"/>
                                        <p:tgtEl>
                                          <p:spTgt spid="25708"/>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5707"/>
                                        </p:tgtEl>
                                        <p:attrNameLst>
                                          <p:attrName>style.visibility</p:attrName>
                                        </p:attrNameLst>
                                      </p:cBhvr>
                                      <p:to>
                                        <p:strVal val="visible"/>
                                      </p:to>
                                    </p:set>
                                    <p:animEffect transition="in" filter="fade">
                                      <p:cBhvr>
                                        <p:cTn id="49" dur="1000"/>
                                        <p:tgtEl>
                                          <p:spTgt spid="25707"/>
                                        </p:tgtEl>
                                      </p:cBhvr>
                                    </p:animEffect>
                                    <p:anim calcmode="lin" valueType="num">
                                      <p:cBhvr>
                                        <p:cTn id="50" dur="1000" fill="hold"/>
                                        <p:tgtEl>
                                          <p:spTgt spid="25707"/>
                                        </p:tgtEl>
                                        <p:attrNameLst>
                                          <p:attrName>ppt_x</p:attrName>
                                        </p:attrNameLst>
                                      </p:cBhvr>
                                      <p:tavLst>
                                        <p:tav tm="0">
                                          <p:val>
                                            <p:strVal val="#ppt_x"/>
                                          </p:val>
                                        </p:tav>
                                        <p:tav tm="100000">
                                          <p:val>
                                            <p:strVal val="#ppt_x"/>
                                          </p:val>
                                        </p:tav>
                                      </p:tavLst>
                                    </p:anim>
                                    <p:anim calcmode="lin" valueType="num">
                                      <p:cBhvr>
                                        <p:cTn id="51" dur="1000" fill="hold"/>
                                        <p:tgtEl>
                                          <p:spTgt spid="257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5" grpId="0"/>
      <p:bldP spid="25704" grpId="0" animBg="1"/>
      <p:bldP spid="25706" grpId="0" animBg="1" autoUpdateAnimBg="0"/>
      <p:bldP spid="25707" grpId="0" animBg="1"/>
      <p:bldP spid="25708"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图片 7"/>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2390584" y="1197727"/>
            <a:ext cx="9564438" cy="523218"/>
          </a:xfrm>
          <a:prstGeom prst="rect">
            <a:avLst/>
          </a:prstGeom>
        </p:spPr>
      </p:pic>
      <p:pic>
        <p:nvPicPr>
          <p:cNvPr id="10" name="PA-图片 9"/>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2424353" y="255085"/>
            <a:ext cx="9595869" cy="523220"/>
          </a:xfrm>
          <a:prstGeom prst="rect">
            <a:avLst/>
          </a:prstGeom>
        </p:spPr>
      </p:pic>
      <p:pic>
        <p:nvPicPr>
          <p:cNvPr id="12" name="PA-图片 11"/>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2399500" y="726407"/>
            <a:ext cx="9564457" cy="523219"/>
          </a:xfrm>
          <a:prstGeom prst="rect">
            <a:avLst/>
          </a:prstGeom>
        </p:spPr>
      </p:pic>
      <p:pic>
        <p:nvPicPr>
          <p:cNvPr id="14" name="PA-图片 13"/>
          <p:cNvPicPr>
            <a:picLocks noChangeAspect="1"/>
          </p:cNvPicPr>
          <p:nvPr>
            <p:custDataLst>
              <p:tags r:id="rId7"/>
            </p:custDataLst>
          </p:nvPr>
        </p:nvPicPr>
        <p:blipFill rotWithShape="1">
          <a:blip r:embed="rId8">
            <a:extLst>
              <a:ext uri="{28A0092B-C50C-407E-A947-70E740481C1C}">
                <a14:useLocalDpi xmlns:a14="http://schemas.microsoft.com/office/drawing/2010/main" val="0"/>
              </a:ext>
            </a:extLst>
          </a:blip>
          <a:srcRect r="46672" b="72382"/>
          <a:stretch>
            <a:fillRect/>
          </a:stretch>
        </p:blipFill>
        <p:spPr>
          <a:xfrm>
            <a:off x="1580214" y="2937796"/>
            <a:ext cx="2754280" cy="449965"/>
          </a:xfrm>
          <a:prstGeom prst="rect">
            <a:avLst/>
          </a:prstGeom>
        </p:spPr>
      </p:pic>
      <p:sp>
        <p:nvSpPr>
          <p:cNvPr id="11" name="PA-文本框 5"/>
          <p:cNvSpPr txBox="1">
            <a:spLocks noChangeArrowheads="1"/>
          </p:cNvSpPr>
          <p:nvPr>
            <p:custDataLst>
              <p:tags r:id="rId9"/>
            </p:custDataLst>
          </p:nvPr>
        </p:nvSpPr>
        <p:spPr bwMode="auto">
          <a:xfrm>
            <a:off x="626939" y="1952583"/>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二进制普通编码器</a:t>
            </a:r>
            <a:endPar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PA-圆角矩形 1"/>
          <p:cNvSpPr/>
          <p:nvPr>
            <p:custDataLst>
              <p:tags r:id="rId10"/>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PA-文本框 5"/>
          <p:cNvSpPr txBox="1">
            <a:spLocks noChangeArrowheads="1"/>
          </p:cNvSpPr>
          <p:nvPr>
            <p:custDataLst>
              <p:tags r:id="rId11"/>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编码器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graphicFrame>
        <p:nvGraphicFramePr>
          <p:cNvPr id="16" name="PA-Table 15"/>
          <p:cNvGraphicFramePr>
            <a:graphicFrameLocks noGrp="1"/>
          </p:cNvGraphicFramePr>
          <p:nvPr>
            <p:custDataLst>
              <p:tags r:id="rId12"/>
            </p:custDataLst>
          </p:nvPr>
        </p:nvGraphicFramePr>
        <p:xfrm>
          <a:off x="5570122" y="1996983"/>
          <a:ext cx="5681445" cy="4491657"/>
        </p:xfrm>
        <a:graphic>
          <a:graphicData uri="http://schemas.openxmlformats.org/drawingml/2006/table">
            <a:tbl>
              <a:tblPr/>
              <a:tblGrid>
                <a:gridCol w="516495"/>
                <a:gridCol w="516495"/>
                <a:gridCol w="516495"/>
                <a:gridCol w="516495"/>
                <a:gridCol w="516495"/>
                <a:gridCol w="516495"/>
                <a:gridCol w="516495"/>
                <a:gridCol w="516495"/>
                <a:gridCol w="516495"/>
                <a:gridCol w="516495"/>
                <a:gridCol w="516495"/>
              </a:tblGrid>
              <a:tr h="499073">
                <a:tc>
                  <a:txBody>
                    <a:bodyPr/>
                    <a:lstStyle/>
                    <a:p>
                      <a:pPr algn="ctr" fontAlgn="ctr"/>
                      <a:r>
                        <a:rPr lang="en-US" sz="3100" b="1" i="1" u="none" strike="noStrike" dirty="0">
                          <a:solidFill>
                            <a:srgbClr val="000000"/>
                          </a:solidFill>
                          <a:effectLst/>
                          <a:latin typeface="宋体" panose="02010600030101010101" pitchFamily="2" charset="-122"/>
                          <a:ea typeface="宋体" panose="02010600030101010101" pitchFamily="2" charset="-122"/>
                        </a:rPr>
                        <a:t>I</a:t>
                      </a:r>
                      <a:r>
                        <a:rPr lang="en-US" sz="3100" b="1" i="1" u="none" strike="noStrike" baseline="-25000" dirty="0">
                          <a:solidFill>
                            <a:srgbClr val="000000"/>
                          </a:solidFill>
                          <a:effectLst/>
                          <a:latin typeface="宋体" panose="02010600030101010101" pitchFamily="2" charset="-122"/>
                          <a:ea typeface="宋体" panose="02010600030101010101" pitchFamily="2" charset="-122"/>
                        </a:rPr>
                        <a:t>0</a:t>
                      </a:r>
                      <a:endParaRPr lang="en-US" sz="3100" b="1" i="1" u="none" strike="noStrike" baseline="-25000"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3100" b="1" i="1" u="none" strike="noStrike" dirty="0">
                          <a:solidFill>
                            <a:srgbClr val="000000"/>
                          </a:solidFill>
                          <a:effectLst/>
                          <a:latin typeface="宋体" panose="02010600030101010101" pitchFamily="2" charset="-122"/>
                          <a:ea typeface="宋体" panose="02010600030101010101" pitchFamily="2" charset="-122"/>
                        </a:rPr>
                        <a:t>I</a:t>
                      </a:r>
                      <a:r>
                        <a:rPr lang="en-US" sz="3100" b="1" i="1" u="none" strike="noStrike" baseline="-25000" dirty="0">
                          <a:solidFill>
                            <a:srgbClr val="000000"/>
                          </a:solidFill>
                          <a:effectLst/>
                          <a:latin typeface="宋体" panose="02010600030101010101" pitchFamily="2" charset="-122"/>
                          <a:ea typeface="宋体" panose="02010600030101010101" pitchFamily="2" charset="-122"/>
                        </a:rPr>
                        <a:t>1</a:t>
                      </a:r>
                      <a:endParaRPr lang="en-US" sz="3100" b="1" i="1" u="none" strike="noStrike" baseline="-25000"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3100" b="1" i="1" u="none" strike="noStrike" dirty="0">
                          <a:solidFill>
                            <a:srgbClr val="000000"/>
                          </a:solidFill>
                          <a:effectLst/>
                          <a:latin typeface="宋体" panose="02010600030101010101" pitchFamily="2" charset="-122"/>
                          <a:ea typeface="宋体" panose="02010600030101010101" pitchFamily="2" charset="-122"/>
                        </a:rPr>
                        <a:t>I</a:t>
                      </a:r>
                      <a:r>
                        <a:rPr lang="en-US" sz="3100" b="1" i="1" u="none" strike="noStrike" baseline="-25000" dirty="0">
                          <a:solidFill>
                            <a:srgbClr val="000000"/>
                          </a:solidFill>
                          <a:effectLst/>
                          <a:latin typeface="宋体" panose="02010600030101010101" pitchFamily="2" charset="-122"/>
                          <a:ea typeface="宋体" panose="02010600030101010101" pitchFamily="2" charset="-122"/>
                        </a:rPr>
                        <a:t>2</a:t>
                      </a:r>
                      <a:endParaRPr lang="en-US" sz="3100" b="1" i="1" u="none" strike="noStrike" baseline="-25000"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3100" b="1" i="1" u="none" strike="noStrike" dirty="0">
                          <a:solidFill>
                            <a:srgbClr val="000000"/>
                          </a:solidFill>
                          <a:effectLst/>
                          <a:latin typeface="宋体" panose="02010600030101010101" pitchFamily="2" charset="-122"/>
                          <a:ea typeface="宋体" panose="02010600030101010101" pitchFamily="2" charset="-122"/>
                        </a:rPr>
                        <a:t>I</a:t>
                      </a:r>
                      <a:r>
                        <a:rPr lang="en-US" sz="3100" b="1" i="1" u="none" strike="noStrike" baseline="-25000" dirty="0">
                          <a:solidFill>
                            <a:srgbClr val="000000"/>
                          </a:solidFill>
                          <a:effectLst/>
                          <a:latin typeface="宋体" panose="02010600030101010101" pitchFamily="2" charset="-122"/>
                          <a:ea typeface="宋体" panose="02010600030101010101" pitchFamily="2" charset="-122"/>
                        </a:rPr>
                        <a:t>3</a:t>
                      </a:r>
                      <a:endParaRPr lang="en-US" sz="3100" b="1" i="1" u="none" strike="noStrike" baseline="-25000"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3100" b="1" i="1" u="none" strike="noStrike" dirty="0">
                          <a:solidFill>
                            <a:srgbClr val="000000"/>
                          </a:solidFill>
                          <a:effectLst/>
                          <a:latin typeface="宋体" panose="02010600030101010101" pitchFamily="2" charset="-122"/>
                          <a:ea typeface="宋体" panose="02010600030101010101" pitchFamily="2" charset="-122"/>
                        </a:rPr>
                        <a:t>I</a:t>
                      </a:r>
                      <a:r>
                        <a:rPr lang="en-US" sz="3100" b="1" i="1" u="none" strike="noStrike" baseline="-25000" dirty="0">
                          <a:solidFill>
                            <a:srgbClr val="000000"/>
                          </a:solidFill>
                          <a:effectLst/>
                          <a:latin typeface="宋体" panose="02010600030101010101" pitchFamily="2" charset="-122"/>
                          <a:ea typeface="宋体" panose="02010600030101010101" pitchFamily="2" charset="-122"/>
                        </a:rPr>
                        <a:t>4</a:t>
                      </a:r>
                      <a:endParaRPr lang="en-US" sz="3100" b="1" i="1" u="none" strike="noStrike" baseline="-25000"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3100" b="1" i="1" u="none" strike="noStrike" dirty="0">
                          <a:solidFill>
                            <a:srgbClr val="000000"/>
                          </a:solidFill>
                          <a:effectLst/>
                          <a:latin typeface="宋体" panose="02010600030101010101" pitchFamily="2" charset="-122"/>
                          <a:ea typeface="宋体" panose="02010600030101010101" pitchFamily="2" charset="-122"/>
                        </a:rPr>
                        <a:t>I</a:t>
                      </a:r>
                      <a:r>
                        <a:rPr lang="en-US" sz="3100" b="1" i="1" u="none" strike="noStrike" baseline="-25000" dirty="0">
                          <a:solidFill>
                            <a:srgbClr val="000000"/>
                          </a:solidFill>
                          <a:effectLst/>
                          <a:latin typeface="宋体" panose="02010600030101010101" pitchFamily="2" charset="-122"/>
                          <a:ea typeface="宋体" panose="02010600030101010101" pitchFamily="2" charset="-122"/>
                        </a:rPr>
                        <a:t>5</a:t>
                      </a:r>
                      <a:endParaRPr lang="en-US" sz="3100" b="1" i="1" u="none" strike="noStrike" baseline="-25000"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3100" b="1" i="1" u="none" strike="noStrike" dirty="0">
                          <a:solidFill>
                            <a:srgbClr val="000000"/>
                          </a:solidFill>
                          <a:effectLst/>
                          <a:latin typeface="宋体" panose="02010600030101010101" pitchFamily="2" charset="-122"/>
                          <a:ea typeface="宋体" panose="02010600030101010101" pitchFamily="2" charset="-122"/>
                        </a:rPr>
                        <a:t>I</a:t>
                      </a:r>
                      <a:r>
                        <a:rPr lang="en-US" sz="3100" b="1" i="1" u="none" strike="noStrike" baseline="-25000" dirty="0">
                          <a:solidFill>
                            <a:srgbClr val="000000"/>
                          </a:solidFill>
                          <a:effectLst/>
                          <a:latin typeface="宋体" panose="02010600030101010101" pitchFamily="2" charset="-122"/>
                          <a:ea typeface="宋体" panose="02010600030101010101" pitchFamily="2" charset="-122"/>
                        </a:rPr>
                        <a:t>6</a:t>
                      </a:r>
                      <a:endParaRPr lang="en-US" sz="3100" b="1" i="1" u="none" strike="noStrike" baseline="-25000"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3100" b="1" i="1" u="none" strike="noStrike" dirty="0">
                          <a:solidFill>
                            <a:srgbClr val="000000"/>
                          </a:solidFill>
                          <a:effectLst/>
                          <a:latin typeface="宋体" panose="02010600030101010101" pitchFamily="2" charset="-122"/>
                          <a:ea typeface="宋体" panose="02010600030101010101" pitchFamily="2" charset="-122"/>
                        </a:rPr>
                        <a:t>I</a:t>
                      </a:r>
                      <a:r>
                        <a:rPr lang="en-US" sz="3100" b="1" i="1" u="none" strike="noStrike" baseline="-25000" dirty="0">
                          <a:solidFill>
                            <a:srgbClr val="000000"/>
                          </a:solidFill>
                          <a:effectLst/>
                          <a:latin typeface="宋体" panose="02010600030101010101" pitchFamily="2" charset="-122"/>
                          <a:ea typeface="宋体" panose="02010600030101010101" pitchFamily="2" charset="-122"/>
                        </a:rPr>
                        <a:t>7</a:t>
                      </a:r>
                      <a:endParaRPr lang="en-US" sz="3100" b="1" i="1" u="none" strike="noStrike" baseline="-25000"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3100" b="1" i="1" u="none" strike="noStrike">
                          <a:solidFill>
                            <a:srgbClr val="000000"/>
                          </a:solidFill>
                          <a:effectLst/>
                          <a:latin typeface="宋体" panose="02010600030101010101" pitchFamily="2" charset="-122"/>
                          <a:ea typeface="宋体" panose="02010600030101010101" pitchFamily="2" charset="-122"/>
                        </a:rPr>
                        <a:t>C</a:t>
                      </a:r>
                      <a:endParaRPr lang="en-US" sz="3100" b="1" i="1"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3100" b="1" i="1" u="none" strike="noStrike" dirty="0">
                          <a:solidFill>
                            <a:srgbClr val="000000"/>
                          </a:solidFill>
                          <a:effectLst/>
                          <a:latin typeface="宋体" panose="02010600030101010101" pitchFamily="2" charset="-122"/>
                          <a:ea typeface="宋体" panose="02010600030101010101" pitchFamily="2" charset="-122"/>
                        </a:rPr>
                        <a:t>B</a:t>
                      </a:r>
                      <a:endParaRPr lang="en-US" sz="3100" b="1" i="1" u="none" strike="noStrike"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3100" b="1" i="1" u="none" strike="noStrike">
                          <a:solidFill>
                            <a:srgbClr val="000000"/>
                          </a:solidFill>
                          <a:effectLst/>
                          <a:latin typeface="宋体" panose="02010600030101010101" pitchFamily="2" charset="-122"/>
                          <a:ea typeface="宋体" panose="02010600030101010101" pitchFamily="2" charset="-122"/>
                        </a:rPr>
                        <a:t>A</a:t>
                      </a:r>
                      <a:endParaRPr lang="en-US" sz="3100" b="1" i="1"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r>
              <a:tr h="499073">
                <a:tc>
                  <a:txBody>
                    <a:bodyPr/>
                    <a:lstStyle/>
                    <a:p>
                      <a:pPr algn="ctr" fontAlgn="ctr"/>
                      <a:r>
                        <a:rPr lang="en-US" altLang="zh-CN" sz="3100" b="1" i="0" u="none" strike="noStrike" dirty="0">
                          <a:solidFill>
                            <a:srgbClr val="000000"/>
                          </a:solidFill>
                          <a:effectLst/>
                          <a:latin typeface="宋体" panose="02010600030101010101" pitchFamily="2" charset="-122"/>
                          <a:ea typeface="宋体" panose="02010600030101010101" pitchFamily="2" charset="-122"/>
                        </a:rPr>
                        <a:t>1</a:t>
                      </a:r>
                      <a:endParaRPr lang="en-US" altLang="zh-CN" sz="3100" b="1" i="0" u="none" strike="noStrike"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3100" b="1" i="0" u="none" strike="noStrike"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3100" b="1" i="0" u="none" strike="noStrike"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3100" b="1" i="0" u="none" strike="noStrike"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3100" b="1" i="0" u="none" strike="noStrike"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499073">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1</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3100" b="1" i="0" u="none" strike="noStrike"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3100" b="1" i="0" u="none" strike="noStrike"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3100" b="1" i="0" u="none" strike="noStrike"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1</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499073">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dirty="0">
                          <a:solidFill>
                            <a:srgbClr val="000000"/>
                          </a:solidFill>
                          <a:effectLst/>
                          <a:latin typeface="宋体" panose="02010600030101010101" pitchFamily="2" charset="-122"/>
                          <a:ea typeface="宋体" panose="02010600030101010101" pitchFamily="2" charset="-122"/>
                        </a:rPr>
                        <a:t>1</a:t>
                      </a:r>
                      <a:endParaRPr lang="en-US" altLang="zh-CN" sz="3100" b="1" i="0" u="none" strike="noStrike"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3100" b="1" i="0" u="none" strike="noStrike"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1</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499073">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1</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3100" b="1" i="0" u="none" strike="noStrike"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3100" b="1" i="0" u="none" strike="noStrike"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1</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1</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499073">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1</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3100" b="1" i="0" u="none" strike="noStrike"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1</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499073">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1</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1</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dirty="0">
                          <a:solidFill>
                            <a:srgbClr val="000000"/>
                          </a:solidFill>
                          <a:effectLst/>
                          <a:latin typeface="宋体" panose="02010600030101010101" pitchFamily="2" charset="-122"/>
                          <a:ea typeface="宋体" panose="02010600030101010101" pitchFamily="2" charset="-122"/>
                        </a:rPr>
                        <a:t>1</a:t>
                      </a:r>
                      <a:endParaRPr lang="en-US" altLang="zh-CN" sz="3100" b="1" i="0" u="none" strike="noStrike"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499073">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3100" b="1" i="0" u="none" strike="noStrike"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1</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1</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1</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31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3100" b="1" i="0" u="none" strike="noStrike"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499073">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altLang="zh-CN" sz="31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3100" b="1" i="0" u="none" strike="noStrike"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0</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1</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1</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altLang="zh-CN" sz="3100" b="1" i="0" u="none" strike="noStrike">
                          <a:solidFill>
                            <a:srgbClr val="000000"/>
                          </a:solidFill>
                          <a:effectLst/>
                          <a:latin typeface="宋体" panose="02010600030101010101" pitchFamily="2" charset="-122"/>
                          <a:ea typeface="宋体" panose="02010600030101010101" pitchFamily="2" charset="-122"/>
                        </a:rPr>
                        <a:t>1</a:t>
                      </a:r>
                      <a:endParaRPr lang="en-US" altLang="zh-CN" sz="3100" b="1" i="0" u="none" strike="noStrike">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altLang="zh-CN" sz="3100" b="1" i="0" u="none" strike="noStrike" dirty="0">
                          <a:solidFill>
                            <a:srgbClr val="000000"/>
                          </a:solidFill>
                          <a:effectLst/>
                          <a:latin typeface="宋体" panose="02010600030101010101" pitchFamily="2" charset="-122"/>
                          <a:ea typeface="宋体" panose="02010600030101010101" pitchFamily="2" charset="-122"/>
                        </a:rPr>
                        <a:t>1</a:t>
                      </a:r>
                      <a:endParaRPr lang="en-US" altLang="zh-CN" sz="3100" b="1" i="0" u="none" strike="noStrike" dirty="0">
                        <a:solidFill>
                          <a:srgbClr val="000000"/>
                        </a:solidFill>
                        <a:effectLst/>
                        <a:latin typeface="宋体" panose="02010600030101010101" pitchFamily="2" charset="-122"/>
                        <a:ea typeface="宋体" panose="02010600030101010101" pitchFamily="2" charset="-122"/>
                      </a:endParaRPr>
                    </a:p>
                  </a:txBody>
                  <a:tcPr marL="23017" marR="23017" marT="230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r>
            </a:tbl>
          </a:graphicData>
        </a:graphic>
      </p:graphicFrame>
      <p:sp>
        <p:nvSpPr>
          <p:cNvPr id="17" name="PA-Line 126"/>
          <p:cNvSpPr>
            <a:spLocks noChangeShapeType="1"/>
          </p:cNvSpPr>
          <p:nvPr>
            <p:custDataLst>
              <p:tags r:id="rId13"/>
            </p:custDataLst>
          </p:nvPr>
        </p:nvSpPr>
        <p:spPr bwMode="auto">
          <a:xfrm flipH="1">
            <a:off x="9684776" y="2008764"/>
            <a:ext cx="0" cy="447987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宋体" panose="02010600030101010101" pitchFamily="2" charset="-122"/>
              <a:cs typeface="Times New Roman" panose="02020603050405020304" pitchFamily="18" charset="0"/>
              <a:sym typeface="宋体" panose="02010600030101010101" pitchFamily="2" charset="-122"/>
            </a:endParaRPr>
          </a:p>
        </p:txBody>
      </p:sp>
      <p:pic>
        <p:nvPicPr>
          <p:cNvPr id="18" name="PA-图片 13"/>
          <p:cNvPicPr>
            <a:picLocks noChangeAspect="1"/>
          </p:cNvPicPr>
          <p:nvPr>
            <p:custDataLst>
              <p:tags r:id="rId14"/>
            </p:custDataLst>
          </p:nvPr>
        </p:nvPicPr>
        <p:blipFill rotWithShape="1">
          <a:blip r:embed="rId8">
            <a:extLst>
              <a:ext uri="{28A0092B-C50C-407E-A947-70E740481C1C}">
                <a14:useLocalDpi xmlns:a14="http://schemas.microsoft.com/office/drawing/2010/main" val="0"/>
              </a:ext>
            </a:extLst>
          </a:blip>
          <a:srcRect t="28403" r="50000" b="36907"/>
          <a:stretch>
            <a:fillRect/>
          </a:stretch>
        </p:blipFill>
        <p:spPr>
          <a:xfrm>
            <a:off x="1666155" y="3416019"/>
            <a:ext cx="2582397" cy="565182"/>
          </a:xfrm>
          <a:prstGeom prst="rect">
            <a:avLst/>
          </a:prstGeom>
        </p:spPr>
      </p:pic>
      <p:pic>
        <p:nvPicPr>
          <p:cNvPr id="19" name="PA-图片 13"/>
          <p:cNvPicPr>
            <a:picLocks noChangeAspect="1"/>
          </p:cNvPicPr>
          <p:nvPr>
            <p:custDataLst>
              <p:tags r:id="rId15"/>
            </p:custDataLst>
          </p:nvPr>
        </p:nvPicPr>
        <p:blipFill rotWithShape="1">
          <a:blip r:embed="rId8">
            <a:extLst>
              <a:ext uri="{28A0092B-C50C-407E-A947-70E740481C1C}">
                <a14:useLocalDpi xmlns:a14="http://schemas.microsoft.com/office/drawing/2010/main" val="0"/>
              </a:ext>
            </a:extLst>
          </a:blip>
          <a:srcRect t="67885" r="62374"/>
          <a:stretch>
            <a:fillRect/>
          </a:stretch>
        </p:blipFill>
        <p:spPr>
          <a:xfrm>
            <a:off x="1666155" y="4066014"/>
            <a:ext cx="1943286" cy="523220"/>
          </a:xfrm>
          <a:prstGeom prst="rect">
            <a:avLst/>
          </a:prstGeom>
        </p:spPr>
      </p:pic>
      <p:pic>
        <p:nvPicPr>
          <p:cNvPr id="20" name="PA-图片 13"/>
          <p:cNvPicPr>
            <a:picLocks noChangeAspect="1"/>
          </p:cNvPicPr>
          <p:nvPr>
            <p:custDataLst>
              <p:tags r:id="rId16"/>
            </p:custDataLst>
          </p:nvPr>
        </p:nvPicPr>
        <p:blipFill rotWithShape="1">
          <a:blip r:embed="rId8">
            <a:extLst>
              <a:ext uri="{28A0092B-C50C-407E-A947-70E740481C1C}">
                <a14:useLocalDpi xmlns:a14="http://schemas.microsoft.com/office/drawing/2010/main" val="0"/>
              </a:ext>
            </a:extLst>
          </a:blip>
          <a:srcRect l="54070" b="53447"/>
          <a:stretch>
            <a:fillRect/>
          </a:stretch>
        </p:blipFill>
        <p:spPr>
          <a:xfrm>
            <a:off x="1451699" y="4579012"/>
            <a:ext cx="2372197" cy="758464"/>
          </a:xfrm>
          <a:prstGeom prst="rect">
            <a:avLst/>
          </a:prstGeom>
        </p:spPr>
      </p:pic>
      <p:pic>
        <p:nvPicPr>
          <p:cNvPr id="21" name="PA-图片 13"/>
          <p:cNvPicPr>
            <a:picLocks noChangeAspect="1"/>
          </p:cNvPicPr>
          <p:nvPr>
            <p:custDataLst>
              <p:tags r:id="rId17"/>
            </p:custDataLst>
          </p:nvPr>
        </p:nvPicPr>
        <p:blipFill rotWithShape="1">
          <a:blip r:embed="rId8">
            <a:extLst>
              <a:ext uri="{28A0092B-C50C-407E-A947-70E740481C1C}">
                <a14:useLocalDpi xmlns:a14="http://schemas.microsoft.com/office/drawing/2010/main" val="0"/>
              </a:ext>
            </a:extLst>
          </a:blip>
          <a:srcRect l="54245" t="52900"/>
          <a:stretch>
            <a:fillRect/>
          </a:stretch>
        </p:blipFill>
        <p:spPr>
          <a:xfrm>
            <a:off x="1532714" y="5313726"/>
            <a:ext cx="2363151" cy="767367"/>
          </a:xfrm>
          <a:prstGeom prst="rect">
            <a:avLst/>
          </a:prstGeom>
        </p:spPr>
      </p:pic>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 calcmode="lin" valueType="num">
                                      <p:cBhvr>
                                        <p:cTn id="9" dur="500" fill="hold"/>
                                        <p:tgtEl>
                                          <p:spTgt spid="16"/>
                                        </p:tgtEl>
                                        <p:attrNameLst>
                                          <p:attrName>style.rotation</p:attrName>
                                        </p:attrNameLst>
                                      </p:cBhvr>
                                      <p:tavLst>
                                        <p:tav tm="0">
                                          <p:val>
                                            <p:fltVal val="360"/>
                                          </p:val>
                                        </p:tav>
                                        <p:tav tm="100000">
                                          <p:val>
                                            <p:fltVal val="0"/>
                                          </p:val>
                                        </p:tav>
                                      </p:tavLst>
                                    </p:anim>
                                    <p:animEffect transition="in" filter="fade">
                                      <p:cBhvr>
                                        <p:cTn id="10" dur="500"/>
                                        <p:tgtEl>
                                          <p:spTgt spid="16"/>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left)">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图片 3"/>
          <p:cNvPicPr>
            <a:picLocks noChangeAspect="1"/>
          </p:cNvPicPr>
          <p:nvPr>
            <p:custDataLst>
              <p:tags r:id="rId1"/>
            </p:custDataLst>
          </p:nvPr>
        </p:nvPicPr>
        <p:blipFill>
          <a:blip r:embed="rId2">
            <a:clrChange>
              <a:clrFrom>
                <a:srgbClr val="FFCC00"/>
              </a:clrFrom>
              <a:clrTo>
                <a:srgbClr val="FFCC00">
                  <a:alpha val="0"/>
                </a:srgbClr>
              </a:clrTo>
            </a:clrChange>
            <a:biLevel thresh="75000"/>
            <a:extLst>
              <a:ext uri="{28A0092B-C50C-407E-A947-70E740481C1C}">
                <a14:useLocalDpi xmlns:a14="http://schemas.microsoft.com/office/drawing/2010/main" val="0"/>
              </a:ext>
            </a:extLst>
          </a:blip>
          <a:stretch>
            <a:fillRect/>
          </a:stretch>
        </p:blipFill>
        <p:spPr>
          <a:xfrm>
            <a:off x="6890881" y="1632301"/>
            <a:ext cx="4304149" cy="4383404"/>
          </a:xfrm>
          <a:prstGeom prst="rect">
            <a:avLst/>
          </a:prstGeom>
        </p:spPr>
      </p:pic>
      <p:pic>
        <p:nvPicPr>
          <p:cNvPr id="20" name="PA-图片 19"/>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838886" y="2767950"/>
            <a:ext cx="5681964" cy="1792379"/>
          </a:xfrm>
          <a:prstGeom prst="rect">
            <a:avLst/>
          </a:prstGeom>
        </p:spPr>
      </p:pic>
      <p:sp>
        <p:nvSpPr>
          <p:cNvPr id="13" name="PA-文本框 5"/>
          <p:cNvSpPr txBox="1">
            <a:spLocks noChangeArrowheads="1"/>
          </p:cNvSpPr>
          <p:nvPr>
            <p:custDataLst>
              <p:tags r:id="rId5"/>
            </p:custDataLst>
          </p:nvPr>
        </p:nvSpPr>
        <p:spPr bwMode="auto">
          <a:xfrm>
            <a:off x="626939" y="1513195"/>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二进制普通编码器</a:t>
            </a:r>
            <a:endPar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PA-圆角矩形 1"/>
          <p:cNvSpPr/>
          <p:nvPr>
            <p:custDataLst>
              <p:tags r:id="rId6"/>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PA-文本框 5"/>
          <p:cNvSpPr txBox="1">
            <a:spLocks noChangeArrowheads="1"/>
          </p:cNvSpPr>
          <p:nvPr>
            <p:custDataLst>
              <p:tags r:id="rId7"/>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编码器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PA-右箭头 1"/>
          <p:cNvSpPr/>
          <p:nvPr>
            <p:custDataLst>
              <p:tags r:id="rId8"/>
            </p:custDataLst>
          </p:nvPr>
        </p:nvSpPr>
        <p:spPr>
          <a:xfrm>
            <a:off x="996970" y="4821586"/>
            <a:ext cx="5681964" cy="350322"/>
          </a:xfrm>
          <a:prstGeom prst="rightArrow">
            <a:avLst/>
          </a:prstGeom>
          <a:solidFill>
            <a:srgbClr val="85DEE5"/>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 calcmode="lin" valueType="num">
                                      <p:cBhvr>
                                        <p:cTn id="20" dur="500" fill="hold"/>
                                        <p:tgtEl>
                                          <p:spTgt spid="4"/>
                                        </p:tgtEl>
                                        <p:attrNameLst>
                                          <p:attrName>style.rotation</p:attrName>
                                        </p:attrNameLst>
                                      </p:cBhvr>
                                      <p:tavLst>
                                        <p:tav tm="0">
                                          <p:val>
                                            <p:fltVal val="360"/>
                                          </p:val>
                                        </p:tav>
                                        <p:tav tm="100000">
                                          <p:val>
                                            <p:fltVal val="0"/>
                                          </p:val>
                                        </p:tav>
                                      </p:tavLst>
                                    </p:anim>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863210" y="2555117"/>
            <a:ext cx="6974428" cy="3590855"/>
          </a:xfrm>
          <a:prstGeom prst="rect">
            <a:avLst/>
          </a:prstGeom>
        </p:spPr>
      </p:pic>
      <p:sp>
        <p:nvSpPr>
          <p:cNvPr id="30722" name="PA-椭圆形标注 12"/>
          <p:cNvSpPr>
            <a:spLocks noChangeArrowheads="1"/>
          </p:cNvSpPr>
          <p:nvPr>
            <p:custDataLst>
              <p:tags r:id="rId3"/>
            </p:custDataLst>
          </p:nvPr>
        </p:nvSpPr>
        <p:spPr bwMode="auto">
          <a:xfrm>
            <a:off x="1676400" y="2057400"/>
            <a:ext cx="2133600" cy="762000"/>
          </a:xfrm>
          <a:prstGeom prst="wedgeEllipseCallout">
            <a:avLst>
              <a:gd name="adj1" fmla="val -22356"/>
              <a:gd name="adj2" fmla="val 147083"/>
            </a:avLst>
          </a:prstGeom>
          <a:solidFill>
            <a:srgbClr val="86DEE5"/>
          </a:solidFill>
          <a:ln w="9525">
            <a:noFill/>
            <a:miter lim="800000"/>
          </a:ln>
          <a:effectLst>
            <a:outerShdw blurRad="50800" dist="38100" dir="2700000" algn="tl" rotWithShape="0">
              <a:prstClr val="black">
                <a:alpha val="40000"/>
              </a:prstClr>
            </a:outerShdw>
          </a:effectLst>
        </p:spPr>
        <p:txBody>
          <a:bodyPr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000" b="1" dirty="0">
                <a:latin typeface="Times New Roman" panose="02020603050405020304" pitchFamily="18" charset="0"/>
              </a:rPr>
              <a:t>非工作状态</a:t>
            </a:r>
            <a:endParaRPr lang="zh-CN" altLang="en-US" sz="2000" b="1" dirty="0">
              <a:latin typeface="Times New Roman" panose="02020603050405020304" pitchFamily="18" charset="0"/>
            </a:endParaRPr>
          </a:p>
        </p:txBody>
      </p:sp>
      <p:sp>
        <p:nvSpPr>
          <p:cNvPr id="30723" name="PA-椭圆形标注 13"/>
          <p:cNvSpPr>
            <a:spLocks noChangeArrowheads="1"/>
          </p:cNvSpPr>
          <p:nvPr>
            <p:custDataLst>
              <p:tags r:id="rId4"/>
            </p:custDataLst>
          </p:nvPr>
        </p:nvSpPr>
        <p:spPr bwMode="auto">
          <a:xfrm>
            <a:off x="6781800" y="1611313"/>
            <a:ext cx="2871788" cy="1069975"/>
          </a:xfrm>
          <a:prstGeom prst="wedgeEllipseCallout">
            <a:avLst>
              <a:gd name="adj1" fmla="val -49847"/>
              <a:gd name="adj2" fmla="val 159370"/>
            </a:avLst>
          </a:prstGeom>
          <a:solidFill>
            <a:schemeClr val="bg1"/>
          </a:solidFill>
          <a:ln w="9525">
            <a:solidFill>
              <a:schemeClr val="tx1"/>
            </a:solidFill>
            <a:miter lim="800000"/>
          </a:ln>
          <a:effectLst>
            <a:outerShdw blurRad="50800" dist="38100" dir="2700000" algn="tl" rotWithShape="0">
              <a:prstClr val="black">
                <a:alpha val="40000"/>
              </a:prstClr>
            </a:outerShdw>
          </a:effectLst>
        </p:spPr>
        <p:txBody>
          <a:bodyPr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000" b="1" dirty="0">
                <a:latin typeface="Times New Roman" panose="02020603050405020304" pitchFamily="18" charset="0"/>
              </a:rPr>
              <a:t>工作，但无有效编码信号输入</a:t>
            </a:r>
            <a:endParaRPr lang="zh-CN" altLang="en-US" sz="2000" b="1" dirty="0">
              <a:latin typeface="Times New Roman" panose="02020603050405020304" pitchFamily="18" charset="0"/>
            </a:endParaRPr>
          </a:p>
        </p:txBody>
      </p:sp>
      <p:sp>
        <p:nvSpPr>
          <p:cNvPr id="30777" name="PA-文本框 5"/>
          <p:cNvSpPr txBox="1">
            <a:spLocks noChangeArrowheads="1"/>
          </p:cNvSpPr>
          <p:nvPr>
            <p:custDataLst>
              <p:tags r:id="rId5"/>
            </p:custDataLst>
          </p:nvPr>
        </p:nvSpPr>
        <p:spPr bwMode="auto">
          <a:xfrm>
            <a:off x="9767917" y="1818481"/>
            <a:ext cx="1752600" cy="1938338"/>
          </a:xfrm>
          <a:prstGeom prst="rect">
            <a:avLst/>
          </a:prstGeom>
          <a:solidFill>
            <a:srgbClr val="86DEE5"/>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1800" b="1" dirty="0">
                <a:solidFill>
                  <a:srgbClr val="EC041A"/>
                </a:solidFill>
              </a:rPr>
              <a:t>特点：</a:t>
            </a:r>
            <a:r>
              <a:rPr lang="zh-CN" altLang="en-US" sz="2000" b="1" dirty="0">
                <a:solidFill>
                  <a:srgbClr val="000000"/>
                </a:solidFill>
                <a:latin typeface="华文仿宋" panose="02010600040101010101" pitchFamily="2" charset="-122"/>
                <a:ea typeface="华文仿宋" panose="02010600040101010101" pitchFamily="2" charset="-122"/>
              </a:rPr>
              <a:t>允许同时输入两个以上的编码信号，但只对其中优先权最高的一个进行编码</a:t>
            </a:r>
            <a:endParaRPr lang="zh-CN" altLang="en-US" sz="2000" b="1" dirty="0">
              <a:solidFill>
                <a:srgbClr val="000000"/>
              </a:solidFill>
              <a:latin typeface="华文仿宋" panose="02010600040101010101" pitchFamily="2" charset="-122"/>
              <a:ea typeface="华文仿宋" panose="02010600040101010101" pitchFamily="2" charset="-122"/>
            </a:endParaRPr>
          </a:p>
        </p:txBody>
      </p:sp>
      <p:cxnSp>
        <p:nvCxnSpPr>
          <p:cNvPr id="30779" name="PA-直接连接符 8"/>
          <p:cNvCxnSpPr>
            <a:cxnSpLocks noChangeShapeType="1"/>
          </p:cNvCxnSpPr>
          <p:nvPr>
            <p:custDataLst>
              <p:tags r:id="rId6"/>
            </p:custDataLst>
          </p:nvPr>
        </p:nvCxnSpPr>
        <p:spPr bwMode="auto">
          <a:xfrm>
            <a:off x="1905000" y="3634763"/>
            <a:ext cx="6932638" cy="0"/>
          </a:xfrm>
          <a:prstGeom prst="line">
            <a:avLst/>
          </a:prstGeom>
          <a:noFill/>
          <a:ln w="12700">
            <a:solidFill>
              <a:schemeClr val="tx1"/>
            </a:solidFill>
            <a:round/>
          </a:ln>
          <a:extLst>
            <a:ext uri="{909E8E84-426E-40DD-AFC4-6F175D3DCCD1}">
              <a14:hiddenFill xmlns:a14="http://schemas.microsoft.com/office/drawing/2010/main">
                <a:noFill/>
              </a14:hiddenFill>
            </a:ext>
          </a:extLst>
        </p:spPr>
      </p:cxnSp>
      <p:cxnSp>
        <p:nvCxnSpPr>
          <p:cNvPr id="30780" name="PA-直接连接符 10"/>
          <p:cNvCxnSpPr>
            <a:cxnSpLocks noChangeShapeType="1"/>
          </p:cNvCxnSpPr>
          <p:nvPr>
            <p:custDataLst>
              <p:tags r:id="rId7"/>
            </p:custDataLst>
          </p:nvPr>
        </p:nvCxnSpPr>
        <p:spPr bwMode="auto">
          <a:xfrm>
            <a:off x="1905000" y="3886200"/>
            <a:ext cx="6932638" cy="0"/>
          </a:xfrm>
          <a:prstGeom prst="line">
            <a:avLst/>
          </a:prstGeom>
          <a:noFill/>
          <a:ln w="12700">
            <a:solidFill>
              <a:schemeClr val="tx1"/>
            </a:solidFill>
            <a:round/>
          </a:ln>
          <a:extLst>
            <a:ext uri="{909E8E84-426E-40DD-AFC4-6F175D3DCCD1}">
              <a14:hiddenFill xmlns:a14="http://schemas.microsoft.com/office/drawing/2010/main">
                <a:noFill/>
              </a14:hiddenFill>
            </a:ext>
          </a:extLst>
        </p:spPr>
      </p:cxnSp>
      <p:sp>
        <p:nvSpPr>
          <p:cNvPr id="30781" name="PA-矩形 17"/>
          <p:cNvSpPr>
            <a:spLocks noChangeArrowheads="1"/>
          </p:cNvSpPr>
          <p:nvPr>
            <p:custDataLst>
              <p:tags r:id="rId8"/>
            </p:custDataLst>
          </p:nvPr>
        </p:nvSpPr>
        <p:spPr bwMode="auto">
          <a:xfrm>
            <a:off x="1905000" y="3886200"/>
            <a:ext cx="6934200" cy="2209800"/>
          </a:xfrm>
          <a:prstGeom prst="rect">
            <a:avLst/>
          </a:prstGeom>
          <a:solidFill>
            <a:srgbClr val="86DEE5">
              <a:alpha val="36862"/>
            </a:srgbClr>
          </a:solidFill>
          <a:ln w="9525">
            <a:noFill/>
            <a:miter lim="800000"/>
          </a:ln>
        </p:spPr>
        <p:txBody>
          <a:bodyPr lIns="90170" tIns="46990" rIns="90170" bIns="46990"/>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33855" name="PA-矩形 16"/>
          <p:cNvSpPr>
            <a:spLocks noChangeArrowheads="1"/>
          </p:cNvSpPr>
          <p:nvPr>
            <p:custDataLst>
              <p:tags r:id="rId9"/>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grpSp>
        <p:nvGrpSpPr>
          <p:cNvPr id="2" name="PA-组合 21"/>
          <p:cNvGrpSpPr/>
          <p:nvPr>
            <p:custDataLst>
              <p:tags r:id="rId10"/>
            </p:custDataLst>
          </p:nvPr>
        </p:nvGrpSpPr>
        <p:grpSpPr bwMode="auto">
          <a:xfrm>
            <a:off x="6096000" y="4508500"/>
            <a:ext cx="1066800" cy="576263"/>
            <a:chOff x="0" y="0"/>
            <a:chExt cx="1223963" cy="576263"/>
          </a:xfrm>
        </p:grpSpPr>
        <p:sp>
          <p:nvSpPr>
            <p:cNvPr id="33864" name="PA-AutoShape 228"/>
            <p:cNvSpPr>
              <a:spLocks noChangeArrowheads="1"/>
            </p:cNvSpPr>
            <p:nvPr>
              <p:custDataLst>
                <p:tags r:id="rId11"/>
              </p:custDataLst>
            </p:nvPr>
          </p:nvSpPr>
          <p:spPr bwMode="auto">
            <a:xfrm rot="10800000">
              <a:off x="0" y="0"/>
              <a:ext cx="1223963" cy="576263"/>
            </a:xfrm>
            <a:prstGeom prst="rightArrow">
              <a:avLst>
                <a:gd name="adj1" fmla="val 50000"/>
                <a:gd name="adj2" fmla="val 53099"/>
              </a:avLst>
            </a:prstGeom>
            <a:solidFill>
              <a:srgbClr val="FFFFFF"/>
            </a:solidFill>
            <a:ln w="28575" cap="sq">
              <a:solidFill>
                <a:srgbClr val="005286"/>
              </a:solidFill>
              <a:miter lim="800000"/>
            </a:ln>
          </p:spPr>
          <p:txBody>
            <a:bodyPr wrap="none"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b="1">
                <a:solidFill>
                  <a:srgbClr val="000000"/>
                </a:solidFill>
                <a:latin typeface="Times New Roman" panose="02020603050405020304" pitchFamily="18" charset="0"/>
              </a:endParaRPr>
            </a:p>
          </p:txBody>
        </p:sp>
        <p:sp>
          <p:nvSpPr>
            <p:cNvPr id="33865" name="PA-文本框 20"/>
            <p:cNvSpPr txBox="1">
              <a:spLocks noChangeArrowheads="1"/>
            </p:cNvSpPr>
            <p:nvPr>
              <p:custDataLst>
                <p:tags r:id="rId12"/>
              </p:custDataLst>
            </p:nvPr>
          </p:nvSpPr>
          <p:spPr bwMode="auto">
            <a:xfrm>
              <a:off x="280366" y="124952"/>
              <a:ext cx="914399" cy="369332"/>
            </a:xfrm>
            <a:prstGeom prst="rect">
              <a:avLst/>
            </a:prstGeom>
            <a:noFill/>
            <a:ln w="28575">
              <a:no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1800" b="1" dirty="0">
                  <a:solidFill>
                    <a:srgbClr val="000000"/>
                  </a:solidFill>
                  <a:latin typeface="Times New Roman" panose="02020603050405020304" pitchFamily="18" charset="0"/>
                </a:rPr>
                <a:t>反码</a:t>
              </a:r>
              <a:endParaRPr lang="zh-CN" altLang="en-US" sz="1800" b="1" dirty="0">
                <a:solidFill>
                  <a:srgbClr val="000000"/>
                </a:solidFill>
                <a:latin typeface="Times New Roman" panose="02020603050405020304" pitchFamily="18" charset="0"/>
              </a:endParaRPr>
            </a:p>
          </p:txBody>
        </p:sp>
      </p:grpSp>
      <p:sp>
        <p:nvSpPr>
          <p:cNvPr id="30788" name="PA-矩形 22"/>
          <p:cNvSpPr>
            <a:spLocks noChangeArrowheads="1"/>
          </p:cNvSpPr>
          <p:nvPr>
            <p:custDataLst>
              <p:tags r:id="rId13"/>
            </p:custDataLst>
          </p:nvPr>
        </p:nvSpPr>
        <p:spPr bwMode="auto">
          <a:xfrm>
            <a:off x="7393594" y="3876715"/>
            <a:ext cx="1310890" cy="2038307"/>
          </a:xfrm>
          <a:prstGeom prst="rect">
            <a:avLst/>
          </a:prstGeom>
          <a:noFill/>
          <a:ln w="28575">
            <a:solidFill>
              <a:srgbClr val="005286"/>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30789" name="PA-Line 127"/>
          <p:cNvSpPr>
            <a:spLocks noChangeShapeType="1"/>
          </p:cNvSpPr>
          <p:nvPr>
            <p:custDataLst>
              <p:tags r:id="rId14"/>
            </p:custDataLst>
          </p:nvPr>
        </p:nvSpPr>
        <p:spPr bwMode="auto">
          <a:xfrm>
            <a:off x="2514600" y="4008438"/>
            <a:ext cx="3505200" cy="1906587"/>
          </a:xfrm>
          <a:prstGeom prst="line">
            <a:avLst/>
          </a:prstGeom>
          <a:noFill/>
          <a:ln w="25400">
            <a:solidFill>
              <a:srgbClr val="FF0000"/>
            </a:solidFill>
            <a:prstDash val="dash"/>
            <a:miter lim="800000"/>
          </a:ln>
          <a:extLst>
            <a:ext uri="{909E8E84-426E-40DD-AFC4-6F175D3DCCD1}">
              <a14:hiddenFill xmlns:a14="http://schemas.microsoft.com/office/drawing/2010/main">
                <a:noFill/>
              </a14:hiddenFill>
            </a:ext>
          </a:extLst>
        </p:spPr>
        <p:txBody>
          <a:bodyPr wrap="none"/>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30790" name="PA-AutoShape 70"/>
          <p:cNvSpPr>
            <a:spLocks noChangeArrowheads="1"/>
          </p:cNvSpPr>
          <p:nvPr>
            <p:custDataLst>
              <p:tags r:id="rId15"/>
            </p:custDataLst>
          </p:nvPr>
        </p:nvSpPr>
        <p:spPr bwMode="auto">
          <a:xfrm>
            <a:off x="9905858" y="4060825"/>
            <a:ext cx="457200" cy="1752600"/>
          </a:xfrm>
          <a:prstGeom prst="roundRect">
            <a:avLst>
              <a:gd name="adj" fmla="val 16667"/>
            </a:avLst>
          </a:prstGeom>
          <a:noFill/>
          <a:ln w="28575">
            <a:solidFill>
              <a:srgbClr val="EE1302"/>
            </a:solidFill>
            <a:round/>
          </a:ln>
          <a:effectLst>
            <a:outerShdw dist="17961" dir="2700000" algn="ctr" rotWithShape="0">
              <a:srgbClr val="8F0B01"/>
            </a:outerShdw>
          </a:effectLst>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30791" name="PA-AutoShape 71"/>
          <p:cNvSpPr>
            <a:spLocks noChangeArrowheads="1"/>
          </p:cNvSpPr>
          <p:nvPr>
            <p:custDataLst>
              <p:tags r:id="rId16"/>
            </p:custDataLst>
          </p:nvPr>
        </p:nvSpPr>
        <p:spPr bwMode="auto">
          <a:xfrm>
            <a:off x="10940908" y="4878388"/>
            <a:ext cx="457200" cy="685800"/>
          </a:xfrm>
          <a:prstGeom prst="roundRect">
            <a:avLst>
              <a:gd name="adj" fmla="val 16667"/>
            </a:avLst>
          </a:prstGeom>
          <a:noFill/>
          <a:ln w="28575">
            <a:solidFill>
              <a:srgbClr val="FF00FF"/>
            </a:solidFill>
            <a:miter lim="800000"/>
          </a:ln>
          <a:effectLst>
            <a:outerShdw dist="17961" dir="2700000" algn="ctr" rotWithShape="0">
              <a:srgbClr val="990099"/>
            </a:outerShdw>
          </a:effectLst>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graphicFrame>
        <p:nvGraphicFramePr>
          <p:cNvPr id="30792" name="PA-Object 17"/>
          <p:cNvGraphicFramePr>
            <a:graphicFrameLocks noChangeAspect="1"/>
          </p:cNvGraphicFramePr>
          <p:nvPr>
            <p:custDataLst>
              <p:tags r:id="rId17"/>
            </p:custDataLst>
          </p:nvPr>
        </p:nvGraphicFramePr>
        <p:xfrm>
          <a:off x="4919663" y="4121150"/>
          <a:ext cx="896937" cy="1695450"/>
        </p:xfrm>
        <a:graphic>
          <a:graphicData uri="http://schemas.openxmlformats.org/presentationml/2006/ole">
            <mc:AlternateContent xmlns:mc="http://schemas.openxmlformats.org/markup-compatibility/2006">
              <mc:Choice xmlns:v="urn:schemas-microsoft-com:vml" Requires="v">
                <p:oleObj spid="_x0000_s3" name="BMP 图像" r:id="rId18" imgW="1381125" imgH="2609850" progId="Paint.Picture">
                  <p:embed/>
                </p:oleObj>
              </mc:Choice>
              <mc:Fallback>
                <p:oleObj name="BMP 图像" r:id="rId18" imgW="1381125" imgH="2609850" progId="Paint.Picture">
                  <p:embed/>
                  <p:pic>
                    <p:nvPicPr>
                      <p:cNvPr id="0" name="PA-Object 17"/>
                      <p:cNvPicPr>
                        <a:picLocks noChangeAspect="1" noChangeArrowheads="1"/>
                      </p:cNvPicPr>
                      <p:nvPr/>
                    </p:nvPicPr>
                    <p:blipFill>
                      <a:blip r:embed="rId19"/>
                      <a:srcRect/>
                      <a:stretch>
                        <a:fillRect/>
                      </a:stretch>
                    </p:blipFill>
                    <p:spPr bwMode="auto">
                      <a:xfrm>
                        <a:off x="4919663" y="4121150"/>
                        <a:ext cx="896937" cy="1695450"/>
                      </a:xfrm>
                      <a:prstGeom prst="rect">
                        <a:avLst/>
                      </a:prstGeom>
                      <a:noFill/>
                      <a:ln w="12700">
                        <a:solidFill>
                          <a:srgbClr val="005286"/>
                        </a:solidFill>
                      </a:ln>
                      <a:effectLst/>
                    </p:spPr>
                  </p:pic>
                </p:oleObj>
              </mc:Fallback>
            </mc:AlternateContent>
          </a:graphicData>
        </a:graphic>
      </p:graphicFrame>
      <p:pic>
        <p:nvPicPr>
          <p:cNvPr id="6" name="PA-图片 5"/>
          <p:cNvPicPr>
            <a:picLocks noChangeAspect="1"/>
          </p:cNvPicPr>
          <p:nvPr>
            <p:custDataLst>
              <p:tags r:id="rId20"/>
            </p:custDataLst>
          </p:nvPr>
        </p:nvPicPr>
        <p:blipFill>
          <a:blip r:embed="rId21">
            <a:extLst>
              <a:ext uri="{28A0092B-C50C-407E-A947-70E740481C1C}">
                <a14:useLocalDpi xmlns:a14="http://schemas.microsoft.com/office/drawing/2010/main" val="0"/>
              </a:ext>
            </a:extLst>
          </a:blip>
          <a:stretch>
            <a:fillRect/>
          </a:stretch>
        </p:blipFill>
        <p:spPr>
          <a:xfrm>
            <a:off x="9847797" y="4038428"/>
            <a:ext cx="1670449" cy="1981372"/>
          </a:xfrm>
          <a:prstGeom prst="rect">
            <a:avLst/>
          </a:prstGeom>
        </p:spPr>
      </p:pic>
      <p:sp>
        <p:nvSpPr>
          <p:cNvPr id="24" name="PA-文本框 5"/>
          <p:cNvSpPr txBox="1">
            <a:spLocks noChangeArrowheads="1"/>
          </p:cNvSpPr>
          <p:nvPr>
            <p:custDataLst>
              <p:tags r:id="rId22"/>
            </p:custDataLst>
          </p:nvPr>
        </p:nvSpPr>
        <p:spPr bwMode="auto">
          <a:xfrm>
            <a:off x="626939" y="1513195"/>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3.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二进制优先编码器 </a:t>
            </a:r>
            <a:endPar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PA-圆角矩形 1"/>
          <p:cNvSpPr/>
          <p:nvPr>
            <p:custDataLst>
              <p:tags r:id="rId23"/>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PA-文本框 5"/>
          <p:cNvSpPr txBox="1">
            <a:spLocks noChangeArrowheads="1"/>
          </p:cNvSpPr>
          <p:nvPr>
            <p:custDataLst>
              <p:tags r:id="rId24"/>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编码器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30724" name="PA-椭圆形标注 14"/>
          <p:cNvSpPr>
            <a:spLocks noChangeArrowheads="1"/>
          </p:cNvSpPr>
          <p:nvPr>
            <p:custDataLst>
              <p:tags r:id="rId25"/>
            </p:custDataLst>
          </p:nvPr>
        </p:nvSpPr>
        <p:spPr bwMode="auto">
          <a:xfrm>
            <a:off x="4495800" y="1600200"/>
            <a:ext cx="2133600" cy="990600"/>
          </a:xfrm>
          <a:prstGeom prst="wedgeEllipseCallout">
            <a:avLst>
              <a:gd name="adj1" fmla="val 28606"/>
              <a:gd name="adj2" fmla="val 243935"/>
            </a:avLst>
          </a:prstGeom>
          <a:solidFill>
            <a:srgbClr val="005286"/>
          </a:solidFill>
          <a:ln w="9525">
            <a:noFill/>
            <a:miter lim="800000"/>
          </a:ln>
          <a:effectLst>
            <a:outerShdw blurRad="50800" dist="38100" dir="2700000" algn="tl" rotWithShape="0">
              <a:prstClr val="black">
                <a:alpha val="40000"/>
              </a:prstClr>
            </a:outerShdw>
          </a:effectLst>
        </p:spPr>
        <p:txBody>
          <a:bodyPr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000" b="1" dirty="0">
                <a:solidFill>
                  <a:schemeClr val="bg1"/>
                </a:solidFill>
                <a:latin typeface="Times New Roman" panose="02020603050405020304" pitchFamily="18" charset="0"/>
              </a:rPr>
              <a:t>工作，且有编码输入</a:t>
            </a:r>
            <a:endParaRPr lang="zh-CN" altLang="en-US" sz="2000" b="1" dirty="0">
              <a:solidFill>
                <a:schemeClr val="bg1"/>
              </a:solidFill>
              <a:latin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pic>
        <p:nvPicPr>
          <p:cNvPr id="7" name="图片 6"/>
          <p:cNvPicPr>
            <a:picLocks noChangeAspect="1"/>
          </p:cNvPicPr>
          <p:nvPr/>
        </p:nvPicPr>
        <p:blipFill>
          <a:blip r:embed="rId26"/>
          <a:stretch>
            <a:fillRect/>
          </a:stretch>
        </p:blipFill>
        <p:spPr>
          <a:xfrm>
            <a:off x="10091420" y="34925"/>
            <a:ext cx="1915795" cy="1657985"/>
          </a:xfrm>
          <a:prstGeom prst="rect">
            <a:avLst/>
          </a:prstGeom>
        </p:spPr>
      </p:pic>
      <p:pic>
        <p:nvPicPr>
          <p:cNvPr id="9" name="图片 8"/>
          <p:cNvPicPr>
            <a:picLocks noChangeAspect="1"/>
          </p:cNvPicPr>
          <p:nvPr/>
        </p:nvPicPr>
        <p:blipFill>
          <a:blip r:embed="rId27"/>
          <a:stretch>
            <a:fillRect/>
          </a:stretch>
        </p:blipFill>
        <p:spPr>
          <a:xfrm>
            <a:off x="7567930" y="111125"/>
            <a:ext cx="2447290" cy="1403350"/>
          </a:xfrm>
          <a:prstGeom prst="rect">
            <a:avLst/>
          </a:prstGeom>
        </p:spPr>
      </p:pic>
      <p:sp>
        <p:nvSpPr>
          <p:cNvPr id="10" name="文本框 9"/>
          <p:cNvSpPr txBox="1"/>
          <p:nvPr/>
        </p:nvSpPr>
        <p:spPr>
          <a:xfrm>
            <a:off x="2217420" y="227330"/>
            <a:ext cx="4761230" cy="1014730"/>
          </a:xfrm>
          <a:prstGeom prst="rect">
            <a:avLst/>
          </a:prstGeom>
          <a:noFill/>
        </p:spPr>
        <p:txBody>
          <a:bodyPr wrap="square" rtlCol="0">
            <a:spAutoFit/>
          </a:bodyPr>
          <a:p>
            <a:pPr indent="0" fontAlgn="auto">
              <a:lnSpc>
                <a:spcPct val="150000"/>
              </a:lnSpc>
            </a:pP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要求：查阅</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74LS148</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数据手册，并了解数据手册里描述了哪些模块内容。</a:t>
            </a:r>
            <a:endPar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30777"/>
                                        </p:tgtEl>
                                        <p:attrNameLst>
                                          <p:attrName>style.visibility</p:attrName>
                                        </p:attrNameLst>
                                      </p:cBhvr>
                                      <p:to>
                                        <p:strVal val="visible"/>
                                      </p:to>
                                    </p:set>
                                    <p:anim calcmode="lin" valueType="num">
                                      <p:cBhvr additive="base">
                                        <p:cTn id="12" dur="500" fill="hold"/>
                                        <p:tgtEl>
                                          <p:spTgt spid="30777"/>
                                        </p:tgtEl>
                                        <p:attrNameLst>
                                          <p:attrName>ppt_x</p:attrName>
                                        </p:attrNameLst>
                                      </p:cBhvr>
                                      <p:tavLst>
                                        <p:tav tm="0">
                                          <p:val>
                                            <p:strVal val="1+#ppt_w/2"/>
                                          </p:val>
                                        </p:tav>
                                        <p:tav tm="100000">
                                          <p:val>
                                            <p:strVal val="#ppt_x"/>
                                          </p:val>
                                        </p:tav>
                                      </p:tavLst>
                                    </p:anim>
                                    <p:anim calcmode="lin" valueType="num">
                                      <p:cBhvr additive="base">
                                        <p:cTn id="13" dur="500" fill="hold"/>
                                        <p:tgtEl>
                                          <p:spTgt spid="3077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 calcmode="lin" valueType="num">
                                      <p:cBhvr>
                                        <p:cTn id="20" dur="500" fill="hold"/>
                                        <p:tgtEl>
                                          <p:spTgt spid="4"/>
                                        </p:tgtEl>
                                        <p:attrNameLst>
                                          <p:attrName>style.rotation</p:attrName>
                                        </p:attrNameLst>
                                      </p:cBhvr>
                                      <p:tavLst>
                                        <p:tav tm="0">
                                          <p:val>
                                            <p:fltVal val="360"/>
                                          </p:val>
                                        </p:tav>
                                        <p:tav tm="100000">
                                          <p:val>
                                            <p:fltVal val="0"/>
                                          </p:val>
                                        </p:tav>
                                      </p:tavLst>
                                    </p:anim>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0779"/>
                                        </p:tgtEl>
                                        <p:attrNameLst>
                                          <p:attrName>style.visibility</p:attrName>
                                        </p:attrNameLst>
                                      </p:cBhvr>
                                      <p:to>
                                        <p:strVal val="visible"/>
                                      </p:to>
                                    </p:set>
                                    <p:animEffect transition="in" filter="wipe(left)">
                                      <p:cBhvr>
                                        <p:cTn id="26" dur="500"/>
                                        <p:tgtEl>
                                          <p:spTgt spid="30779"/>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0722"/>
                                        </p:tgtEl>
                                        <p:attrNameLst>
                                          <p:attrName>style.visibility</p:attrName>
                                        </p:attrNameLst>
                                      </p:cBhvr>
                                      <p:to>
                                        <p:strVal val="visible"/>
                                      </p:to>
                                    </p:set>
                                    <p:animEffect transition="in" filter="wipe(left)">
                                      <p:cBhvr>
                                        <p:cTn id="30" dur="500"/>
                                        <p:tgtEl>
                                          <p:spTgt spid="3072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0780"/>
                                        </p:tgtEl>
                                        <p:attrNameLst>
                                          <p:attrName>style.visibility</p:attrName>
                                        </p:attrNameLst>
                                      </p:cBhvr>
                                      <p:to>
                                        <p:strVal val="visible"/>
                                      </p:to>
                                    </p:set>
                                    <p:animEffect transition="in" filter="wipe(left)">
                                      <p:cBhvr>
                                        <p:cTn id="35" dur="500"/>
                                        <p:tgtEl>
                                          <p:spTgt spid="30780"/>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30723"/>
                                        </p:tgtEl>
                                        <p:attrNameLst>
                                          <p:attrName>style.visibility</p:attrName>
                                        </p:attrNameLst>
                                      </p:cBhvr>
                                      <p:to>
                                        <p:strVal val="visible"/>
                                      </p:to>
                                    </p:set>
                                    <p:animEffect transition="in" filter="wipe(left)">
                                      <p:cBhvr>
                                        <p:cTn id="39" dur="500"/>
                                        <p:tgtEl>
                                          <p:spTgt spid="30723"/>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5" fill="hold" grpId="0" nodeType="clickEffect">
                                  <p:stCondLst>
                                    <p:cond delay="0"/>
                                  </p:stCondLst>
                                  <p:childTnLst>
                                    <p:set>
                                      <p:cBhvr>
                                        <p:cTn id="43" dur="1" fill="hold">
                                          <p:stCondLst>
                                            <p:cond delay="0"/>
                                          </p:stCondLst>
                                        </p:cTn>
                                        <p:tgtEl>
                                          <p:spTgt spid="30781"/>
                                        </p:tgtEl>
                                        <p:attrNameLst>
                                          <p:attrName>style.visibility</p:attrName>
                                        </p:attrNameLst>
                                      </p:cBhvr>
                                      <p:to>
                                        <p:strVal val="visible"/>
                                      </p:to>
                                    </p:set>
                                    <p:animEffect transition="in" filter="blinds(vertical)">
                                      <p:cBhvr>
                                        <p:cTn id="44" dur="500"/>
                                        <p:tgtEl>
                                          <p:spTgt spid="30781"/>
                                        </p:tgtEl>
                                      </p:cBhvr>
                                    </p:animEffect>
                                  </p:childTnLst>
                                </p:cTn>
                              </p:par>
                            </p:childTnLst>
                          </p:cTn>
                        </p:par>
                        <p:par>
                          <p:cTn id="45" fill="hold">
                            <p:stCondLst>
                              <p:cond delay="500"/>
                            </p:stCondLst>
                            <p:childTnLst>
                              <p:par>
                                <p:cTn id="46" presetID="3" presetClass="entr" presetSubtype="5" fill="hold" grpId="0" nodeType="afterEffect">
                                  <p:stCondLst>
                                    <p:cond delay="0"/>
                                  </p:stCondLst>
                                  <p:childTnLst>
                                    <p:set>
                                      <p:cBhvr>
                                        <p:cTn id="47" dur="1" fill="hold">
                                          <p:stCondLst>
                                            <p:cond delay="0"/>
                                          </p:stCondLst>
                                        </p:cTn>
                                        <p:tgtEl>
                                          <p:spTgt spid="30724"/>
                                        </p:tgtEl>
                                        <p:attrNameLst>
                                          <p:attrName>style.visibility</p:attrName>
                                        </p:attrNameLst>
                                      </p:cBhvr>
                                      <p:to>
                                        <p:strVal val="visible"/>
                                      </p:to>
                                    </p:set>
                                    <p:animEffect transition="in" filter="blinds(vertical)">
                                      <p:cBhvr>
                                        <p:cTn id="48" dur="500"/>
                                        <p:tgtEl>
                                          <p:spTgt spid="3072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down)">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42" fill="hold" nodeType="clickEffect">
                                  <p:stCondLst>
                                    <p:cond delay="0"/>
                                  </p:stCondLst>
                                  <p:childTnLst>
                                    <p:set>
                                      <p:cBhvr>
                                        <p:cTn id="57" dur="1" fill="hold">
                                          <p:stCondLst>
                                            <p:cond delay="0"/>
                                          </p:stCondLst>
                                        </p:cTn>
                                        <p:tgtEl>
                                          <p:spTgt spid="30789"/>
                                        </p:tgtEl>
                                        <p:attrNameLst>
                                          <p:attrName>style.visibility</p:attrName>
                                        </p:attrNameLst>
                                      </p:cBhvr>
                                      <p:to>
                                        <p:strVal val="visible"/>
                                      </p:to>
                                    </p:set>
                                    <p:animEffect transition="in" filter="barn(outHorizontal)">
                                      <p:cBhvr>
                                        <p:cTn id="58" dur="500"/>
                                        <p:tgtEl>
                                          <p:spTgt spid="30789"/>
                                        </p:tgtEl>
                                      </p:cBhvr>
                                    </p:animEffect>
                                  </p:childTnLst>
                                </p:cTn>
                              </p:par>
                            </p:childTnLst>
                          </p:cTn>
                        </p:par>
                        <p:par>
                          <p:cTn id="59" fill="hold">
                            <p:stCondLst>
                              <p:cond delay="500"/>
                            </p:stCondLst>
                            <p:childTnLst>
                              <p:par>
                                <p:cTn id="60" presetID="22" presetClass="entr" presetSubtype="4" fill="hold" grpId="0" nodeType="afterEffect">
                                  <p:stCondLst>
                                    <p:cond delay="0"/>
                                  </p:stCondLst>
                                  <p:childTnLst>
                                    <p:set>
                                      <p:cBhvr>
                                        <p:cTn id="61" dur="1" fill="hold">
                                          <p:stCondLst>
                                            <p:cond delay="0"/>
                                          </p:stCondLst>
                                        </p:cTn>
                                        <p:tgtEl>
                                          <p:spTgt spid="30790"/>
                                        </p:tgtEl>
                                        <p:attrNameLst>
                                          <p:attrName>style.visibility</p:attrName>
                                        </p:attrNameLst>
                                      </p:cBhvr>
                                      <p:to>
                                        <p:strVal val="visible"/>
                                      </p:to>
                                    </p:set>
                                    <p:animEffect transition="in" filter="wipe(down)">
                                      <p:cBhvr>
                                        <p:cTn id="62" dur="500"/>
                                        <p:tgtEl>
                                          <p:spTgt spid="30790"/>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30788"/>
                                        </p:tgtEl>
                                        <p:attrNameLst>
                                          <p:attrName>style.visibility</p:attrName>
                                        </p:attrNameLst>
                                      </p:cBhvr>
                                      <p:to>
                                        <p:strVal val="visible"/>
                                      </p:to>
                                    </p:set>
                                    <p:animEffect transition="in" filter="wheel(1)">
                                      <p:cBhvr>
                                        <p:cTn id="67" dur="750"/>
                                        <p:tgtEl>
                                          <p:spTgt spid="30788"/>
                                        </p:tgtEl>
                                      </p:cBhvr>
                                    </p:animEffect>
                                  </p:childTnLst>
                                </p:cTn>
                              </p:par>
                            </p:childTnLst>
                          </p:cTn>
                        </p:par>
                        <p:par>
                          <p:cTn id="68" fill="hold">
                            <p:stCondLst>
                              <p:cond delay="1000"/>
                            </p:stCondLst>
                            <p:childTnLst>
                              <p:par>
                                <p:cTn id="69" presetID="22" presetClass="entr" presetSubtype="2" fill="hold" nodeType="after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wipe(right)">
                                      <p:cBhvr>
                                        <p:cTn id="71" dur="500"/>
                                        <p:tgtEl>
                                          <p:spTgt spid="2"/>
                                        </p:tgtEl>
                                      </p:cBhvr>
                                    </p:animEffect>
                                  </p:childTnLst>
                                </p:cTn>
                              </p:par>
                            </p:childTnLst>
                          </p:cTn>
                        </p:par>
                        <p:par>
                          <p:cTn id="72" fill="hold">
                            <p:stCondLst>
                              <p:cond delay="1500"/>
                            </p:stCondLst>
                            <p:childTnLst>
                              <p:par>
                                <p:cTn id="73" presetID="4" presetClass="entr" presetSubtype="16" fill="hold" nodeType="afterEffect">
                                  <p:stCondLst>
                                    <p:cond delay="0"/>
                                  </p:stCondLst>
                                  <p:childTnLst>
                                    <p:set>
                                      <p:cBhvr>
                                        <p:cTn id="74" dur="1" fill="hold">
                                          <p:stCondLst>
                                            <p:cond delay="0"/>
                                          </p:stCondLst>
                                        </p:cTn>
                                        <p:tgtEl>
                                          <p:spTgt spid="30792"/>
                                        </p:tgtEl>
                                        <p:attrNameLst>
                                          <p:attrName>style.visibility</p:attrName>
                                        </p:attrNameLst>
                                      </p:cBhvr>
                                      <p:to>
                                        <p:strVal val="visible"/>
                                      </p:to>
                                    </p:set>
                                    <p:animEffect transition="in" filter="box(in)">
                                      <p:cBhvr>
                                        <p:cTn id="75" dur="500"/>
                                        <p:tgtEl>
                                          <p:spTgt spid="30792"/>
                                        </p:tgtEl>
                                      </p:cBhvr>
                                    </p:animEffect>
                                  </p:childTnLst>
                                </p:cTn>
                              </p:par>
                            </p:childTnLst>
                          </p:cTn>
                        </p:par>
                        <p:par>
                          <p:cTn id="76" fill="hold">
                            <p:stCondLst>
                              <p:cond delay="2000"/>
                            </p:stCondLst>
                            <p:childTnLst>
                              <p:par>
                                <p:cTn id="77" presetID="22" presetClass="entr" presetSubtype="8" fill="hold" grpId="0" nodeType="afterEffect">
                                  <p:stCondLst>
                                    <p:cond delay="0"/>
                                  </p:stCondLst>
                                  <p:childTnLst>
                                    <p:set>
                                      <p:cBhvr>
                                        <p:cTn id="78" dur="1" fill="hold">
                                          <p:stCondLst>
                                            <p:cond delay="0"/>
                                          </p:stCondLst>
                                        </p:cTn>
                                        <p:tgtEl>
                                          <p:spTgt spid="30791"/>
                                        </p:tgtEl>
                                        <p:attrNameLst>
                                          <p:attrName>style.visibility</p:attrName>
                                        </p:attrNameLst>
                                      </p:cBhvr>
                                      <p:to>
                                        <p:strVal val="visible"/>
                                      </p:to>
                                    </p:set>
                                    <p:animEffect transition="in" filter="wipe(left)">
                                      <p:cBhvr>
                                        <p:cTn id="79" dur="500"/>
                                        <p:tgtEl>
                                          <p:spTgt spid="30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bldLvl="0" animBg="1" autoUpdateAnimBg="0"/>
      <p:bldP spid="30723" grpId="0" bldLvl="0" animBg="1" autoUpdateAnimBg="0"/>
      <p:bldP spid="30777" grpId="0" animBg="1" autoUpdateAnimBg="0"/>
      <p:bldP spid="30781" grpId="0" bldLvl="0" animBg="1" autoUpdateAnimBg="0"/>
      <p:bldP spid="30788" grpId="0" bldLvl="0" animBg="1" autoUpdateAnimBg="0"/>
      <p:bldP spid="30790" grpId="0" animBg="1" autoUpdateAnimBg="0"/>
      <p:bldP spid="30791" grpId="0" animBg="1" autoUpdateAnimBg="0"/>
      <p:bldP spid="24" grpId="0"/>
      <p:bldP spid="30724" grpId="0" bldLvl="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PA-矩形 8"/>
          <p:cNvSpPr>
            <a:spLocks noChangeArrowheads="1"/>
          </p:cNvSpPr>
          <p:nvPr>
            <p:custDataLst>
              <p:tags r:id="rId1"/>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0" name="PA-矩形 9"/>
          <p:cNvSpPr/>
          <p:nvPr>
            <p:custDataLst>
              <p:tags r:id="rId2"/>
            </p:custDataLst>
          </p:nvPr>
        </p:nvSpPr>
        <p:spPr>
          <a:xfrm>
            <a:off x="1078808" y="1975653"/>
            <a:ext cx="5170005" cy="461665"/>
          </a:xfrm>
          <a:prstGeom prst="rect">
            <a:avLst/>
          </a:prstGeom>
        </p:spPr>
        <p:txBody>
          <a:bodyPr wrap="none">
            <a:spAutoFit/>
          </a:bodyPr>
          <a:lstStyle/>
          <a:p>
            <a:r>
              <a:rPr lang="en-US" altLang="zh-CN" sz="2400" b="1" kern="100" dirty="0">
                <a:ea typeface="宋体" panose="02010600030101010101" pitchFamily="2" charset="-122"/>
                <a:sym typeface="宋体" panose="02010600030101010101" pitchFamily="2" charset="-122"/>
              </a:rPr>
              <a:t>BCD</a:t>
            </a:r>
            <a:r>
              <a:rPr lang="zh-CN" altLang="zh-CN" sz="2400" b="1" kern="100" dirty="0">
                <a:latin typeface="宋体" panose="02010600030101010101" pitchFamily="2" charset="-122"/>
                <a:ea typeface="宋体" panose="02010600030101010101" pitchFamily="2" charset="-122"/>
                <a:cs typeface="Times New Roman" panose="02020603050405020304" pitchFamily="18" charset="0"/>
                <a:sym typeface="宋体" panose="02010600030101010101" pitchFamily="2" charset="-122"/>
              </a:rPr>
              <a:t>优先编码器</a:t>
            </a:r>
            <a:r>
              <a:rPr lang="zh-CN" altLang="en-US" sz="2400" b="1" kern="100" dirty="0">
                <a:latin typeface="宋体" panose="02010600030101010101" pitchFamily="2" charset="-122"/>
                <a:ea typeface="宋体" panose="02010600030101010101" pitchFamily="2" charset="-122"/>
                <a:cs typeface="Times New Roman" panose="02020603050405020304" pitchFamily="18" charset="0"/>
                <a:sym typeface="宋体" panose="02010600030101010101" pitchFamily="2" charset="-122"/>
              </a:rPr>
              <a:t>、</a:t>
            </a:r>
            <a:r>
              <a:rPr lang="en-US" altLang="zh-CN" sz="2400" b="1" kern="100" dirty="0">
                <a:ea typeface="宋体" panose="02010600030101010101" pitchFamily="2" charset="-122"/>
                <a:sym typeface="宋体" panose="02010600030101010101" pitchFamily="2" charset="-122"/>
              </a:rPr>
              <a:t>10-4</a:t>
            </a:r>
            <a:r>
              <a:rPr lang="zh-CN" altLang="zh-CN" sz="2400" b="1" kern="100" dirty="0">
                <a:latin typeface="宋体" panose="02010600030101010101" pitchFamily="2" charset="-122"/>
                <a:ea typeface="宋体" panose="02010600030101010101" pitchFamily="2" charset="-122"/>
                <a:cs typeface="Times New Roman" panose="02020603050405020304" pitchFamily="18" charset="0"/>
                <a:sym typeface="宋体" panose="02010600030101010101" pitchFamily="2" charset="-122"/>
              </a:rPr>
              <a:t>线优先编码器</a:t>
            </a:r>
            <a:endParaRPr lang="zh-CN" altLang="en-US" sz="2400" b="1" dirty="0">
              <a:latin typeface="宋体" panose="02010600030101010101" pitchFamily="2" charset="-122"/>
              <a:ea typeface="宋体" panose="02010600030101010101" pitchFamily="2" charset="-122"/>
              <a:sym typeface="宋体" panose="02010600030101010101" pitchFamily="2" charset="-122"/>
            </a:endParaRPr>
          </a:p>
        </p:txBody>
      </p:sp>
      <p:pic>
        <p:nvPicPr>
          <p:cNvPr id="5" name="PA-图片 4"/>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9291069" y="2498080"/>
            <a:ext cx="2121592" cy="2517866"/>
          </a:xfrm>
          <a:prstGeom prst="rect">
            <a:avLst/>
          </a:prstGeom>
        </p:spPr>
      </p:pic>
      <p:sp>
        <p:nvSpPr>
          <p:cNvPr id="14" name="PA-文本框 5"/>
          <p:cNvSpPr txBox="1">
            <a:spLocks noChangeArrowheads="1"/>
          </p:cNvSpPr>
          <p:nvPr>
            <p:custDataLst>
              <p:tags r:id="rId5"/>
            </p:custDataLst>
          </p:nvPr>
        </p:nvSpPr>
        <p:spPr bwMode="auto">
          <a:xfrm>
            <a:off x="626939" y="1370323"/>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4.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二</a:t>
            </a: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十进制优先编码器 </a:t>
            </a:r>
            <a:endPar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PA-圆角矩形 1"/>
          <p:cNvSpPr/>
          <p:nvPr>
            <p:custDataLst>
              <p:tags r:id="rId6"/>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PA-文本框 5"/>
          <p:cNvSpPr txBox="1">
            <a:spLocks noChangeArrowheads="1"/>
          </p:cNvSpPr>
          <p:nvPr>
            <p:custDataLst>
              <p:tags r:id="rId7"/>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编码器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1174505" y="2660170"/>
          <a:ext cx="6969064" cy="3849460"/>
        </p:xfrm>
        <a:graphic>
          <a:graphicData uri="http://schemas.openxmlformats.org/drawingml/2006/table">
            <a:tbl>
              <a:tblPr/>
              <a:tblGrid>
                <a:gridCol w="500724"/>
                <a:gridCol w="513438"/>
                <a:gridCol w="513438"/>
                <a:gridCol w="513438"/>
                <a:gridCol w="513438"/>
                <a:gridCol w="513438"/>
                <a:gridCol w="513438"/>
                <a:gridCol w="513438"/>
                <a:gridCol w="642531"/>
                <a:gridCol w="616125"/>
                <a:gridCol w="513438"/>
                <a:gridCol w="513438"/>
                <a:gridCol w="588742"/>
              </a:tblGrid>
              <a:tr h="318357">
                <a:tc gridSpan="9">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rPr>
                        <a:t>输</a:t>
                      </a:r>
                      <a:r>
                        <a:rPr lang="en-US" sz="2000" b="1" kern="100" dirty="0">
                          <a:effectLst/>
                          <a:latin typeface="Times New Roman" panose="02020603050405020304" pitchFamily="18" charset="0"/>
                          <a:ea typeface="宋体" panose="02010600030101010101" pitchFamily="2" charset="-122"/>
                        </a:rPr>
                        <a:t>       </a:t>
                      </a:r>
                      <a:r>
                        <a:rPr lang="zh-CN" sz="2000" b="1" kern="100" dirty="0">
                          <a:effectLst/>
                          <a:latin typeface="Times New Roman" panose="02020603050405020304" pitchFamily="18" charset="0"/>
                          <a:ea typeface="宋体" panose="02010600030101010101" pitchFamily="2" charset="-122"/>
                        </a:rPr>
                        <a:t>入</a:t>
                      </a:r>
                      <a:endParaRPr lang="zh-CN" sz="2000" b="1" kern="100" dirty="0">
                        <a:effectLst/>
                        <a:latin typeface="Times New Roman" panose="02020603050405020304" pitchFamily="18" charset="0"/>
                        <a:ea typeface="宋体" panose="02010600030101010101" pitchFamily="2" charset="-122"/>
                      </a:endParaRPr>
                    </a:p>
                  </a:txBody>
                  <a:tcPr marL="68580" marR="68580" marT="0" marB="0">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hMerge="1">
                  <a:tcPr/>
                </a:tc>
                <a:tc hMerge="1">
                  <a:tcPr/>
                </a:tc>
                <a:tc hMerge="1">
                  <a:tcPr/>
                </a:tc>
                <a:tc hMerge="1">
                  <a:tcPr/>
                </a:tc>
                <a:tc hMerge="1">
                  <a:tcPr/>
                </a:tc>
                <a:tc hMerge="1">
                  <a:tcPr/>
                </a:tc>
                <a:tc gridSpan="4">
                  <a:txBody>
                    <a:bodyPr/>
                    <a:lstStyle/>
                    <a:p>
                      <a:pPr algn="ctr">
                        <a:spcAft>
                          <a:spcPts val="0"/>
                        </a:spcAft>
                      </a:pPr>
                      <a:r>
                        <a:rPr lang="zh-CN" sz="2000" b="1" kern="100">
                          <a:effectLst/>
                          <a:latin typeface="Times New Roman" panose="02020603050405020304" pitchFamily="18" charset="0"/>
                          <a:ea typeface="宋体" panose="02010600030101010101" pitchFamily="2" charset="-122"/>
                        </a:rPr>
                        <a:t>输</a:t>
                      </a:r>
                      <a:r>
                        <a:rPr lang="en-US" sz="2000" b="1" kern="100">
                          <a:effectLst/>
                          <a:latin typeface="Times New Roman" panose="02020603050405020304" pitchFamily="18" charset="0"/>
                          <a:ea typeface="宋体" panose="02010600030101010101" pitchFamily="2" charset="-122"/>
                        </a:rPr>
                        <a:t>      </a:t>
                      </a:r>
                      <a:r>
                        <a:rPr lang="zh-CN" sz="2000" b="1" kern="100">
                          <a:effectLst/>
                          <a:latin typeface="Times New Roman" panose="02020603050405020304" pitchFamily="18" charset="0"/>
                          <a:ea typeface="宋体" panose="02010600030101010101" pitchFamily="2" charset="-122"/>
                        </a:rPr>
                        <a:t>出</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hMerge="1">
                  <a:tcPr/>
                </a:tc>
              </a:tr>
              <a:tr h="347530">
                <a:tc>
                  <a:txBody>
                    <a:bodyPr/>
                    <a:lstStyle/>
                    <a:p>
                      <a:pPr algn="just">
                        <a:spcAft>
                          <a:spcPts val="0"/>
                        </a:spcAft>
                      </a:pPr>
                      <a:r>
                        <a:rPr lang="en-US" sz="2000" b="1" kern="100">
                          <a:effectLst/>
                          <a:latin typeface="Times New Roman" panose="02020603050405020304" pitchFamily="18" charset="0"/>
                          <a:ea typeface="宋体" panose="02010600030101010101" pitchFamily="2" charset="-122"/>
                        </a:rPr>
                        <a:t>9N</a:t>
                      </a:r>
                      <a:endParaRPr lang="zh-CN" sz="2000" b="1" kern="100">
                        <a:effectLst/>
                        <a:latin typeface="Times New Roman" panose="02020603050405020304" pitchFamily="18" charset="0"/>
                        <a:ea typeface="宋体" panose="02010600030101010101" pitchFamily="2" charset="-122"/>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b="1" kern="100">
                          <a:effectLst/>
                          <a:latin typeface="Times New Roman" panose="02020603050405020304" pitchFamily="18" charset="0"/>
                          <a:ea typeface="宋体" panose="02010600030101010101" pitchFamily="2" charset="-122"/>
                        </a:rPr>
                        <a:t>8N</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b="1" kern="100">
                          <a:effectLst/>
                          <a:latin typeface="Times New Roman" panose="02020603050405020304" pitchFamily="18" charset="0"/>
                          <a:ea typeface="宋体" panose="02010600030101010101" pitchFamily="2" charset="-122"/>
                        </a:rPr>
                        <a:t>7N</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b="1" kern="100">
                          <a:effectLst/>
                          <a:latin typeface="Times New Roman" panose="02020603050405020304" pitchFamily="18" charset="0"/>
                          <a:ea typeface="宋体" panose="02010600030101010101" pitchFamily="2" charset="-122"/>
                        </a:rPr>
                        <a:t>6N</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795" algn="just">
                        <a:spcAft>
                          <a:spcPts val="0"/>
                        </a:spcAft>
                      </a:pPr>
                      <a:r>
                        <a:rPr lang="en-US" sz="2000" b="1" kern="100">
                          <a:effectLst/>
                          <a:latin typeface="Times New Roman" panose="02020603050405020304" pitchFamily="18" charset="0"/>
                          <a:ea typeface="宋体" panose="02010600030101010101" pitchFamily="2" charset="-122"/>
                        </a:rPr>
                        <a:t>5N</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7465" algn="just">
                        <a:spcAft>
                          <a:spcPts val="0"/>
                        </a:spcAft>
                      </a:pPr>
                      <a:r>
                        <a:rPr lang="en-US" sz="2000" b="1" kern="100">
                          <a:effectLst/>
                          <a:latin typeface="Times New Roman" panose="02020603050405020304" pitchFamily="18" charset="0"/>
                          <a:ea typeface="宋体" panose="02010600030101010101" pitchFamily="2" charset="-122"/>
                        </a:rPr>
                        <a:t>4N</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b="1" kern="100">
                          <a:effectLst/>
                          <a:latin typeface="Times New Roman" panose="02020603050405020304" pitchFamily="18" charset="0"/>
                          <a:ea typeface="宋体" panose="02010600030101010101" pitchFamily="2" charset="-122"/>
                        </a:rPr>
                        <a:t>3N</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6670" algn="just">
                        <a:spcAft>
                          <a:spcPts val="0"/>
                        </a:spcAft>
                      </a:pPr>
                      <a:r>
                        <a:rPr lang="en-US" sz="2000" b="1" kern="100">
                          <a:effectLst/>
                          <a:latin typeface="Times New Roman" panose="02020603050405020304" pitchFamily="18" charset="0"/>
                          <a:ea typeface="宋体" panose="02010600030101010101" pitchFamily="2" charset="-122"/>
                        </a:rPr>
                        <a:t>2N</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085" algn="just">
                        <a:spcAft>
                          <a:spcPts val="0"/>
                        </a:spcAft>
                      </a:pPr>
                      <a:r>
                        <a:rPr lang="en-US" sz="2000" b="1" kern="100">
                          <a:effectLst/>
                          <a:latin typeface="Times New Roman" panose="02020603050405020304" pitchFamily="18" charset="0"/>
                          <a:ea typeface="宋体" panose="02010600030101010101" pitchFamily="2" charset="-122"/>
                        </a:rPr>
                        <a:t>1N</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Times New Roman" panose="02020603050405020304" pitchFamily="18" charset="0"/>
                          <a:ea typeface="宋体" panose="02010600030101010101" pitchFamily="2" charset="-122"/>
                        </a:rPr>
                        <a:t>DN</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Times New Roman" panose="02020603050405020304" pitchFamily="18" charset="0"/>
                          <a:ea typeface="宋体" panose="02010600030101010101" pitchFamily="2" charset="-122"/>
                        </a:rPr>
                        <a:t>CN</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Times New Roman" panose="02020603050405020304" pitchFamily="18" charset="0"/>
                          <a:ea typeface="宋体" panose="02010600030101010101" pitchFamily="2" charset="-122"/>
                        </a:rPr>
                        <a:t>BN</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algn="ctr">
                        <a:spcAft>
                          <a:spcPts val="0"/>
                        </a:spcAft>
                      </a:pPr>
                      <a:r>
                        <a:rPr lang="en-US" sz="2000" b="1" kern="100" dirty="0">
                          <a:effectLst/>
                          <a:latin typeface="Times New Roman" panose="02020603050405020304" pitchFamily="18" charset="0"/>
                          <a:ea typeface="宋体" panose="02010600030101010101" pitchFamily="2" charset="-122"/>
                        </a:rPr>
                        <a:t>AN</a:t>
                      </a:r>
                      <a:endParaRPr lang="zh-CN" sz="2000" b="1"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3573">
                <a:tc>
                  <a:txBody>
                    <a:bodyPr/>
                    <a:lstStyle/>
                    <a:p>
                      <a:pPr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0</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0</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58420" algn="ctr">
                        <a:spcAft>
                          <a:spcPts val="0"/>
                        </a:spcAft>
                      </a:pPr>
                      <a:r>
                        <a:rPr lang="en-US" sz="2000" kern="100">
                          <a:effectLst/>
                          <a:latin typeface="宋体" panose="02010600030101010101" pitchFamily="2" charset="-122"/>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marL="42545" algn="ctr">
                        <a:spcAft>
                          <a:spcPts val="0"/>
                        </a:spcAft>
                      </a:pPr>
                      <a:r>
                        <a:rPr lang="en-US" sz="2000" kern="100">
                          <a:effectLst/>
                          <a:latin typeface="宋体" panose="02010600030101010101" pitchFamily="2" charset="-122"/>
                          <a:ea typeface="宋体" panose="02010600030101010101" pitchFamily="2" charset="-122"/>
                        </a:rPr>
                        <a:t>×</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宋体" panose="02010600030101010101" pitchFamily="2" charset="-122"/>
                          <a:ea typeface="宋体" panose="02010600030101010101" pitchFamily="2" charset="-122"/>
                        </a:rPr>
                        <a:t>×</a:t>
                      </a:r>
                      <a:endParaRPr lang="zh-CN" sz="2000" kern="100">
                        <a:effectLst/>
                        <a:latin typeface="Times New Roman" panose="02020603050405020304" pitchFamily="18" charset="0"/>
                        <a:ea typeface="宋体" panose="02010600030101010101" pitchFamily="2" charset="-122"/>
                      </a:endParaRPr>
                    </a:p>
                    <a:p>
                      <a:pPr marL="42545" algn="ctr">
                        <a:spcAft>
                          <a:spcPts val="0"/>
                        </a:spcAft>
                      </a:pPr>
                      <a:r>
                        <a:rPr lang="en-US" sz="2000" kern="100">
                          <a:effectLst/>
                          <a:latin typeface="宋体" panose="02010600030101010101" pitchFamily="2" charset="-122"/>
                          <a:ea typeface="宋体" panose="02010600030101010101" pitchFamily="2" charset="-122"/>
                        </a:rPr>
                        <a:t>0</a:t>
                      </a:r>
                      <a:endParaRPr lang="zh-CN" sz="2000" kern="100">
                        <a:effectLst/>
                        <a:latin typeface="Times New Roman" panose="02020603050405020304" pitchFamily="18" charset="0"/>
                        <a:ea typeface="宋体" panose="02010600030101010101" pitchFamily="2" charset="-122"/>
                      </a:endParaRPr>
                    </a:p>
                    <a:p>
                      <a:pPr marL="42545" algn="ctr">
                        <a:spcAft>
                          <a:spcPts val="0"/>
                        </a:spcAft>
                      </a:pPr>
                      <a:r>
                        <a:rPr lang="en-US" sz="2000" kern="100">
                          <a:effectLst/>
                          <a:latin typeface="宋体" panose="02010600030101010101" pitchFamily="2" charset="-122"/>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marL="42545" algn="ctr">
                        <a:spcAft>
                          <a:spcPts val="0"/>
                        </a:spcAft>
                      </a:pPr>
                      <a:r>
                        <a:rPr lang="en-US" sz="2000" kern="100">
                          <a:effectLst/>
                          <a:latin typeface="宋体" panose="02010600030101010101" pitchFamily="2" charset="-122"/>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marL="42545" algn="ctr">
                        <a:spcAft>
                          <a:spcPts val="0"/>
                        </a:spcAft>
                      </a:pPr>
                      <a:r>
                        <a:rPr lang="en-US" sz="2000" kern="100">
                          <a:effectLst/>
                          <a:latin typeface="宋体" panose="02010600030101010101" pitchFamily="2" charset="-122"/>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marL="42545" algn="ctr">
                        <a:spcAft>
                          <a:spcPts val="0"/>
                        </a:spcAft>
                      </a:pPr>
                      <a:r>
                        <a:rPr lang="en-US" sz="2000" kern="100">
                          <a:effectLst/>
                          <a:latin typeface="宋体" panose="02010600030101010101" pitchFamily="2" charset="-122"/>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marL="42545" algn="ctr">
                        <a:spcAft>
                          <a:spcPts val="0"/>
                        </a:spcAft>
                      </a:pPr>
                      <a:r>
                        <a:rPr lang="en-US" sz="2000" kern="100">
                          <a:effectLst/>
                          <a:latin typeface="宋体" panose="02010600030101010101" pitchFamily="2" charset="-122"/>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marL="42545" algn="ctr">
                        <a:spcAft>
                          <a:spcPts val="0"/>
                        </a:spcAft>
                      </a:pPr>
                      <a:r>
                        <a:rPr lang="en-US" sz="2000" kern="100">
                          <a:effectLst/>
                          <a:latin typeface="宋体" panose="02010600030101010101" pitchFamily="2" charset="-122"/>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宋体" panose="02010600030101010101" pitchFamily="2" charset="-122"/>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宋体" panose="02010600030101010101" pitchFamily="2" charset="-122"/>
                          <a:ea typeface="宋体" panose="02010600030101010101" pitchFamily="2" charset="-122"/>
                        </a:rPr>
                        <a:t>×</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宋体" panose="02010600030101010101" pitchFamily="2" charset="-122"/>
                          <a:ea typeface="宋体" panose="02010600030101010101" pitchFamily="2" charset="-122"/>
                        </a:rPr>
                        <a:t>×</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宋体" panose="02010600030101010101" pitchFamily="2" charset="-122"/>
                          <a:ea typeface="宋体" panose="02010600030101010101" pitchFamily="2" charset="-122"/>
                        </a:rPr>
                        <a:t>×</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宋体" panose="02010600030101010101" pitchFamily="2" charset="-122"/>
                          <a:ea typeface="宋体" panose="02010600030101010101" pitchFamily="2" charset="-122"/>
                        </a:rPr>
                        <a:t>0</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宋体" panose="02010600030101010101" pitchFamily="2" charset="-122"/>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宋体" panose="02010600030101010101" pitchFamily="2" charset="-122"/>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宋体" panose="02010600030101010101" pitchFamily="2" charset="-122"/>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宋体" panose="02010600030101010101" pitchFamily="2" charset="-122"/>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宋体" panose="02010600030101010101" pitchFamily="2" charset="-122"/>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0795"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marL="26670"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marL="26670"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marL="10795"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marL="10795" algn="ctr">
                        <a:spcAft>
                          <a:spcPts val="0"/>
                        </a:spcAft>
                      </a:pPr>
                      <a:r>
                        <a:rPr lang="en-US" sz="2000" kern="100" dirty="0">
                          <a:effectLst/>
                          <a:latin typeface="宋体" panose="02010600030101010101" pitchFamily="2" charset="-122"/>
                          <a:ea typeface="宋体" panose="02010600030101010101" pitchFamily="2" charset="-122"/>
                        </a:rPr>
                        <a:t>0</a:t>
                      </a:r>
                      <a:endParaRPr lang="zh-CN" sz="2000" kern="100" dirty="0">
                        <a:effectLst/>
                        <a:latin typeface="Times New Roman" panose="02020603050405020304" pitchFamily="18" charset="0"/>
                        <a:ea typeface="宋体" panose="02010600030101010101" pitchFamily="2" charset="-122"/>
                      </a:endParaRPr>
                    </a:p>
                    <a:p>
                      <a:pPr marL="10795"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marL="10795"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marL="10795"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marL="10795"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37465"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marL="69215"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marL="69215"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marL="37465"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marL="19050"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marL="37465" algn="ctr">
                        <a:spcAft>
                          <a:spcPts val="0"/>
                        </a:spcAft>
                      </a:pPr>
                      <a:r>
                        <a:rPr lang="en-US" sz="2000" kern="100" dirty="0">
                          <a:effectLst/>
                          <a:latin typeface="宋体" panose="02010600030101010101" pitchFamily="2" charset="-122"/>
                          <a:ea typeface="宋体" panose="02010600030101010101" pitchFamily="2" charset="-122"/>
                        </a:rPr>
                        <a:t>0</a:t>
                      </a:r>
                      <a:endParaRPr lang="zh-CN" sz="2000" kern="100" dirty="0">
                        <a:effectLst/>
                        <a:latin typeface="Times New Roman" panose="02020603050405020304" pitchFamily="18" charset="0"/>
                        <a:ea typeface="宋体" panose="02010600030101010101" pitchFamily="2" charset="-122"/>
                      </a:endParaRPr>
                    </a:p>
                    <a:p>
                      <a:pPr marL="37465"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marL="37465"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marL="37465"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0</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marL="26670"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marL="26670"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0</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宋体" panose="02010600030101010101" pitchFamily="2" charset="-122"/>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宋体" panose="02010600030101010101" pitchFamily="2" charset="-122"/>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宋体" panose="02010600030101010101" pitchFamily="2" charset="-122"/>
                          <a:ea typeface="宋体" panose="02010600030101010101" pitchFamily="2" charset="-122"/>
                        </a:rPr>
                        <a:t>×</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宋体" panose="02010600030101010101" pitchFamily="2" charset="-122"/>
                          <a:ea typeface="宋体" panose="02010600030101010101" pitchFamily="2" charset="-122"/>
                        </a:rPr>
                        <a:t>×</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宋体" panose="02010600030101010101" pitchFamily="2" charset="-122"/>
                          <a:ea typeface="宋体" panose="02010600030101010101" pitchFamily="2" charset="-122"/>
                        </a:rPr>
                        <a:t>×</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宋体" panose="02010600030101010101" pitchFamily="2" charset="-122"/>
                          <a:ea typeface="宋体" panose="02010600030101010101" pitchFamily="2" charset="-122"/>
                        </a:rPr>
                        <a:t>×</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宋体" panose="02010600030101010101" pitchFamily="2" charset="-122"/>
                          <a:ea typeface="宋体" panose="02010600030101010101" pitchFamily="2" charset="-122"/>
                        </a:rPr>
                        <a:t>×</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宋体" panose="02010600030101010101" pitchFamily="2" charset="-122"/>
                          <a:ea typeface="宋体" panose="02010600030101010101" pitchFamily="2" charset="-122"/>
                        </a:rPr>
                        <a:t>×</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宋体" panose="02010600030101010101" pitchFamily="2" charset="-122"/>
                          <a:ea typeface="宋体" panose="02010600030101010101" pitchFamily="2" charset="-122"/>
                        </a:rPr>
                        <a:t>×</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宋体" panose="02010600030101010101" pitchFamily="2" charset="-122"/>
                          <a:ea typeface="宋体" panose="02010600030101010101" pitchFamily="2" charset="-122"/>
                        </a:rPr>
                        <a:t>×</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宋体" panose="02010600030101010101" pitchFamily="2" charset="-122"/>
                          <a:ea typeface="宋体" panose="02010600030101010101" pitchFamily="2" charset="-122"/>
                        </a:rPr>
                        <a:t>0</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Times New Roman" panose="02020603050405020304" pitchFamily="18" charset="0"/>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Times New Roman" panose="02020603050405020304" pitchFamily="18" charset="0"/>
                          <a:ea typeface="宋体" panose="02010600030101010101" pitchFamily="2" charset="-122"/>
                        </a:rPr>
                        <a:t>0</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Times New Roman" panose="02020603050405020304" pitchFamily="18" charset="0"/>
                          <a:ea typeface="宋体" panose="02010600030101010101" pitchFamily="2" charset="-122"/>
                        </a:rPr>
                        <a:t>0</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Times New Roman" panose="02020603050405020304" pitchFamily="18" charset="0"/>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Times New Roman" panose="02020603050405020304" pitchFamily="18" charset="0"/>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Times New Roman" panose="02020603050405020304" pitchFamily="18" charset="0"/>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Times New Roman" panose="02020603050405020304" pitchFamily="18" charset="0"/>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Times New Roman" panose="02020603050405020304" pitchFamily="18" charset="0"/>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Times New Roman" panose="02020603050405020304" pitchFamily="18" charset="0"/>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20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Times New Roman" panose="02020603050405020304" pitchFamily="18" charset="0"/>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Times New Roman" panose="02020603050405020304" pitchFamily="18" charset="0"/>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Times New Roman" panose="02020603050405020304" pitchFamily="18" charset="0"/>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Times New Roman" panose="02020603050405020304" pitchFamily="18" charset="0"/>
                          <a:ea typeface="宋体" panose="02010600030101010101" pitchFamily="2" charset="-122"/>
                        </a:rPr>
                        <a:t>0</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Times New Roman" panose="02020603050405020304" pitchFamily="18" charset="0"/>
                          <a:ea typeface="宋体" panose="02010600030101010101" pitchFamily="2" charset="-122"/>
                        </a:rPr>
                        <a:t>0</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Times New Roman" panose="02020603050405020304" pitchFamily="18" charset="0"/>
                          <a:ea typeface="宋体" panose="02010600030101010101" pitchFamily="2" charset="-122"/>
                        </a:rPr>
                        <a:t>0</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Times New Roman" panose="02020603050405020304" pitchFamily="18" charset="0"/>
                          <a:ea typeface="宋体" panose="02010600030101010101" pitchFamily="2" charset="-122"/>
                        </a:rPr>
                        <a:t>0</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Times New Roman" panose="02020603050405020304" pitchFamily="18" charset="0"/>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Times New Roman" panose="02020603050405020304" pitchFamily="18" charset="0"/>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a:p>
                      <a:pPr algn="ctr">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20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Times New Roman" panose="02020603050405020304" pitchFamily="18" charset="0"/>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Times New Roman" panose="02020603050405020304" pitchFamily="18" charset="0"/>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Times New Roman" panose="02020603050405020304" pitchFamily="18" charset="0"/>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Times New Roman" panose="02020603050405020304" pitchFamily="18" charset="0"/>
                          <a:ea typeface="宋体" panose="02010600030101010101" pitchFamily="2" charset="-122"/>
                        </a:rPr>
                        <a:t>0</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Times New Roman" panose="02020603050405020304" pitchFamily="18" charset="0"/>
                          <a:ea typeface="宋体" panose="02010600030101010101" pitchFamily="2" charset="-122"/>
                        </a:rPr>
                        <a:t>0</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Times New Roman" panose="02020603050405020304" pitchFamily="18" charset="0"/>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Times New Roman" panose="02020603050405020304" pitchFamily="18" charset="0"/>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Times New Roman" panose="02020603050405020304" pitchFamily="18" charset="0"/>
                          <a:ea typeface="宋体" panose="02010600030101010101" pitchFamily="2" charset="-122"/>
                        </a:rPr>
                        <a:t>0</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Times New Roman" panose="02020603050405020304" pitchFamily="18" charset="0"/>
                          <a:ea typeface="宋体" panose="02010600030101010101" pitchFamily="2" charset="-122"/>
                        </a:rPr>
                        <a:t>0</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Times New Roman" panose="02020603050405020304" pitchFamily="18" charset="0"/>
                          <a:ea typeface="宋体" panose="02010600030101010101" pitchFamily="2" charset="-122"/>
                          <a:cs typeface="Times New Roman" panose="02020603050405020304" pitchFamily="18" charset="0"/>
                        </a:rPr>
                        <a:t>1</a:t>
                      </a:r>
                      <a:endParaRPr lang="zh-CN" sz="20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Times New Roman" panose="02020603050405020304" pitchFamily="18" charset="0"/>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Times New Roman" panose="02020603050405020304" pitchFamily="18" charset="0"/>
                          <a:ea typeface="宋体" panose="02010600030101010101" pitchFamily="2" charset="-122"/>
                        </a:rPr>
                        <a:t>0</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Times New Roman" panose="02020603050405020304" pitchFamily="18" charset="0"/>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Times New Roman" panose="02020603050405020304" pitchFamily="18" charset="0"/>
                          <a:ea typeface="宋体" panose="02010600030101010101" pitchFamily="2" charset="-122"/>
                        </a:rPr>
                        <a:t>0</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Times New Roman" panose="02020603050405020304" pitchFamily="18" charset="0"/>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Times New Roman" panose="02020603050405020304" pitchFamily="18" charset="0"/>
                          <a:ea typeface="宋体" panose="02010600030101010101" pitchFamily="2" charset="-122"/>
                        </a:rPr>
                        <a:t>0</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Times New Roman" panose="02020603050405020304" pitchFamily="18" charset="0"/>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Times New Roman" panose="02020603050405020304" pitchFamily="18" charset="0"/>
                          <a:ea typeface="宋体" panose="02010600030101010101" pitchFamily="2" charset="-122"/>
                        </a:rPr>
                        <a:t>0</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Times New Roman" panose="02020603050405020304" pitchFamily="18" charset="0"/>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a:p>
                      <a:pPr algn="ctr">
                        <a:spcAft>
                          <a:spcPts val="0"/>
                        </a:spcAft>
                      </a:pPr>
                      <a:r>
                        <a:rPr lang="en-US" sz="2000" kern="100" dirty="0">
                          <a:effectLst/>
                          <a:latin typeface="Times New Roman" panose="02020603050405020304" pitchFamily="18" charset="0"/>
                          <a:ea typeface="宋体" panose="02010600030101010101" pitchFamily="2" charset="-122"/>
                          <a:cs typeface="Times New Roman" panose="02020603050405020304" pitchFamily="18" charset="0"/>
                        </a:rPr>
                        <a:t>0</a:t>
                      </a:r>
                      <a:endParaRPr lang="zh-CN" sz="20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 calcmode="lin" valueType="num">
                                      <p:cBhvr>
                                        <p:cTn id="29" dur="500" fill="hold"/>
                                        <p:tgtEl>
                                          <p:spTgt spid="2"/>
                                        </p:tgtEl>
                                        <p:attrNameLst>
                                          <p:attrName>style.rotation</p:attrName>
                                        </p:attrNameLst>
                                      </p:cBhvr>
                                      <p:tavLst>
                                        <p:tav tm="0">
                                          <p:val>
                                            <p:fltVal val="360"/>
                                          </p:val>
                                        </p:tav>
                                        <p:tav tm="100000">
                                          <p:val>
                                            <p:fltVal val="0"/>
                                          </p:val>
                                        </p:tav>
                                      </p:tavLst>
                                    </p:anim>
                                    <p:animEffect transition="in" filter="fad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TextPlaceholder 1"/>
          <p:cNvSpPr>
            <a:spLocks noGrp="1"/>
          </p:cNvSpPr>
          <p:nvPr>
            <p:ph type="body" sz="quarter" idx="10"/>
            <p:custDataLst>
              <p:tags r:id="rId1"/>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4.4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译码器</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PA-TextPlaceholder 2"/>
          <p:cNvSpPr>
            <a:spLocks noGrp="1"/>
          </p:cNvSpPr>
          <p:nvPr>
            <p:ph type="body" sz="quarter" idx="11"/>
            <p:custDataLst>
              <p:tags r:id="rId2"/>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4.3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编码器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PA-TextPlaceholder 3"/>
          <p:cNvSpPr>
            <a:spLocks noGrp="1"/>
          </p:cNvSpPr>
          <p:nvPr>
            <p:ph type="body" sz="quarter" idx="12"/>
            <p:custDataLst>
              <p:tags r:id="rId3"/>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4.2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组合逻辑电路手工设计方法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TextPlaceholder 9"/>
          <p:cNvSpPr>
            <a:spLocks noGrp="1"/>
          </p:cNvSpPr>
          <p:nvPr>
            <p:ph type="body" sz="quarter" idx="13"/>
            <p:custDataLst>
              <p:tags r:id="rId4"/>
            </p:custDataLst>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PA-TextPlaceholder 10"/>
          <p:cNvSpPr>
            <a:spLocks noGrp="1"/>
          </p:cNvSpPr>
          <p:nvPr>
            <p:ph type="body" sz="quarter" idx="14"/>
            <p:custDataLst>
              <p:tags r:id="rId5"/>
            </p:custDataLst>
          </p:nvPr>
        </p:nvSpPr>
        <p:spPr/>
        <p:txBody>
          <a:bodyPr/>
          <a:lstStyle/>
          <a:p>
            <a:r>
              <a:rPr lang="en-US" altLang="zh-CN" dirty="0">
                <a:latin typeface="微软雅黑" panose="020B0503020204020204" pitchFamily="34" charset="-122"/>
                <a:ea typeface="微软雅黑" panose="020B0503020204020204" pitchFamily="34" charset="-122"/>
                <a:sym typeface="微软雅黑" panose="020B0503020204020204" pitchFamily="34" charset="-122"/>
              </a:rPr>
              <a:t>4.5 </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数据选择器与数据分配器 </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PA-TextPlaceholder 11"/>
          <p:cNvSpPr>
            <a:spLocks noGrp="1"/>
          </p:cNvSpPr>
          <p:nvPr>
            <p:ph type="body" sz="quarter" idx="15"/>
            <p:custDataLst>
              <p:tags r:id="rId6"/>
            </p:custDataLst>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4.6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加法器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占位符 14"/>
          <p:cNvSpPr>
            <a:spLocks noGrp="1"/>
          </p:cNvSpPr>
          <p:nvPr>
            <p:ph type="body" sz="quarter" idx="16"/>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4.7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比较器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dirty="0"/>
          </a:p>
        </p:txBody>
      </p:sp>
      <p:sp>
        <p:nvSpPr>
          <p:cNvPr id="16" name="文本占位符 15"/>
          <p:cNvSpPr>
            <a:spLocks noGrp="1"/>
          </p:cNvSpPr>
          <p:nvPr>
            <p:ph type="body" sz="quarter" idx="17"/>
          </p:nvPr>
        </p:nvSpPr>
        <p:spPr/>
        <p:txBody>
          <a:bodyPr/>
          <a:lstStyle/>
          <a:p>
            <a:r>
              <a:rPr lang="en-US" altLang="zh-CN" dirty="0"/>
              <a:t>……</a:t>
            </a:r>
            <a:endParaRPr lang="zh-CN" altLang="en-US" dirty="0"/>
          </a:p>
        </p:txBody>
      </p:sp>
      <p:sp>
        <p:nvSpPr>
          <p:cNvPr id="17" name="文本占位符 16"/>
          <p:cNvSpPr>
            <a:spLocks noGrp="1"/>
          </p:cNvSpPr>
          <p:nvPr>
            <p:ph type="body" sz="quarter" idx="18"/>
          </p:nvPr>
        </p:nvSpPr>
        <p:spPr/>
        <p:txBody>
          <a:bodyPr/>
          <a:lstStyle/>
          <a:p>
            <a:endParaRPr lang="zh-CN" altLang="en-US" dirty="0"/>
          </a:p>
        </p:txBody>
      </p:sp>
      <p:sp>
        <p:nvSpPr>
          <p:cNvPr id="18" name="文本占位符 17"/>
          <p:cNvSpPr>
            <a:spLocks noGrp="1"/>
          </p:cNvSpPr>
          <p:nvPr>
            <p:ph type="body" sz="quarter" idx="19"/>
          </p:nvPr>
        </p:nvSpPr>
        <p:spPr/>
        <p:txBody>
          <a:bodyPr/>
          <a:lstStyle/>
          <a:p>
            <a:endParaRPr lang="zh-CN" altLang="en-US" dirty="0"/>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PA-文本框 2"/>
          <p:cNvSpPr txBox="1">
            <a:spLocks noChangeArrowheads="1"/>
          </p:cNvSpPr>
          <p:nvPr>
            <p:custDataLst>
              <p:tags r:id="rId1"/>
            </p:custDataLst>
          </p:nvPr>
        </p:nvSpPr>
        <p:spPr bwMode="auto">
          <a:xfrm>
            <a:off x="1529748" y="2575859"/>
            <a:ext cx="3587863" cy="523220"/>
          </a:xfrm>
          <a:prstGeom prst="rect">
            <a:avLst/>
          </a:prstGeom>
          <a:noFill/>
          <a:ln>
            <a:noFill/>
          </a:ln>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r" eaLnBrk="1" hangingPunct="1">
              <a:spcBef>
                <a:spcPct val="50000"/>
              </a:spcBef>
              <a:buFontTx/>
              <a:buNone/>
            </a:pPr>
            <a:r>
              <a:rPr lang="zh-CN" altLang="en-US" sz="2800" b="1" dirty="0">
                <a:solidFill>
                  <a:srgbClr val="000000"/>
                </a:solidFill>
                <a:latin typeface="+mj-lt"/>
                <a:sym typeface="微软雅黑" panose="020B0503020204020204" pitchFamily="34" charset="-122"/>
              </a:rPr>
              <a:t>译码是编码的逆过程  </a:t>
            </a:r>
            <a:endParaRPr lang="zh-CN" altLang="en-US" sz="2800" b="1" dirty="0">
              <a:solidFill>
                <a:srgbClr val="000000"/>
              </a:solidFill>
              <a:latin typeface="+mj-lt"/>
              <a:sym typeface="微软雅黑" panose="020B0503020204020204" pitchFamily="34" charset="-122"/>
            </a:endParaRPr>
          </a:p>
        </p:txBody>
      </p:sp>
      <p:sp>
        <p:nvSpPr>
          <p:cNvPr id="39940" name="PA-文本框 4"/>
          <p:cNvSpPr txBox="1">
            <a:spLocks noChangeArrowheads="1"/>
          </p:cNvSpPr>
          <p:nvPr>
            <p:custDataLst>
              <p:tags r:id="rId2"/>
            </p:custDataLst>
          </p:nvPr>
        </p:nvSpPr>
        <p:spPr bwMode="auto">
          <a:xfrm>
            <a:off x="2106354" y="3648836"/>
            <a:ext cx="3072398" cy="519113"/>
          </a:xfrm>
          <a:prstGeom prst="rect">
            <a:avLst/>
          </a:prstGeom>
          <a:noFill/>
          <a:ln>
            <a:noFill/>
          </a:ln>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buFontTx/>
              <a:buNone/>
            </a:pPr>
            <a:r>
              <a:rPr lang="zh-CN" altLang="en-US" sz="2800" b="1" dirty="0">
                <a:solidFill>
                  <a:srgbClr val="000000"/>
                </a:solidFill>
                <a:latin typeface="+mj-lt"/>
                <a:sym typeface="微软雅黑" panose="020B0503020204020204" pitchFamily="34" charset="-122"/>
              </a:rPr>
              <a:t>译码器</a:t>
            </a:r>
            <a:r>
              <a:rPr lang="en-US" altLang="zh-CN" sz="2800" b="1" dirty="0">
                <a:solidFill>
                  <a:srgbClr val="000000"/>
                </a:solidFill>
                <a:latin typeface="+mj-lt"/>
                <a:sym typeface="微软雅黑" panose="020B0503020204020204" pitchFamily="34" charset="-122"/>
              </a:rPr>
              <a:t>(Decoder)</a:t>
            </a:r>
            <a:r>
              <a:rPr lang="en-US" altLang="zh-CN" sz="1800" b="1" dirty="0">
                <a:solidFill>
                  <a:srgbClr val="000000"/>
                </a:solidFill>
                <a:latin typeface="+mj-lt"/>
                <a:sym typeface="微软雅黑" panose="020B0503020204020204" pitchFamily="34" charset="-122"/>
              </a:rPr>
              <a:t> </a:t>
            </a:r>
            <a:endParaRPr lang="en-US" altLang="zh-CN" sz="1800" b="1" dirty="0">
              <a:solidFill>
                <a:srgbClr val="000000"/>
              </a:solidFill>
              <a:latin typeface="+mj-lt"/>
              <a:sym typeface="微软雅黑" panose="020B0503020204020204" pitchFamily="34" charset="-122"/>
            </a:endParaRPr>
          </a:p>
        </p:txBody>
      </p:sp>
      <p:sp>
        <p:nvSpPr>
          <p:cNvPr id="43018" name="PA-文本框 6"/>
          <p:cNvSpPr txBox="1">
            <a:spLocks noChangeArrowheads="1"/>
          </p:cNvSpPr>
          <p:nvPr>
            <p:custDataLst>
              <p:tags r:id="rId3"/>
            </p:custDataLst>
          </p:nvPr>
        </p:nvSpPr>
        <p:spPr bwMode="auto">
          <a:xfrm>
            <a:off x="1673077" y="4863668"/>
            <a:ext cx="1989042" cy="523875"/>
          </a:xfrm>
          <a:prstGeom prst="rect">
            <a:avLst/>
          </a:prstGeom>
          <a:noFill/>
          <a:ln>
            <a:noFill/>
          </a:ln>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en-US" sz="2800" b="1" dirty="0">
                <a:solidFill>
                  <a:srgbClr val="000000"/>
                </a:solidFill>
                <a:latin typeface="+mj-lt"/>
                <a:sym typeface="微软雅黑" panose="020B0503020204020204" pitchFamily="34" charset="-122"/>
              </a:rPr>
              <a:t>二进制代码 </a:t>
            </a:r>
            <a:endParaRPr lang="zh-CN" altLang="en-US" sz="2800" b="1" dirty="0">
              <a:solidFill>
                <a:srgbClr val="000000"/>
              </a:solidFill>
              <a:latin typeface="+mj-lt"/>
              <a:sym typeface="微软雅黑" panose="020B0503020204020204" pitchFamily="34" charset="-122"/>
            </a:endParaRPr>
          </a:p>
        </p:txBody>
      </p:sp>
      <p:sp>
        <p:nvSpPr>
          <p:cNvPr id="43019" name="PA-文本框 7"/>
          <p:cNvSpPr txBox="1">
            <a:spLocks noChangeArrowheads="1"/>
          </p:cNvSpPr>
          <p:nvPr>
            <p:custDataLst>
              <p:tags r:id="rId4"/>
            </p:custDataLst>
          </p:nvPr>
        </p:nvSpPr>
        <p:spPr bwMode="auto">
          <a:xfrm>
            <a:off x="6538882" y="4858960"/>
            <a:ext cx="4510527" cy="523220"/>
          </a:xfrm>
          <a:prstGeom prst="rect">
            <a:avLst/>
          </a:prstGeom>
          <a:noFill/>
          <a:ln>
            <a:noFill/>
          </a:ln>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en-US" sz="2800" b="1" dirty="0">
                <a:solidFill>
                  <a:srgbClr val="000000"/>
                </a:solidFill>
                <a:latin typeface="+mj-lt"/>
                <a:sym typeface="微软雅黑" panose="020B0503020204020204" pitchFamily="34" charset="-122"/>
              </a:rPr>
              <a:t>与输入代码对应的特定信息 </a:t>
            </a:r>
            <a:endParaRPr lang="zh-CN" altLang="en-US" sz="2800" b="1" dirty="0">
              <a:solidFill>
                <a:srgbClr val="000000"/>
              </a:solidFill>
              <a:latin typeface="+mj-lt"/>
              <a:sym typeface="微软雅黑" panose="020B0503020204020204" pitchFamily="34" charset="-122"/>
            </a:endParaRPr>
          </a:p>
        </p:txBody>
      </p:sp>
      <p:sp>
        <p:nvSpPr>
          <p:cNvPr id="20" name="PA-矩形 8"/>
          <p:cNvSpPr>
            <a:spLocks noChangeArrowheads="1"/>
          </p:cNvSpPr>
          <p:nvPr>
            <p:custDataLst>
              <p:tags r:id="rId5"/>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mj-lt"/>
            </a:endParaRPr>
          </a:p>
        </p:txBody>
      </p:sp>
      <p:sp>
        <p:nvSpPr>
          <p:cNvPr id="21" name="PA-文本框 5"/>
          <p:cNvSpPr txBox="1">
            <a:spLocks noChangeArrowheads="1"/>
          </p:cNvSpPr>
          <p:nvPr>
            <p:custDataLst>
              <p:tags r:id="rId6"/>
            </p:custDataLst>
          </p:nvPr>
        </p:nvSpPr>
        <p:spPr bwMode="auto">
          <a:xfrm>
            <a:off x="626939" y="1513195"/>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lt"/>
                <a:ea typeface="微软雅黑" panose="020B0503020204020204" pitchFamily="34" charset="-122"/>
                <a:sym typeface="微软雅黑" panose="020B0503020204020204" pitchFamily="34" charset="-122"/>
              </a:rPr>
              <a:t>1. </a:t>
            </a:r>
            <a:r>
              <a:rPr kumimoji="1" lang="zh-CN" altLang="en-US" sz="2800" b="1" dirty="0">
                <a:solidFill>
                  <a:srgbClr val="005286"/>
                </a:solidFill>
                <a:latin typeface="+mj-lt"/>
                <a:ea typeface="微软雅黑" panose="020B0503020204020204" pitchFamily="34" charset="-122"/>
                <a:sym typeface="微软雅黑" panose="020B0503020204020204" pitchFamily="34" charset="-122"/>
              </a:rPr>
              <a:t>译码器的概念 </a:t>
            </a:r>
            <a:endParaRPr kumimoji="1" lang="zh-CN" altLang="en-US" sz="2800" b="1" dirty="0">
              <a:solidFill>
                <a:srgbClr val="005286"/>
              </a:solidFill>
              <a:latin typeface="+mj-lt"/>
              <a:ea typeface="微软雅黑" panose="020B0503020204020204" pitchFamily="34" charset="-122"/>
              <a:sym typeface="微软雅黑" panose="020B0503020204020204" pitchFamily="34" charset="-122"/>
            </a:endParaRPr>
          </a:p>
        </p:txBody>
      </p:sp>
      <p:sp>
        <p:nvSpPr>
          <p:cNvPr id="22" name="PA-圆角矩形 1"/>
          <p:cNvSpPr/>
          <p:nvPr>
            <p:custDataLst>
              <p:tags r:id="rId7"/>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lt"/>
              <a:ea typeface="微软雅黑" panose="020B0503020204020204" pitchFamily="34" charset="-122"/>
              <a:sym typeface="微软雅黑" panose="020B0503020204020204" pitchFamily="34" charset="-122"/>
            </a:endParaRPr>
          </a:p>
        </p:txBody>
      </p:sp>
      <p:sp>
        <p:nvSpPr>
          <p:cNvPr id="23" name="PA-文本框 5"/>
          <p:cNvSpPr txBox="1">
            <a:spLocks noChangeArrowheads="1"/>
          </p:cNvSpPr>
          <p:nvPr>
            <p:custDataLst>
              <p:tags r:id="rId8"/>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mj-lt"/>
                <a:ea typeface="微软雅黑" panose="020B0503020204020204" pitchFamily="34" charset="-122"/>
              </a:rPr>
              <a:t>译码器</a:t>
            </a:r>
            <a:endParaRPr kumimoji="1" lang="zh-CN" altLang="en-US" sz="2800" b="1" dirty="0">
              <a:solidFill>
                <a:srgbClr val="005286"/>
              </a:solidFill>
              <a:latin typeface="+mj-lt"/>
              <a:ea typeface="微软雅黑" panose="020B0503020204020204" pitchFamily="34" charset="-122"/>
            </a:endParaRPr>
          </a:p>
        </p:txBody>
      </p:sp>
      <p:sp>
        <p:nvSpPr>
          <p:cNvPr id="4" name="PA-矩形 3"/>
          <p:cNvSpPr/>
          <p:nvPr>
            <p:custDataLst>
              <p:tags r:id="rId9"/>
            </p:custDataLst>
          </p:nvPr>
        </p:nvSpPr>
        <p:spPr>
          <a:xfrm>
            <a:off x="4429077" y="4966135"/>
            <a:ext cx="1989042" cy="1103586"/>
          </a:xfrm>
          <a:prstGeom prst="rect">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a:latin typeface="+mj-lt"/>
                <a:ea typeface="宋体" panose="02010600030101010101" pitchFamily="2" charset="-122"/>
              </a:rPr>
              <a:t>译码器</a:t>
            </a:r>
            <a:endParaRPr lang="zh-CN" altLang="en-US" sz="2800" b="1" dirty="0">
              <a:latin typeface="+mj-lt"/>
              <a:ea typeface="宋体" panose="02010600030101010101" pitchFamily="2" charset="-122"/>
            </a:endParaRPr>
          </a:p>
        </p:txBody>
      </p:sp>
      <p:cxnSp>
        <p:nvCxnSpPr>
          <p:cNvPr id="6" name="PA-StraightArrowConnector 5"/>
          <p:cNvCxnSpPr>
            <a:endCxn id="4" idx="1"/>
          </p:cNvCxnSpPr>
          <p:nvPr>
            <p:custDataLst>
              <p:tags r:id="rId10"/>
            </p:custDataLst>
          </p:nvPr>
        </p:nvCxnSpPr>
        <p:spPr>
          <a:xfrm>
            <a:off x="969836" y="5494610"/>
            <a:ext cx="3459241" cy="2331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0" name="PA-StraightArrowConnector 29"/>
          <p:cNvCxnSpPr/>
          <p:nvPr>
            <p:custDataLst>
              <p:tags r:id="rId11"/>
            </p:custDataLst>
          </p:nvPr>
        </p:nvCxnSpPr>
        <p:spPr>
          <a:xfrm>
            <a:off x="6442168" y="5517928"/>
            <a:ext cx="4877473" cy="208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9" name="PA-矩形 8"/>
          <p:cNvSpPr/>
          <p:nvPr>
            <p:custDataLst>
              <p:tags r:id="rId12"/>
            </p:custDataLst>
          </p:nvPr>
        </p:nvSpPr>
        <p:spPr>
          <a:xfrm>
            <a:off x="6111762" y="2564967"/>
            <a:ext cx="5633544" cy="954107"/>
          </a:xfrm>
          <a:prstGeom prst="rect">
            <a:avLst/>
          </a:prstGeom>
          <a:noFill/>
        </p:spPr>
        <p:txBody>
          <a:bodyPr wrap="square">
            <a:spAutoFit/>
          </a:bodyPr>
          <a:lstStyle/>
          <a:p>
            <a:r>
              <a:rPr lang="zh-CN" altLang="en-US" sz="2800" b="1" dirty="0">
                <a:solidFill>
                  <a:srgbClr val="000000"/>
                </a:solidFill>
                <a:latin typeface="+mj-lt"/>
                <a:ea typeface="宋体" panose="02010600030101010101" pitchFamily="2" charset="-122"/>
                <a:sym typeface="微软雅黑" panose="020B0503020204020204" pitchFamily="34" charset="-122"/>
              </a:rPr>
              <a:t>将表示特定意义信息的二进制代码翻译出来</a:t>
            </a:r>
            <a:endParaRPr lang="zh-CN" altLang="en-US" sz="2800" dirty="0">
              <a:latin typeface="+mj-lt"/>
              <a:ea typeface="宋体" panose="02010600030101010101" pitchFamily="2" charset="-122"/>
            </a:endParaRPr>
          </a:p>
        </p:txBody>
      </p:sp>
      <p:sp>
        <p:nvSpPr>
          <p:cNvPr id="10" name="PA-矩形 9"/>
          <p:cNvSpPr/>
          <p:nvPr>
            <p:custDataLst>
              <p:tags r:id="rId13"/>
            </p:custDataLst>
          </p:nvPr>
        </p:nvSpPr>
        <p:spPr>
          <a:xfrm>
            <a:off x="6111762" y="3638523"/>
            <a:ext cx="3611886" cy="523220"/>
          </a:xfrm>
          <a:prstGeom prst="rect">
            <a:avLst/>
          </a:prstGeom>
          <a:noFill/>
        </p:spPr>
        <p:txBody>
          <a:bodyPr wrap="none">
            <a:spAutoFit/>
          </a:bodyPr>
          <a:lstStyle/>
          <a:p>
            <a:pPr>
              <a:spcBef>
                <a:spcPct val="0"/>
              </a:spcBef>
            </a:pPr>
            <a:r>
              <a:rPr lang="zh-CN" altLang="en-US" sz="2800" b="1" dirty="0">
                <a:solidFill>
                  <a:srgbClr val="000000"/>
                </a:solidFill>
                <a:latin typeface="+mj-lt"/>
                <a:ea typeface="宋体" panose="02010600030101010101" pitchFamily="2" charset="-122"/>
                <a:sym typeface="微软雅黑" panose="020B0503020204020204" pitchFamily="34" charset="-122"/>
              </a:rPr>
              <a:t>实现译码功能的电路 </a:t>
            </a:r>
            <a:endParaRPr lang="zh-CN" altLang="en-US" sz="2800" b="1" dirty="0">
              <a:solidFill>
                <a:srgbClr val="000000"/>
              </a:solidFill>
              <a:latin typeface="+mj-lt"/>
              <a:ea typeface="宋体" panose="02010600030101010101" pitchFamily="2" charset="-122"/>
              <a:sym typeface="微软雅黑" panose="020B0503020204020204" pitchFamily="34"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9938"/>
                                        </p:tgtEl>
                                        <p:attrNameLst>
                                          <p:attrName>style.visibility</p:attrName>
                                        </p:attrNameLst>
                                      </p:cBhvr>
                                      <p:to>
                                        <p:strVal val="visible"/>
                                      </p:to>
                                    </p:set>
                                    <p:animEffect transition="in" filter="fade">
                                      <p:cBhvr>
                                        <p:cTn id="11" dur="500"/>
                                        <p:tgtEl>
                                          <p:spTgt spid="39938"/>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 calcmode="lin" valueType="num">
                                      <p:cBhvr>
                                        <p:cTn id="17" dur="500" fill="hold"/>
                                        <p:tgtEl>
                                          <p:spTgt spid="9"/>
                                        </p:tgtEl>
                                        <p:attrNameLst>
                                          <p:attrName>style.rotation</p:attrName>
                                        </p:attrNameLst>
                                      </p:cBhvr>
                                      <p:tavLst>
                                        <p:tav tm="0">
                                          <p:val>
                                            <p:fltVal val="360"/>
                                          </p:val>
                                        </p:tav>
                                        <p:tav tm="100000">
                                          <p:val>
                                            <p:fltVal val="0"/>
                                          </p:val>
                                        </p:tav>
                                      </p:tavLst>
                                    </p:anim>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9940"/>
                                        </p:tgtEl>
                                        <p:attrNameLst>
                                          <p:attrName>style.visibility</p:attrName>
                                        </p:attrNameLst>
                                      </p:cBhvr>
                                      <p:to>
                                        <p:strVal val="visible"/>
                                      </p:to>
                                    </p:set>
                                    <p:animEffect transition="in" filter="fade">
                                      <p:cBhvr>
                                        <p:cTn id="23" dur="500"/>
                                        <p:tgtEl>
                                          <p:spTgt spid="39940"/>
                                        </p:tgtEl>
                                      </p:cBhvr>
                                    </p:animEffect>
                                  </p:childTnLst>
                                </p:cTn>
                              </p:par>
                            </p:childTnLst>
                          </p:cTn>
                        </p:par>
                        <p:par>
                          <p:cTn id="24" fill="hold">
                            <p:stCondLst>
                              <p:cond delay="500"/>
                            </p:stCondLst>
                            <p:childTnLst>
                              <p:par>
                                <p:cTn id="25" presetID="49" presetClass="entr" presetSubtype="0" decel="10000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 calcmode="lin" valueType="num">
                                      <p:cBhvr>
                                        <p:cTn id="29" dur="500" fill="hold"/>
                                        <p:tgtEl>
                                          <p:spTgt spid="10"/>
                                        </p:tgtEl>
                                        <p:attrNameLst>
                                          <p:attrName>style.rotation</p:attrName>
                                        </p:attrNameLst>
                                      </p:cBhvr>
                                      <p:tavLst>
                                        <p:tav tm="0">
                                          <p:val>
                                            <p:fltVal val="360"/>
                                          </p:val>
                                        </p:tav>
                                        <p:tav tm="100000">
                                          <p:val>
                                            <p:fltVal val="0"/>
                                          </p:val>
                                        </p:tav>
                                      </p:tavLst>
                                    </p:anim>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3018"/>
                                        </p:tgtEl>
                                        <p:attrNameLst>
                                          <p:attrName>style.visibility</p:attrName>
                                        </p:attrNameLst>
                                      </p:cBhvr>
                                      <p:to>
                                        <p:strVal val="visible"/>
                                      </p:to>
                                    </p:set>
                                    <p:animEffect transition="in" filter="fade">
                                      <p:cBhvr>
                                        <p:cTn id="35" dur="500"/>
                                        <p:tgtEl>
                                          <p:spTgt spid="43018"/>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childTnLst>
                          </p:cTn>
                        </p:par>
                        <p:par>
                          <p:cTn id="40" fill="hold">
                            <p:stCondLst>
                              <p:cond delay="1000"/>
                            </p:stCondLst>
                            <p:childTnLst>
                              <p:par>
                                <p:cTn id="41" presetID="21" presetClass="entr" presetSubtype="1"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heel(1)">
                                      <p:cBhvr>
                                        <p:cTn id="43" dur="750"/>
                                        <p:tgtEl>
                                          <p:spTgt spid="4"/>
                                        </p:tgtEl>
                                      </p:cBhvr>
                                    </p:animEffect>
                                  </p:childTnLst>
                                </p:cTn>
                              </p:par>
                            </p:childTnLst>
                          </p:cTn>
                        </p:par>
                        <p:par>
                          <p:cTn id="44" fill="hold">
                            <p:stCondLst>
                              <p:cond delay="2000"/>
                            </p:stCondLst>
                            <p:childTnLst>
                              <p:par>
                                <p:cTn id="45" presetID="22" presetClass="entr" presetSubtype="8"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childTnLst>
                          </p:cTn>
                        </p:par>
                        <p:par>
                          <p:cTn id="48" fill="hold">
                            <p:stCondLst>
                              <p:cond delay="2500"/>
                            </p:stCondLst>
                            <p:childTnLst>
                              <p:par>
                                <p:cTn id="49" presetID="10" presetClass="entr" presetSubtype="0" fill="hold" grpId="0" nodeType="afterEffect">
                                  <p:stCondLst>
                                    <p:cond delay="0"/>
                                  </p:stCondLst>
                                  <p:childTnLst>
                                    <p:set>
                                      <p:cBhvr>
                                        <p:cTn id="50" dur="1" fill="hold">
                                          <p:stCondLst>
                                            <p:cond delay="0"/>
                                          </p:stCondLst>
                                        </p:cTn>
                                        <p:tgtEl>
                                          <p:spTgt spid="43019"/>
                                        </p:tgtEl>
                                        <p:attrNameLst>
                                          <p:attrName>style.visibility</p:attrName>
                                        </p:attrNameLst>
                                      </p:cBhvr>
                                      <p:to>
                                        <p:strVal val="visible"/>
                                      </p:to>
                                    </p:set>
                                    <p:animEffect transition="in" filter="fade">
                                      <p:cBhvr>
                                        <p:cTn id="51" dur="500"/>
                                        <p:tgtEl>
                                          <p:spTgt spid="43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p:bldP spid="39940" grpId="0"/>
      <p:bldP spid="43018" grpId="0"/>
      <p:bldP spid="43019" grpId="0"/>
      <p:bldP spid="21" grpId="0"/>
      <p:bldP spid="4" grpId="0" animBg="1"/>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PA-矩形 3"/>
          <p:cNvSpPr>
            <a:spLocks noChangeArrowheads="1"/>
          </p:cNvSpPr>
          <p:nvPr>
            <p:custDataLst>
              <p:tags r:id="rId1"/>
            </p:custDataLst>
          </p:nvPr>
        </p:nvSpPr>
        <p:spPr bwMode="auto">
          <a:xfrm>
            <a:off x="1676400" y="3506788"/>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b="1">
              <a:solidFill>
                <a:srgbClr val="000000"/>
              </a:solidFill>
            </a:endParaRPr>
          </a:p>
        </p:txBody>
      </p:sp>
      <p:sp>
        <p:nvSpPr>
          <p:cNvPr id="41026" name="PA-文本框 65"/>
          <p:cNvSpPr txBox="1">
            <a:spLocks noChangeArrowheads="1"/>
          </p:cNvSpPr>
          <p:nvPr>
            <p:custDataLst>
              <p:tags r:id="rId2"/>
            </p:custDataLst>
          </p:nvPr>
        </p:nvSpPr>
        <p:spPr bwMode="auto">
          <a:xfrm>
            <a:off x="626939" y="2119049"/>
            <a:ext cx="10574327"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lnSpc>
                <a:spcPct val="150000"/>
              </a:lnSpc>
              <a:spcBef>
                <a:spcPct val="50000"/>
              </a:spcBef>
              <a:buFontTx/>
              <a:buNone/>
            </a:pPr>
            <a:r>
              <a:rPr lang="zh-CN" altLang="en-US" sz="2400" b="1" dirty="0">
                <a:solidFill>
                  <a:srgbClr val="000000"/>
                </a:solidFill>
                <a:sym typeface="微软雅黑" panose="020B0503020204020204" pitchFamily="34" charset="-122"/>
              </a:rPr>
              <a:t>    把代码状态的特定含义翻译出来的过程称为译码，实现译码操作的电路称为译码器。</a:t>
            </a:r>
            <a:endParaRPr lang="zh-CN" altLang="en-US" sz="2400" b="1" dirty="0">
              <a:solidFill>
                <a:srgbClr val="000000"/>
              </a:solidFill>
              <a:sym typeface="微软雅黑" panose="020B0503020204020204" pitchFamily="34" charset="-122"/>
            </a:endParaRPr>
          </a:p>
        </p:txBody>
      </p:sp>
      <p:sp>
        <p:nvSpPr>
          <p:cNvPr id="41028" name="PA-文本框 67"/>
          <p:cNvSpPr txBox="1">
            <a:spLocks noChangeArrowheads="1"/>
          </p:cNvSpPr>
          <p:nvPr>
            <p:custDataLst>
              <p:tags r:id="rId3"/>
            </p:custDataLst>
          </p:nvPr>
        </p:nvSpPr>
        <p:spPr bwMode="auto">
          <a:xfrm>
            <a:off x="1986280" y="3459480"/>
            <a:ext cx="7458075" cy="513705"/>
          </a:xfrm>
          <a:prstGeom prst="round2DiagRect">
            <a:avLst/>
          </a:prstGeom>
          <a:solidFill>
            <a:srgbClr val="CCFFFF"/>
          </a:solidFill>
          <a:ln>
            <a:noFill/>
          </a:ln>
          <a:effectLst>
            <a:outerShdw blurRad="50800" dist="38100" dir="2700000" algn="tl" rotWithShape="0">
              <a:prstClr val="black">
                <a:alpha val="40000"/>
              </a:prstClr>
            </a:outerShdw>
          </a:effec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en-US" sz="2400" b="1" dirty="0">
                <a:solidFill>
                  <a:srgbClr val="000000"/>
                </a:solidFill>
                <a:sym typeface="微软雅黑" panose="020B0503020204020204" pitchFamily="34" charset="-122"/>
              </a:rPr>
              <a:t>译码器就是把二进制代码转换成另一种代码的电路。</a:t>
            </a:r>
            <a:endParaRPr lang="zh-CN" altLang="en-US" sz="2400" b="1" dirty="0">
              <a:solidFill>
                <a:srgbClr val="000000"/>
              </a:solidFill>
              <a:sym typeface="微软雅黑" panose="020B0503020204020204" pitchFamily="34" charset="-122"/>
            </a:endParaRPr>
          </a:p>
        </p:txBody>
      </p:sp>
      <p:sp>
        <p:nvSpPr>
          <p:cNvPr id="10" name="PA-矩形 8"/>
          <p:cNvSpPr>
            <a:spLocks noChangeArrowheads="1"/>
          </p:cNvSpPr>
          <p:nvPr>
            <p:custDataLst>
              <p:tags r:id="rId4"/>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2" name="PA-圆角矩形 1"/>
          <p:cNvSpPr/>
          <p:nvPr>
            <p:custDataLst>
              <p:tags r:id="rId5"/>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PA-文本框 5"/>
          <p:cNvSpPr txBox="1">
            <a:spLocks noChangeArrowheads="1"/>
          </p:cNvSpPr>
          <p:nvPr>
            <p:custDataLst>
              <p:tags r:id="rId6"/>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译码器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4" name="PA-文本框 23"/>
          <p:cNvSpPr txBox="1"/>
          <p:nvPr>
            <p:custDataLst>
              <p:tags r:id="rId7"/>
            </p:custDataLst>
          </p:nvPr>
        </p:nvSpPr>
        <p:spPr>
          <a:xfrm>
            <a:off x="3479658" y="4334503"/>
            <a:ext cx="697627" cy="1672253"/>
          </a:xfrm>
          <a:prstGeom prst="rect">
            <a:avLst/>
          </a:prstGeom>
          <a:noFill/>
        </p:spPr>
        <p:txBody>
          <a:bodyPr wrap="none" rtlCol="0">
            <a:spAutoFit/>
          </a:bodyPr>
          <a:lstStyle/>
          <a:p>
            <a:pPr algn="ctr"/>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pPr algn="ctr"/>
            <a:endParaRPr lang="zh-CN" altLang="en-US"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n-1</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5" name="PA-StraightArrowConnector 24"/>
          <p:cNvCxnSpPr/>
          <p:nvPr>
            <p:custDataLst>
              <p:tags r:id="rId8"/>
            </p:custDataLst>
          </p:nvPr>
        </p:nvCxnSpPr>
        <p:spPr>
          <a:xfrm>
            <a:off x="4103770" y="4655137"/>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PA-StraightArrowConnector 25"/>
          <p:cNvCxnSpPr/>
          <p:nvPr>
            <p:custDataLst>
              <p:tags r:id="rId9"/>
            </p:custDataLst>
          </p:nvPr>
        </p:nvCxnSpPr>
        <p:spPr>
          <a:xfrm>
            <a:off x="4103769" y="5104419"/>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PA-StraightArrowConnector 26"/>
          <p:cNvCxnSpPr/>
          <p:nvPr>
            <p:custDataLst>
              <p:tags r:id="rId10"/>
            </p:custDataLst>
          </p:nvPr>
        </p:nvCxnSpPr>
        <p:spPr>
          <a:xfrm>
            <a:off x="4103770" y="5781314"/>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PA-矩形 27"/>
          <p:cNvSpPr/>
          <p:nvPr>
            <p:custDataLst>
              <p:tags r:id="rId11"/>
            </p:custDataLst>
          </p:nvPr>
        </p:nvSpPr>
        <p:spPr>
          <a:xfrm>
            <a:off x="5222063" y="4417630"/>
            <a:ext cx="873937" cy="1594345"/>
          </a:xfrm>
          <a:prstGeom prst="rect">
            <a:avLst/>
          </a:prstGeom>
          <a:ln w="38100"/>
        </p:spPr>
        <p:style>
          <a:lnRef idx="2">
            <a:schemeClr val="dk1"/>
          </a:lnRef>
          <a:fillRef idx="1001">
            <a:schemeClr val="lt1"/>
          </a:fillRef>
          <a:effectRef idx="0">
            <a:schemeClr val="dk1"/>
          </a:effectRef>
          <a:fontRef idx="minor">
            <a:schemeClr val="dk1"/>
          </a:fontRef>
        </p:style>
        <p:txBody>
          <a:bodyPr vert="eaVert" rtlCol="0" anchor="ctr"/>
          <a:lstStyle/>
          <a:p>
            <a:pPr algn="ct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译码器</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9" name="PA-StraightArrowConnector 28"/>
          <p:cNvCxnSpPr/>
          <p:nvPr>
            <p:custDataLst>
              <p:tags r:id="rId12"/>
            </p:custDataLst>
          </p:nvPr>
        </p:nvCxnSpPr>
        <p:spPr>
          <a:xfrm>
            <a:off x="6216766" y="4655137"/>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PA-StraightArrowConnector 29"/>
          <p:cNvCxnSpPr/>
          <p:nvPr>
            <p:custDataLst>
              <p:tags r:id="rId13"/>
            </p:custDataLst>
          </p:nvPr>
        </p:nvCxnSpPr>
        <p:spPr>
          <a:xfrm>
            <a:off x="6216765" y="5087597"/>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PA-StraightArrowConnector 30"/>
          <p:cNvCxnSpPr/>
          <p:nvPr>
            <p:custDataLst>
              <p:tags r:id="rId14"/>
            </p:custDataLst>
          </p:nvPr>
        </p:nvCxnSpPr>
        <p:spPr>
          <a:xfrm>
            <a:off x="6216766" y="5771866"/>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PA-文本框 31"/>
          <p:cNvSpPr txBox="1"/>
          <p:nvPr>
            <p:custDataLst>
              <p:tags r:id="rId15"/>
            </p:custDataLst>
          </p:nvPr>
        </p:nvSpPr>
        <p:spPr>
          <a:xfrm>
            <a:off x="7166539" y="4386871"/>
            <a:ext cx="729687" cy="1672253"/>
          </a:xfrm>
          <a:prstGeom prst="rect">
            <a:avLst/>
          </a:prstGeom>
          <a:noFill/>
        </p:spPr>
        <p:txBody>
          <a:bodyPr wrap="none" rtlCol="0">
            <a:spAutoFit/>
          </a:bodyPr>
          <a:lstStyle/>
          <a:p>
            <a:pPr algn="ctr"/>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pPr algn="ctr"/>
            <a:endParaRPr lang="zh-CN" altLang="en-US"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m-1</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PA-文本框 32"/>
          <p:cNvSpPr txBox="1"/>
          <p:nvPr>
            <p:custDataLst>
              <p:tags r:id="rId16"/>
            </p:custDataLst>
          </p:nvPr>
        </p:nvSpPr>
        <p:spPr>
          <a:xfrm>
            <a:off x="4246067" y="5220944"/>
            <a:ext cx="615553" cy="453009"/>
          </a:xfrm>
          <a:prstGeom prst="rect">
            <a:avLst/>
          </a:prstGeom>
          <a:noFill/>
        </p:spPr>
        <p:txBody>
          <a:bodyPr vert="eaVert" wrap="none" rtlCol="0">
            <a:spAutoFit/>
          </a:bodyPr>
          <a:lstStyle/>
          <a:p>
            <a:r>
              <a:rPr lang="en-US" altLang="zh-CN" sz="2800" b="1" dirty="0">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
        <p:nvSpPr>
          <p:cNvPr id="34" name="PA-文本框 33"/>
          <p:cNvSpPr txBox="1"/>
          <p:nvPr>
            <p:custDataLst>
              <p:tags r:id="rId17"/>
            </p:custDataLst>
          </p:nvPr>
        </p:nvSpPr>
        <p:spPr>
          <a:xfrm>
            <a:off x="6352773" y="5170629"/>
            <a:ext cx="615553" cy="453009"/>
          </a:xfrm>
          <a:prstGeom prst="rect">
            <a:avLst/>
          </a:prstGeom>
          <a:noFill/>
        </p:spPr>
        <p:txBody>
          <a:bodyPr vert="eaVert" wrap="none" rtlCol="0">
            <a:spAutoFit/>
          </a:bodyPr>
          <a:lstStyle/>
          <a:p>
            <a:r>
              <a:rPr lang="en-US" altLang="zh-CN" sz="2800" b="1" dirty="0">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
        <p:nvSpPr>
          <p:cNvPr id="4" name="PA-文本框 3"/>
          <p:cNvSpPr txBox="1"/>
          <p:nvPr>
            <p:custDataLst>
              <p:tags r:id="rId18"/>
            </p:custDataLst>
          </p:nvPr>
        </p:nvSpPr>
        <p:spPr>
          <a:xfrm>
            <a:off x="2285109" y="4730649"/>
            <a:ext cx="1107996" cy="830997"/>
          </a:xfrm>
          <a:prstGeom prst="rect">
            <a:avLst/>
          </a:prstGeom>
          <a:noFill/>
        </p:spPr>
        <p:txBody>
          <a:bodyPr wrap="none" rtlCol="0">
            <a:spAutoFit/>
          </a:bodyPr>
          <a:lstStyle/>
          <a:p>
            <a:pPr algn="ctr"/>
            <a:r>
              <a:rPr lang="en-US" altLang="zh-CN" sz="2400" dirty="0"/>
              <a:t>n</a:t>
            </a:r>
            <a:r>
              <a:rPr lang="zh-CN" altLang="en-US" sz="2400" dirty="0"/>
              <a:t>位二</a:t>
            </a:r>
            <a:endParaRPr lang="en-US" altLang="zh-CN" sz="2400" dirty="0"/>
          </a:p>
          <a:p>
            <a:pPr algn="ctr"/>
            <a:r>
              <a:rPr lang="zh-CN" altLang="en-US" sz="2400" dirty="0"/>
              <a:t>进制码</a:t>
            </a:r>
            <a:endParaRPr lang="zh-CN" altLang="en-US" sz="2400" dirty="0"/>
          </a:p>
        </p:txBody>
      </p:sp>
      <p:sp>
        <p:nvSpPr>
          <p:cNvPr id="37" name="PA-文本框 36"/>
          <p:cNvSpPr txBox="1"/>
          <p:nvPr>
            <p:custDataLst>
              <p:tags r:id="rId19"/>
            </p:custDataLst>
          </p:nvPr>
        </p:nvSpPr>
        <p:spPr>
          <a:xfrm>
            <a:off x="7875400" y="4724760"/>
            <a:ext cx="1107996" cy="830997"/>
          </a:xfrm>
          <a:prstGeom prst="rect">
            <a:avLst/>
          </a:prstGeom>
          <a:noFill/>
        </p:spPr>
        <p:txBody>
          <a:bodyPr wrap="none" rtlCol="0">
            <a:spAutoFit/>
          </a:bodyPr>
          <a:lstStyle/>
          <a:p>
            <a:pPr algn="ctr"/>
            <a:r>
              <a:rPr lang="en-US" altLang="zh-CN" sz="2400" dirty="0"/>
              <a:t>m</a:t>
            </a:r>
            <a:r>
              <a:rPr lang="zh-CN" altLang="en-US" sz="2400" dirty="0"/>
              <a:t>个输</a:t>
            </a:r>
            <a:endParaRPr lang="en-US" altLang="zh-CN" sz="2400" dirty="0"/>
          </a:p>
          <a:p>
            <a:pPr algn="ctr"/>
            <a:r>
              <a:rPr lang="zh-CN" altLang="en-US" sz="2400" dirty="0"/>
              <a:t>出信号</a:t>
            </a:r>
            <a:endParaRPr lang="zh-CN" altLang="en-US" sz="2400" dirty="0"/>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3" name="PA-文本框 5"/>
          <p:cNvSpPr txBox="1">
            <a:spLocks noChangeArrowheads="1"/>
          </p:cNvSpPr>
          <p:nvPr>
            <p:custDataLst>
              <p:tags r:id="rId20"/>
            </p:custDataLst>
          </p:nvPr>
        </p:nvSpPr>
        <p:spPr bwMode="auto">
          <a:xfrm>
            <a:off x="626939" y="1513195"/>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lt"/>
                <a:ea typeface="微软雅黑" panose="020B0503020204020204" pitchFamily="34" charset="-122"/>
                <a:sym typeface="微软雅黑" panose="020B0503020204020204" pitchFamily="34" charset="-122"/>
              </a:rPr>
              <a:t>1. </a:t>
            </a:r>
            <a:r>
              <a:rPr kumimoji="1" lang="zh-CN" altLang="en-US" sz="2800" b="1" dirty="0">
                <a:solidFill>
                  <a:srgbClr val="005286"/>
                </a:solidFill>
                <a:latin typeface="+mj-lt"/>
                <a:ea typeface="微软雅黑" panose="020B0503020204020204" pitchFamily="34" charset="-122"/>
                <a:sym typeface="微软雅黑" panose="020B0503020204020204" pitchFamily="34" charset="-122"/>
              </a:rPr>
              <a:t>译码器的概念 </a:t>
            </a:r>
            <a:endParaRPr kumimoji="1" lang="zh-CN" altLang="en-US" sz="2800" b="1" dirty="0">
              <a:solidFill>
                <a:srgbClr val="005286"/>
              </a:solidFill>
              <a:latin typeface="+mj-lt"/>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026"/>
                                        </p:tgtEl>
                                        <p:attrNameLst>
                                          <p:attrName>style.visibility</p:attrName>
                                        </p:attrNameLst>
                                      </p:cBhvr>
                                      <p:to>
                                        <p:strVal val="visible"/>
                                      </p:to>
                                    </p:set>
                                    <p:animEffect transition="in" filter="fade">
                                      <p:cBhvr>
                                        <p:cTn id="7" dur="500"/>
                                        <p:tgtEl>
                                          <p:spTgt spid="41026"/>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41028"/>
                                        </p:tgtEl>
                                        <p:attrNameLst>
                                          <p:attrName>style.visibility</p:attrName>
                                        </p:attrNameLst>
                                      </p:cBhvr>
                                      <p:to>
                                        <p:strVal val="visible"/>
                                      </p:to>
                                    </p:set>
                                    <p:anim calcmode="lin" valueType="num">
                                      <p:cBhvr>
                                        <p:cTn id="11" dur="500" fill="hold"/>
                                        <p:tgtEl>
                                          <p:spTgt spid="41028"/>
                                        </p:tgtEl>
                                        <p:attrNameLst>
                                          <p:attrName>ppt_w</p:attrName>
                                        </p:attrNameLst>
                                      </p:cBhvr>
                                      <p:tavLst>
                                        <p:tav tm="0">
                                          <p:val>
                                            <p:fltVal val="0"/>
                                          </p:val>
                                        </p:tav>
                                        <p:tav tm="100000">
                                          <p:val>
                                            <p:strVal val="#ppt_w"/>
                                          </p:val>
                                        </p:tav>
                                      </p:tavLst>
                                    </p:anim>
                                    <p:anim calcmode="lin" valueType="num">
                                      <p:cBhvr>
                                        <p:cTn id="12" dur="500" fill="hold"/>
                                        <p:tgtEl>
                                          <p:spTgt spid="41028"/>
                                        </p:tgtEl>
                                        <p:attrNameLst>
                                          <p:attrName>ppt_h</p:attrName>
                                        </p:attrNameLst>
                                      </p:cBhvr>
                                      <p:tavLst>
                                        <p:tav tm="0">
                                          <p:val>
                                            <p:fltVal val="0"/>
                                          </p:val>
                                        </p:tav>
                                        <p:tav tm="100000">
                                          <p:val>
                                            <p:strVal val="#ppt_h"/>
                                          </p:val>
                                        </p:tav>
                                      </p:tavLst>
                                    </p:anim>
                                    <p:anim calcmode="lin" valueType="num">
                                      <p:cBhvr>
                                        <p:cTn id="13" dur="500" fill="hold"/>
                                        <p:tgtEl>
                                          <p:spTgt spid="41028"/>
                                        </p:tgtEl>
                                        <p:attrNameLst>
                                          <p:attrName>style.rotation</p:attrName>
                                        </p:attrNameLst>
                                      </p:cBhvr>
                                      <p:tavLst>
                                        <p:tav tm="0">
                                          <p:val>
                                            <p:fltVal val="360"/>
                                          </p:val>
                                        </p:tav>
                                        <p:tav tm="100000">
                                          <p:val>
                                            <p:fltVal val="0"/>
                                          </p:val>
                                        </p:tav>
                                      </p:tavLst>
                                    </p:anim>
                                    <p:animEffect transition="in" filter="fade">
                                      <p:cBhvr>
                                        <p:cTn id="14" dur="500"/>
                                        <p:tgtEl>
                                          <p:spTgt spid="41028"/>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anim calcmode="lin" valueType="num">
                                      <p:cBhvr>
                                        <p:cTn id="19" dur="500" fill="hold"/>
                                        <p:tgtEl>
                                          <p:spTgt spid="24"/>
                                        </p:tgtEl>
                                        <p:attrNameLst>
                                          <p:attrName>ppt_x</p:attrName>
                                        </p:attrNameLst>
                                      </p:cBhvr>
                                      <p:tavLst>
                                        <p:tav tm="0">
                                          <p:val>
                                            <p:strVal val="#ppt_x"/>
                                          </p:val>
                                        </p:tav>
                                        <p:tav tm="100000">
                                          <p:val>
                                            <p:strVal val="#ppt_x"/>
                                          </p:val>
                                        </p:tav>
                                      </p:tavLst>
                                    </p:anim>
                                    <p:anim calcmode="lin" valueType="num">
                                      <p:cBhvr>
                                        <p:cTn id="20" dur="500" fill="hold"/>
                                        <p:tgtEl>
                                          <p:spTgt spid="24"/>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22" presetClass="entr" presetSubtype="8"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par>
                                <p:cTn id="32" presetID="22" presetClass="entr" presetSubtype="8"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par>
                          <p:cTn id="42" fill="hold">
                            <p:stCondLst>
                              <p:cond delay="3000"/>
                            </p:stCondLst>
                            <p:childTnLst>
                              <p:par>
                                <p:cTn id="43" presetID="22" presetClass="entr" presetSubtype="8"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par>
                                <p:cTn id="46" presetID="22" presetClass="entr" presetSubtype="8" fill="hold"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par>
                                <p:cTn id="49" presetID="22" presetClass="entr" presetSubtype="8"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wipe(left)">
                                      <p:cBhvr>
                                        <p:cTn id="54" dur="500"/>
                                        <p:tgtEl>
                                          <p:spTgt spid="34"/>
                                        </p:tgtEl>
                                      </p:cBhvr>
                                    </p:animEffect>
                                  </p:childTnLst>
                                </p:cTn>
                              </p:par>
                            </p:childTnLst>
                          </p:cTn>
                        </p:par>
                        <p:par>
                          <p:cTn id="55" fill="hold">
                            <p:stCondLst>
                              <p:cond delay="3500"/>
                            </p:stCondLst>
                            <p:childTnLst>
                              <p:par>
                                <p:cTn id="56" presetID="10" presetClass="entr" presetSubtype="0"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750"/>
                                        <p:tgtEl>
                                          <p:spTgt spid="32"/>
                                        </p:tgtEl>
                                      </p:cBhvr>
                                    </p:animEffect>
                                  </p:childTnLst>
                                </p:cTn>
                              </p:par>
                            </p:childTnLst>
                          </p:cTn>
                        </p:par>
                        <p:par>
                          <p:cTn id="59" fill="hold">
                            <p:stCondLst>
                              <p:cond delay="4500"/>
                            </p:stCondLst>
                            <p:childTnLst>
                              <p:par>
                                <p:cTn id="60" presetID="10" presetClass="entr" presetSubtype="0" fill="hold" grpId="0" nodeType="after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6" grpId="0"/>
      <p:bldP spid="41028" grpId="0" bldLvl="0" animBg="1"/>
      <p:bldP spid="24" grpId="0"/>
      <p:bldP spid="28" grpId="0" animBg="1"/>
      <p:bldP spid="32" grpId="0"/>
      <p:bldP spid="33" grpId="0"/>
      <p:bldP spid="34" grpId="0"/>
      <p:bldP spid="4"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PA-文本框 3"/>
          <p:cNvSpPr txBox="1">
            <a:spLocks noChangeArrowheads="1"/>
          </p:cNvSpPr>
          <p:nvPr>
            <p:custDataLst>
              <p:tags r:id="rId1"/>
            </p:custDataLst>
          </p:nvPr>
        </p:nvSpPr>
        <p:spPr bwMode="auto">
          <a:xfrm>
            <a:off x="935665" y="4533969"/>
            <a:ext cx="10496973" cy="1532334"/>
          </a:xfrm>
          <a:prstGeom prst="round2DiagRect">
            <a:avLst/>
          </a:prstGeom>
          <a:solidFill>
            <a:srgbClr val="CCFFFF"/>
          </a:solidFill>
          <a:ln>
            <a:noFill/>
          </a:ln>
          <a:effectLst>
            <a:outerShdw blurRad="50800" dist="38100" dir="2700000" algn="tl" rotWithShape="0">
              <a:prstClr val="black">
                <a:alpha val="40000"/>
              </a:prstClr>
            </a:outerShdw>
          </a:effec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en-US" sz="2800" b="1" dirty="0">
                <a:solidFill>
                  <a:srgbClr val="000000"/>
                </a:solidFill>
                <a:sym typeface="宋体" panose="02010600030101010101" pitchFamily="2" charset="-122"/>
              </a:rPr>
              <a:t>    </a:t>
            </a:r>
            <a:r>
              <a:rPr lang="zh-CN" altLang="en-US" sz="2800" b="1" dirty="0">
                <a:solidFill>
                  <a:srgbClr val="000000"/>
                </a:solidFill>
                <a:cs typeface="Times New Roman" panose="02020603050405020304" pitchFamily="18" charset="0"/>
              </a:rPr>
              <a:t>二进制译码器的输入端为</a:t>
            </a:r>
            <a:r>
              <a:rPr lang="en-US" altLang="zh-CN" sz="2800" b="1" dirty="0">
                <a:solidFill>
                  <a:srgbClr val="FF0000"/>
                </a:solidFill>
                <a:highlight>
                  <a:srgbClr val="FFFF00"/>
                </a:highlight>
                <a:cs typeface="Times New Roman" panose="02020603050405020304" pitchFamily="18" charset="0"/>
              </a:rPr>
              <a:t>n</a:t>
            </a:r>
            <a:r>
              <a:rPr lang="zh-CN" altLang="en-US" sz="2800" b="1" dirty="0">
                <a:solidFill>
                  <a:srgbClr val="000000"/>
                </a:solidFill>
                <a:cs typeface="Times New Roman" panose="02020603050405020304" pitchFamily="18" charset="0"/>
              </a:rPr>
              <a:t>个，则输出端为</a:t>
            </a:r>
            <a:r>
              <a:rPr lang="en-US" altLang="zh-CN" sz="2800" b="1" dirty="0">
                <a:solidFill>
                  <a:srgbClr val="FF0000"/>
                </a:solidFill>
                <a:highlight>
                  <a:srgbClr val="FFFF00"/>
                </a:highlight>
                <a:cs typeface="Times New Roman" panose="02020603050405020304" pitchFamily="18" charset="0"/>
              </a:rPr>
              <a:t>2</a:t>
            </a:r>
            <a:r>
              <a:rPr lang="en-US" altLang="zh-CN" sz="2800" b="1" i="1" baseline="30000" dirty="0">
                <a:solidFill>
                  <a:srgbClr val="FF0000"/>
                </a:solidFill>
                <a:highlight>
                  <a:srgbClr val="FFFF00"/>
                </a:highlight>
                <a:cs typeface="Times New Roman" panose="02020603050405020304" pitchFamily="18" charset="0"/>
              </a:rPr>
              <a:t>n</a:t>
            </a:r>
            <a:r>
              <a:rPr lang="zh-CN" altLang="en-US" sz="2800" b="1" dirty="0">
                <a:solidFill>
                  <a:srgbClr val="000000"/>
                </a:solidFill>
                <a:cs typeface="Times New Roman" panose="02020603050405020304" pitchFamily="18" charset="0"/>
              </a:rPr>
              <a:t>个，对应于输入代码的每一种状态，</a:t>
            </a:r>
            <a:r>
              <a:rPr lang="en-US" altLang="zh-CN" sz="2800" b="1" dirty="0">
                <a:solidFill>
                  <a:srgbClr val="000000"/>
                </a:solidFill>
                <a:cs typeface="Times New Roman" panose="02020603050405020304" pitchFamily="18" charset="0"/>
              </a:rPr>
              <a:t>2</a:t>
            </a:r>
            <a:r>
              <a:rPr lang="en-US" altLang="zh-CN" sz="2800" b="1" baseline="30000" dirty="0">
                <a:solidFill>
                  <a:srgbClr val="000000"/>
                </a:solidFill>
                <a:cs typeface="Times New Roman" panose="02020603050405020304" pitchFamily="18" charset="0"/>
              </a:rPr>
              <a:t>n</a:t>
            </a:r>
            <a:r>
              <a:rPr lang="zh-CN" altLang="en-US" sz="2800" b="1" dirty="0">
                <a:solidFill>
                  <a:srgbClr val="000000"/>
                </a:solidFill>
                <a:cs typeface="Times New Roman" panose="02020603050405020304" pitchFamily="18" charset="0"/>
              </a:rPr>
              <a:t>个输出中只有一个为</a:t>
            </a:r>
            <a:r>
              <a:rPr lang="en-US" altLang="zh-CN" sz="2800" b="1" dirty="0">
                <a:solidFill>
                  <a:srgbClr val="000000"/>
                </a:solidFill>
                <a:cs typeface="Times New Roman" panose="02020603050405020304" pitchFamily="18" charset="0"/>
              </a:rPr>
              <a:t>1</a:t>
            </a:r>
            <a:r>
              <a:rPr lang="zh-CN" altLang="en-US" sz="2800" b="1" dirty="0">
                <a:solidFill>
                  <a:srgbClr val="000000"/>
                </a:solidFill>
                <a:cs typeface="Times New Roman" panose="02020603050405020304" pitchFamily="18" charset="0"/>
              </a:rPr>
              <a:t>（或为</a:t>
            </a:r>
            <a:r>
              <a:rPr lang="en-US" altLang="zh-CN" sz="2800" b="1" dirty="0">
                <a:solidFill>
                  <a:srgbClr val="000000"/>
                </a:solidFill>
                <a:cs typeface="Times New Roman" panose="02020603050405020304" pitchFamily="18" charset="0"/>
              </a:rPr>
              <a:t>0</a:t>
            </a:r>
            <a:r>
              <a:rPr lang="zh-CN" altLang="en-US" sz="2800" b="1" dirty="0">
                <a:solidFill>
                  <a:srgbClr val="000000"/>
                </a:solidFill>
                <a:cs typeface="Times New Roman" panose="02020603050405020304" pitchFamily="18" charset="0"/>
              </a:rPr>
              <a:t>），其余全为</a:t>
            </a:r>
            <a:r>
              <a:rPr lang="en-US" altLang="zh-CN" sz="2800" b="1" dirty="0">
                <a:solidFill>
                  <a:srgbClr val="000000"/>
                </a:solidFill>
                <a:cs typeface="Times New Roman" panose="02020603050405020304" pitchFamily="18" charset="0"/>
              </a:rPr>
              <a:t>0</a:t>
            </a:r>
            <a:r>
              <a:rPr lang="zh-CN" altLang="en-US" sz="2800" b="1" dirty="0">
                <a:solidFill>
                  <a:srgbClr val="000000"/>
                </a:solidFill>
                <a:cs typeface="Times New Roman" panose="02020603050405020304" pitchFamily="18" charset="0"/>
              </a:rPr>
              <a:t>（或为</a:t>
            </a:r>
            <a:r>
              <a:rPr lang="en-US" altLang="zh-CN" sz="2800" b="1" dirty="0">
                <a:solidFill>
                  <a:srgbClr val="000000"/>
                </a:solidFill>
                <a:cs typeface="Times New Roman" panose="02020603050405020304" pitchFamily="18" charset="0"/>
              </a:rPr>
              <a:t>1</a:t>
            </a:r>
            <a:r>
              <a:rPr lang="zh-CN" altLang="en-US" sz="2800" b="1" dirty="0">
                <a:solidFill>
                  <a:srgbClr val="000000"/>
                </a:solidFill>
                <a:cs typeface="Times New Roman" panose="02020603050405020304" pitchFamily="18" charset="0"/>
              </a:rPr>
              <a:t>）。</a:t>
            </a:r>
            <a:endParaRPr lang="zh-CN" altLang="en-US" sz="2800" b="1" dirty="0">
              <a:solidFill>
                <a:srgbClr val="000000"/>
              </a:solidFill>
              <a:cs typeface="Times New Roman" panose="02020603050405020304" pitchFamily="18" charset="0"/>
            </a:endParaRPr>
          </a:p>
        </p:txBody>
      </p:sp>
      <p:graphicFrame>
        <p:nvGraphicFramePr>
          <p:cNvPr id="42039" name="PA-Object 55"/>
          <p:cNvGraphicFramePr>
            <a:graphicFrameLocks noChangeAspect="1"/>
          </p:cNvGraphicFramePr>
          <p:nvPr>
            <p:custDataLst>
              <p:tags r:id="rId2"/>
            </p:custDataLst>
          </p:nvPr>
        </p:nvGraphicFramePr>
        <p:xfrm>
          <a:off x="8831263" y="2755539"/>
          <a:ext cx="1169987" cy="525463"/>
        </p:xfrm>
        <a:graphic>
          <a:graphicData uri="http://schemas.openxmlformats.org/presentationml/2006/ole">
            <mc:AlternateContent xmlns:mc="http://schemas.openxmlformats.org/markup-compatibility/2006">
              <mc:Choice xmlns:v="urn:schemas-microsoft-com:vml" Requires="v">
                <p:oleObj spid="_x0000_s2" name="" r:id="rId3" imgW="457200" imgH="203200" progId="">
                  <p:embed/>
                </p:oleObj>
              </mc:Choice>
              <mc:Fallback>
                <p:oleObj name="" r:id="rId3" imgW="457200" imgH="203200" progId="">
                  <p:embed/>
                  <p:pic>
                    <p:nvPicPr>
                      <p:cNvPr id="0" name="PA-Object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1263" y="2755539"/>
                        <a:ext cx="1169987" cy="525463"/>
                      </a:xfrm>
                      <a:prstGeom prst="rect">
                        <a:avLst/>
                      </a:prstGeom>
                      <a:noFill/>
                      <a:ln>
                        <a:noFill/>
                      </a:ln>
                    </p:spPr>
                  </p:pic>
                </p:oleObj>
              </mc:Fallback>
            </mc:AlternateContent>
          </a:graphicData>
        </a:graphic>
      </p:graphicFrame>
      <p:sp>
        <p:nvSpPr>
          <p:cNvPr id="9" name="PA-圆角矩形 1"/>
          <p:cNvSpPr/>
          <p:nvPr>
            <p:custDataLst>
              <p:tags r:id="rId5"/>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文本框 5"/>
          <p:cNvSpPr txBox="1">
            <a:spLocks noChangeArrowheads="1"/>
          </p:cNvSpPr>
          <p:nvPr>
            <p:custDataLst>
              <p:tags r:id="rId6"/>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译码器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1" name="PA-文本框 10"/>
          <p:cNvSpPr txBox="1"/>
          <p:nvPr>
            <p:custDataLst>
              <p:tags r:id="rId7"/>
            </p:custDataLst>
          </p:nvPr>
        </p:nvSpPr>
        <p:spPr>
          <a:xfrm>
            <a:off x="2831071" y="2232862"/>
            <a:ext cx="697627" cy="1672253"/>
          </a:xfrm>
          <a:prstGeom prst="rect">
            <a:avLst/>
          </a:prstGeom>
          <a:noFill/>
        </p:spPr>
        <p:txBody>
          <a:bodyPr wrap="none" rtlCol="0">
            <a:spAutoFit/>
          </a:bodyPr>
          <a:lstStyle/>
          <a:p>
            <a:pPr algn="ctr"/>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pPr algn="ctr"/>
            <a:endParaRPr lang="zh-CN" altLang="en-US"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n-1</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2" name="PA-StraightArrowConnector 11"/>
          <p:cNvCxnSpPr/>
          <p:nvPr>
            <p:custDataLst>
              <p:tags r:id="rId8"/>
            </p:custDataLst>
          </p:nvPr>
        </p:nvCxnSpPr>
        <p:spPr>
          <a:xfrm>
            <a:off x="3455183" y="2553496"/>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PA-StraightArrowConnector 12"/>
          <p:cNvCxnSpPr/>
          <p:nvPr>
            <p:custDataLst>
              <p:tags r:id="rId9"/>
            </p:custDataLst>
          </p:nvPr>
        </p:nvCxnSpPr>
        <p:spPr>
          <a:xfrm>
            <a:off x="3455182" y="3002778"/>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PA-StraightArrowConnector 13"/>
          <p:cNvCxnSpPr/>
          <p:nvPr>
            <p:custDataLst>
              <p:tags r:id="rId10"/>
            </p:custDataLst>
          </p:nvPr>
        </p:nvCxnSpPr>
        <p:spPr>
          <a:xfrm>
            <a:off x="3455183" y="3679673"/>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PA-矩形 14"/>
          <p:cNvSpPr/>
          <p:nvPr>
            <p:custDataLst>
              <p:tags r:id="rId11"/>
            </p:custDataLst>
          </p:nvPr>
        </p:nvSpPr>
        <p:spPr>
          <a:xfrm>
            <a:off x="4573476" y="2315989"/>
            <a:ext cx="873937" cy="1594345"/>
          </a:xfrm>
          <a:prstGeom prst="rect">
            <a:avLst/>
          </a:prstGeom>
          <a:ln w="38100"/>
        </p:spPr>
        <p:style>
          <a:lnRef idx="2">
            <a:schemeClr val="dk1"/>
          </a:lnRef>
          <a:fillRef idx="1001">
            <a:schemeClr val="lt1"/>
          </a:fillRef>
          <a:effectRef idx="0">
            <a:schemeClr val="dk1"/>
          </a:effectRef>
          <a:fontRef idx="minor">
            <a:schemeClr val="dk1"/>
          </a:fontRef>
        </p:style>
        <p:txBody>
          <a:bodyPr vert="eaVert" rtlCol="0" anchor="ctr"/>
          <a:lstStyle/>
          <a:p>
            <a:pPr algn="ct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译码器</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6" name="PA-StraightArrowConnector 15"/>
          <p:cNvCxnSpPr/>
          <p:nvPr>
            <p:custDataLst>
              <p:tags r:id="rId12"/>
            </p:custDataLst>
          </p:nvPr>
        </p:nvCxnSpPr>
        <p:spPr>
          <a:xfrm>
            <a:off x="5568179" y="2553496"/>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PA-StraightArrowConnector 16"/>
          <p:cNvCxnSpPr/>
          <p:nvPr>
            <p:custDataLst>
              <p:tags r:id="rId13"/>
            </p:custDataLst>
          </p:nvPr>
        </p:nvCxnSpPr>
        <p:spPr>
          <a:xfrm>
            <a:off x="5568178" y="2985956"/>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PA-StraightArrowConnector 17"/>
          <p:cNvCxnSpPr/>
          <p:nvPr>
            <p:custDataLst>
              <p:tags r:id="rId14"/>
            </p:custDataLst>
          </p:nvPr>
        </p:nvCxnSpPr>
        <p:spPr>
          <a:xfrm>
            <a:off x="5568179" y="3670225"/>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PA-文本框 18"/>
          <p:cNvSpPr txBox="1"/>
          <p:nvPr>
            <p:custDataLst>
              <p:tags r:id="rId15"/>
            </p:custDataLst>
          </p:nvPr>
        </p:nvSpPr>
        <p:spPr>
          <a:xfrm>
            <a:off x="6517952" y="2285230"/>
            <a:ext cx="729687" cy="1672253"/>
          </a:xfrm>
          <a:prstGeom prst="rect">
            <a:avLst/>
          </a:prstGeom>
          <a:noFill/>
        </p:spPr>
        <p:txBody>
          <a:bodyPr wrap="none" rtlCol="0">
            <a:spAutoFit/>
          </a:bodyPr>
          <a:lstStyle/>
          <a:p>
            <a:pPr algn="ctr"/>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pPr algn="ctr"/>
            <a:endParaRPr lang="zh-CN" altLang="en-US"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m-1</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PA-文本框 19"/>
          <p:cNvSpPr txBox="1"/>
          <p:nvPr>
            <p:custDataLst>
              <p:tags r:id="rId16"/>
            </p:custDataLst>
          </p:nvPr>
        </p:nvSpPr>
        <p:spPr>
          <a:xfrm>
            <a:off x="3597480" y="3119303"/>
            <a:ext cx="615553" cy="453009"/>
          </a:xfrm>
          <a:prstGeom prst="rect">
            <a:avLst/>
          </a:prstGeom>
          <a:noFill/>
        </p:spPr>
        <p:txBody>
          <a:bodyPr vert="eaVert" wrap="none" rtlCol="0">
            <a:spAutoFit/>
          </a:bodyPr>
          <a:lstStyle/>
          <a:p>
            <a:r>
              <a:rPr lang="en-US" altLang="zh-CN" sz="2800" b="1" dirty="0">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
        <p:nvSpPr>
          <p:cNvPr id="21" name="PA-文本框 20"/>
          <p:cNvSpPr txBox="1"/>
          <p:nvPr>
            <p:custDataLst>
              <p:tags r:id="rId17"/>
            </p:custDataLst>
          </p:nvPr>
        </p:nvSpPr>
        <p:spPr>
          <a:xfrm>
            <a:off x="5704186" y="3068988"/>
            <a:ext cx="615553" cy="453009"/>
          </a:xfrm>
          <a:prstGeom prst="rect">
            <a:avLst/>
          </a:prstGeom>
          <a:noFill/>
        </p:spPr>
        <p:txBody>
          <a:bodyPr vert="eaVert" wrap="none" rtlCol="0">
            <a:spAutoFit/>
          </a:bodyPr>
          <a:lstStyle/>
          <a:p>
            <a:r>
              <a:rPr lang="en-US" altLang="zh-CN" sz="2800" b="1" dirty="0">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
        <p:nvSpPr>
          <p:cNvPr id="22" name="PA-文本框 21"/>
          <p:cNvSpPr txBox="1"/>
          <p:nvPr>
            <p:custDataLst>
              <p:tags r:id="rId18"/>
            </p:custDataLst>
          </p:nvPr>
        </p:nvSpPr>
        <p:spPr>
          <a:xfrm>
            <a:off x="1636522" y="2629008"/>
            <a:ext cx="1107996" cy="830997"/>
          </a:xfrm>
          <a:prstGeom prst="rect">
            <a:avLst/>
          </a:prstGeom>
          <a:noFill/>
        </p:spPr>
        <p:txBody>
          <a:bodyPr wrap="none" rtlCol="0">
            <a:spAutoFit/>
          </a:bodyPr>
          <a:lstStyle/>
          <a:p>
            <a:pPr algn="ctr"/>
            <a:r>
              <a:rPr lang="en-US" altLang="zh-CN" sz="2400" dirty="0"/>
              <a:t>n</a:t>
            </a:r>
            <a:r>
              <a:rPr lang="zh-CN" altLang="en-US" sz="2400" dirty="0"/>
              <a:t>位二</a:t>
            </a:r>
            <a:endParaRPr lang="en-US" altLang="zh-CN" sz="2400" dirty="0"/>
          </a:p>
          <a:p>
            <a:pPr algn="ctr"/>
            <a:r>
              <a:rPr lang="zh-CN" altLang="en-US" sz="2400" dirty="0"/>
              <a:t>进制码</a:t>
            </a:r>
            <a:endParaRPr lang="zh-CN" altLang="en-US" sz="2400" dirty="0"/>
          </a:p>
        </p:txBody>
      </p:sp>
      <p:sp>
        <p:nvSpPr>
          <p:cNvPr id="23" name="PA-文本框 22"/>
          <p:cNvSpPr txBox="1"/>
          <p:nvPr>
            <p:custDataLst>
              <p:tags r:id="rId19"/>
            </p:custDataLst>
          </p:nvPr>
        </p:nvSpPr>
        <p:spPr>
          <a:xfrm>
            <a:off x="7226814" y="2623119"/>
            <a:ext cx="1107996" cy="830997"/>
          </a:xfrm>
          <a:prstGeom prst="rect">
            <a:avLst/>
          </a:prstGeom>
          <a:noFill/>
        </p:spPr>
        <p:txBody>
          <a:bodyPr wrap="none" rtlCol="0">
            <a:spAutoFit/>
          </a:bodyPr>
          <a:lstStyle/>
          <a:p>
            <a:pPr algn="ctr"/>
            <a:r>
              <a:rPr lang="en-US" altLang="zh-CN" sz="2400" dirty="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2</a:t>
            </a:r>
            <a:r>
              <a:rPr lang="en-US" altLang="zh-CN" sz="2400" baseline="30000" dirty="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n</a:t>
            </a:r>
            <a:r>
              <a:rPr lang="zh-CN" altLang="en-US" sz="2400" dirty="0"/>
              <a:t>位译</a:t>
            </a:r>
            <a:endParaRPr lang="en-US" altLang="zh-CN" sz="2400" dirty="0"/>
          </a:p>
          <a:p>
            <a:pPr algn="ctr"/>
            <a:r>
              <a:rPr lang="zh-CN" altLang="en-US" sz="2400" dirty="0"/>
              <a:t>码输出</a:t>
            </a:r>
            <a:endParaRPr lang="zh-CN" altLang="en-US" sz="2400" dirty="0"/>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4" name="PA-文本框 5"/>
          <p:cNvSpPr txBox="1">
            <a:spLocks noChangeArrowheads="1"/>
          </p:cNvSpPr>
          <p:nvPr>
            <p:custDataLst>
              <p:tags r:id="rId20"/>
            </p:custDataLst>
          </p:nvPr>
        </p:nvSpPr>
        <p:spPr bwMode="auto">
          <a:xfrm>
            <a:off x="626939" y="1335395"/>
            <a:ext cx="32919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2. </a:t>
            </a:r>
            <a:r>
              <a:rPr kumimoji="1" lang="zh-CN" altLang="en-US" sz="2800" b="1" dirty="0">
                <a:solidFill>
                  <a:srgbClr val="005286"/>
                </a:solidFill>
                <a:latin typeface="+mj-ea"/>
                <a:ea typeface="+mj-ea"/>
                <a:sym typeface="微软雅黑" panose="020B0503020204020204" pitchFamily="34" charset="-122"/>
              </a:rPr>
              <a:t>二进制译码器</a:t>
            </a:r>
            <a:endParaRPr kumimoji="1" lang="zh-CN" altLang="en-US" sz="2800" b="1" dirty="0">
              <a:solidFill>
                <a:srgbClr val="005286"/>
              </a:solidFill>
              <a:latin typeface="+mj-ea"/>
              <a:ea typeface="+mj-ea"/>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039"/>
                                        </p:tgtEl>
                                        <p:attrNameLst>
                                          <p:attrName>style.visibility</p:attrName>
                                        </p:attrNameLst>
                                      </p:cBhvr>
                                      <p:to>
                                        <p:strVal val="visible"/>
                                      </p:to>
                                    </p:set>
                                    <p:animEffect transition="in" filter="fade">
                                      <p:cBhvr>
                                        <p:cTn id="7" dur="500"/>
                                        <p:tgtEl>
                                          <p:spTgt spid="42039"/>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41986"/>
                                        </p:tgtEl>
                                        <p:attrNameLst>
                                          <p:attrName>style.visibility</p:attrName>
                                        </p:attrNameLst>
                                      </p:cBhvr>
                                      <p:to>
                                        <p:strVal val="visible"/>
                                      </p:to>
                                    </p:set>
                                    <p:anim calcmode="lin" valueType="num">
                                      <p:cBhvr>
                                        <p:cTn id="11" dur="500" fill="hold"/>
                                        <p:tgtEl>
                                          <p:spTgt spid="41986"/>
                                        </p:tgtEl>
                                        <p:attrNameLst>
                                          <p:attrName>ppt_w</p:attrName>
                                        </p:attrNameLst>
                                      </p:cBhvr>
                                      <p:tavLst>
                                        <p:tav tm="0">
                                          <p:val>
                                            <p:fltVal val="0"/>
                                          </p:val>
                                        </p:tav>
                                        <p:tav tm="100000">
                                          <p:val>
                                            <p:strVal val="#ppt_w"/>
                                          </p:val>
                                        </p:tav>
                                      </p:tavLst>
                                    </p:anim>
                                    <p:anim calcmode="lin" valueType="num">
                                      <p:cBhvr>
                                        <p:cTn id="12" dur="500" fill="hold"/>
                                        <p:tgtEl>
                                          <p:spTgt spid="41986"/>
                                        </p:tgtEl>
                                        <p:attrNameLst>
                                          <p:attrName>ppt_h</p:attrName>
                                        </p:attrNameLst>
                                      </p:cBhvr>
                                      <p:tavLst>
                                        <p:tav tm="0">
                                          <p:val>
                                            <p:fltVal val="0"/>
                                          </p:val>
                                        </p:tav>
                                        <p:tav tm="100000">
                                          <p:val>
                                            <p:strVal val="#ppt_h"/>
                                          </p:val>
                                        </p:tav>
                                      </p:tavLst>
                                    </p:anim>
                                    <p:anim calcmode="lin" valueType="num">
                                      <p:cBhvr>
                                        <p:cTn id="13" dur="500" fill="hold"/>
                                        <p:tgtEl>
                                          <p:spTgt spid="41986"/>
                                        </p:tgtEl>
                                        <p:attrNameLst>
                                          <p:attrName>style.rotation</p:attrName>
                                        </p:attrNameLst>
                                      </p:cBhvr>
                                      <p:tavLst>
                                        <p:tav tm="0">
                                          <p:val>
                                            <p:fltVal val="360"/>
                                          </p:val>
                                        </p:tav>
                                        <p:tav tm="100000">
                                          <p:val>
                                            <p:fltVal val="0"/>
                                          </p:val>
                                        </p:tav>
                                      </p:tavLst>
                                    </p:anim>
                                    <p:animEffect transition="in" filter="fade">
                                      <p:cBhvr>
                                        <p:cTn id="14" dur="500"/>
                                        <p:tgtEl>
                                          <p:spTgt spid="41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3" name="PA-AutoShape 58"/>
          <p:cNvSpPr>
            <a:spLocks noChangeArrowheads="1"/>
          </p:cNvSpPr>
          <p:nvPr>
            <p:custDataLst>
              <p:tags r:id="rId1"/>
            </p:custDataLst>
          </p:nvPr>
        </p:nvSpPr>
        <p:spPr bwMode="auto">
          <a:xfrm>
            <a:off x="4827588" y="2845354"/>
            <a:ext cx="582612" cy="1130300"/>
          </a:xfrm>
          <a:prstGeom prst="roundRect">
            <a:avLst>
              <a:gd name="adj" fmla="val 16667"/>
            </a:avLst>
          </a:prstGeom>
          <a:solidFill>
            <a:srgbClr val="FFFF00"/>
          </a:solidFill>
          <a:ln w="28575">
            <a:solidFill>
              <a:srgbClr val="005286"/>
            </a:solidFill>
            <a:round/>
          </a:ln>
        </p:spPr>
        <p:txBody>
          <a:bodyPr wrap="none" lIns="0" tIns="0" rIns="0" bIns="0"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b="1">
              <a:solidFill>
                <a:srgbClr val="000000"/>
              </a:solidFill>
              <a:latin typeface="+mj-lt"/>
            </a:endParaRPr>
          </a:p>
        </p:txBody>
      </p:sp>
      <p:sp>
        <p:nvSpPr>
          <p:cNvPr id="45064" name="PA-AutoShape 59"/>
          <p:cNvSpPr>
            <a:spLocks noChangeArrowheads="1"/>
          </p:cNvSpPr>
          <p:nvPr>
            <p:custDataLst>
              <p:tags r:id="rId2"/>
            </p:custDataLst>
          </p:nvPr>
        </p:nvSpPr>
        <p:spPr bwMode="auto">
          <a:xfrm>
            <a:off x="6324600" y="2510269"/>
            <a:ext cx="587375" cy="2989385"/>
          </a:xfrm>
          <a:prstGeom prst="roundRect">
            <a:avLst>
              <a:gd name="adj" fmla="val 16667"/>
            </a:avLst>
          </a:prstGeom>
          <a:solidFill>
            <a:srgbClr val="FFFF00"/>
          </a:solidFill>
          <a:ln w="28575">
            <a:solidFill>
              <a:srgbClr val="005286"/>
            </a:solidFill>
            <a:round/>
          </a:ln>
        </p:spPr>
        <p:txBody>
          <a:bodyPr wrap="none" lIns="0" tIns="0" rIns="0" bIns="0"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b="1">
              <a:solidFill>
                <a:srgbClr val="000000"/>
              </a:solidFill>
              <a:latin typeface="+mj-lt"/>
            </a:endParaRPr>
          </a:p>
        </p:txBody>
      </p:sp>
      <p:sp>
        <p:nvSpPr>
          <p:cNvPr id="45065" name="PA-AutoShape 60"/>
          <p:cNvSpPr>
            <a:spLocks noChangeArrowheads="1"/>
          </p:cNvSpPr>
          <p:nvPr>
            <p:custDataLst>
              <p:tags r:id="rId3"/>
            </p:custDataLst>
          </p:nvPr>
        </p:nvSpPr>
        <p:spPr bwMode="auto">
          <a:xfrm>
            <a:off x="4986667" y="3998689"/>
            <a:ext cx="816101" cy="1168400"/>
          </a:xfrm>
          <a:prstGeom prst="roundRect">
            <a:avLst>
              <a:gd name="adj" fmla="val 16667"/>
            </a:avLst>
          </a:prstGeom>
          <a:solidFill>
            <a:srgbClr val="FFFF00"/>
          </a:solidFill>
          <a:ln w="28575">
            <a:solidFill>
              <a:srgbClr val="005286"/>
            </a:solidFill>
            <a:round/>
          </a:ln>
        </p:spPr>
        <p:txBody>
          <a:bodyPr wrap="none" lIns="0" tIns="0" rIns="0" bIns="0"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b="1">
              <a:solidFill>
                <a:srgbClr val="000000"/>
              </a:solidFill>
              <a:latin typeface="+mj-lt"/>
            </a:endParaRPr>
          </a:p>
        </p:txBody>
      </p:sp>
      <p:pic>
        <p:nvPicPr>
          <p:cNvPr id="3" name="PA-图片 2"/>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4343010" y="2404524"/>
            <a:ext cx="3048264" cy="3231160"/>
          </a:xfrm>
          <a:prstGeom prst="rect">
            <a:avLst/>
          </a:prstGeom>
        </p:spPr>
      </p:pic>
      <p:sp>
        <p:nvSpPr>
          <p:cNvPr id="45060" name="PA-矩形 57"/>
          <p:cNvSpPr>
            <a:spLocks noChangeArrowheads="1"/>
          </p:cNvSpPr>
          <p:nvPr>
            <p:custDataLst>
              <p:tags r:id="rId6"/>
            </p:custDataLst>
          </p:nvPr>
        </p:nvSpPr>
        <p:spPr bwMode="auto">
          <a:xfrm>
            <a:off x="3941726" y="1757063"/>
            <a:ext cx="3779748"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0"/>
              </a:spcBef>
              <a:buFontTx/>
              <a:buNone/>
            </a:pPr>
            <a:r>
              <a:rPr lang="zh-CN" altLang="en-US" sz="2400" b="1" dirty="0">
                <a:solidFill>
                  <a:srgbClr val="002060"/>
                </a:solidFill>
                <a:effectLst>
                  <a:outerShdw blurRad="38100" dist="38100" dir="2700000" algn="tl">
                    <a:srgbClr val="000000">
                      <a:alpha val="43137"/>
                    </a:srgbClr>
                  </a:outerShdw>
                </a:effectLst>
                <a:latin typeface="+mj-lt"/>
              </a:rPr>
              <a:t>  </a:t>
            </a:r>
            <a:r>
              <a:rPr lang="en-US" altLang="zh-CN" sz="2400" b="1" dirty="0">
                <a:solidFill>
                  <a:srgbClr val="FF0000"/>
                </a:solidFill>
                <a:effectLst>
                  <a:outerShdw blurRad="38100" dist="38100" dir="2700000" algn="tl">
                    <a:srgbClr val="000000">
                      <a:alpha val="43137"/>
                    </a:srgbClr>
                  </a:outerShdw>
                </a:effectLst>
                <a:latin typeface="+mj-lt"/>
                <a:ea typeface="黑体" panose="02010609060101010101" pitchFamily="49" charset="-122"/>
              </a:rPr>
              <a:t>3</a:t>
            </a:r>
            <a:r>
              <a:rPr lang="zh-CN" altLang="en-US" sz="2400" b="1" dirty="0">
                <a:solidFill>
                  <a:srgbClr val="FF0000"/>
                </a:solidFill>
                <a:effectLst>
                  <a:outerShdw blurRad="38100" dist="38100" dir="2700000" algn="tl">
                    <a:srgbClr val="000000">
                      <a:alpha val="43137"/>
                    </a:srgbClr>
                  </a:outerShdw>
                </a:effectLst>
                <a:latin typeface="+mj-lt"/>
                <a:ea typeface="黑体" panose="02010609060101010101" pitchFamily="49" charset="-122"/>
              </a:rPr>
              <a:t>－</a:t>
            </a:r>
            <a:r>
              <a:rPr lang="en-US" altLang="zh-CN" sz="2400" b="1" dirty="0">
                <a:solidFill>
                  <a:srgbClr val="FF0000"/>
                </a:solidFill>
                <a:effectLst>
                  <a:outerShdw blurRad="38100" dist="38100" dir="2700000" algn="tl">
                    <a:srgbClr val="000000">
                      <a:alpha val="43137"/>
                    </a:srgbClr>
                  </a:outerShdw>
                </a:effectLst>
                <a:latin typeface="+mj-lt"/>
                <a:ea typeface="黑体" panose="02010609060101010101" pitchFamily="49" charset="-122"/>
              </a:rPr>
              <a:t>8</a:t>
            </a:r>
            <a:r>
              <a:rPr lang="zh-CN" altLang="en-US" sz="2400" b="1" dirty="0">
                <a:solidFill>
                  <a:srgbClr val="FF0000"/>
                </a:solidFill>
                <a:effectLst>
                  <a:outerShdw blurRad="38100" dist="38100" dir="2700000" algn="tl">
                    <a:srgbClr val="000000">
                      <a:alpha val="43137"/>
                    </a:srgbClr>
                  </a:outerShdw>
                </a:effectLst>
                <a:latin typeface="+mj-lt"/>
                <a:ea typeface="黑体" panose="02010609060101010101" pitchFamily="49" charset="-122"/>
              </a:rPr>
              <a:t>线</a:t>
            </a:r>
            <a:r>
              <a:rPr lang="zh-CN" altLang="en-US" sz="2400" b="1" dirty="0">
                <a:latin typeface="+mj-lt"/>
              </a:rPr>
              <a:t>译码器</a:t>
            </a:r>
            <a:r>
              <a:rPr lang="en-US" altLang="zh-CN" sz="2400" b="1" dirty="0">
                <a:latin typeface="+mj-lt"/>
              </a:rPr>
              <a:t>74LS138 </a:t>
            </a:r>
            <a:endParaRPr lang="en-US" altLang="zh-CN" sz="2400" b="1" dirty="0">
              <a:latin typeface="+mj-lt"/>
            </a:endParaRPr>
          </a:p>
        </p:txBody>
      </p:sp>
      <p:sp>
        <p:nvSpPr>
          <p:cNvPr id="45066" name="PA-AutoShape 61"/>
          <p:cNvSpPr>
            <a:spLocks noChangeArrowheads="1"/>
          </p:cNvSpPr>
          <p:nvPr>
            <p:custDataLst>
              <p:tags r:id="rId7"/>
            </p:custDataLst>
          </p:nvPr>
        </p:nvSpPr>
        <p:spPr bwMode="auto">
          <a:xfrm>
            <a:off x="1307805" y="2832654"/>
            <a:ext cx="2656183" cy="830997"/>
          </a:xfrm>
          <a:prstGeom prst="wedgeRectCallout">
            <a:avLst>
              <a:gd name="adj1" fmla="val 88249"/>
              <a:gd name="adj2" fmla="val -30429"/>
            </a:avLst>
          </a:prstGeom>
          <a:solidFill>
            <a:srgbClr val="CC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50000"/>
              </a:spcBef>
              <a:buNone/>
            </a:pPr>
            <a:r>
              <a:rPr lang="zh-CN" altLang="en-US" sz="2400" b="1" dirty="0">
                <a:solidFill>
                  <a:srgbClr val="000000"/>
                </a:solidFill>
                <a:latin typeface="+mj-lt"/>
              </a:rPr>
              <a:t> </a:t>
            </a:r>
            <a:r>
              <a:rPr lang="en-US" altLang="zh-CN" sz="2400" b="1" dirty="0">
                <a:solidFill>
                  <a:srgbClr val="000000"/>
                </a:solidFill>
                <a:latin typeface="+mj-lt"/>
                <a:sym typeface="宋体" panose="02010600030101010101" pitchFamily="2" charset="-122"/>
              </a:rPr>
              <a:t>3</a:t>
            </a:r>
            <a:r>
              <a:rPr lang="zh-CN" altLang="en-US" sz="2400" b="1" dirty="0">
                <a:solidFill>
                  <a:srgbClr val="000000"/>
                </a:solidFill>
                <a:latin typeface="+mj-lt"/>
                <a:sym typeface="宋体" panose="02010600030101010101" pitchFamily="2" charset="-122"/>
              </a:rPr>
              <a:t>位二进制码输入端，</a:t>
            </a:r>
            <a:r>
              <a:rPr lang="en-US" altLang="zh-CN" sz="2400" b="1" dirty="0">
                <a:solidFill>
                  <a:srgbClr val="000000"/>
                </a:solidFill>
                <a:latin typeface="+mj-lt"/>
                <a:sym typeface="宋体" panose="02010600030101010101" pitchFamily="2" charset="-122"/>
              </a:rPr>
              <a:t>C</a:t>
            </a:r>
            <a:r>
              <a:rPr lang="zh-CN" altLang="en-US" sz="2400" b="1" dirty="0">
                <a:solidFill>
                  <a:srgbClr val="000000"/>
                </a:solidFill>
                <a:latin typeface="+mj-lt"/>
                <a:sym typeface="宋体" panose="02010600030101010101" pitchFamily="2" charset="-122"/>
              </a:rPr>
              <a:t>为最高位。</a:t>
            </a:r>
            <a:endParaRPr lang="zh-CN" altLang="en-US" sz="2400" b="1" dirty="0">
              <a:solidFill>
                <a:srgbClr val="000000"/>
              </a:solidFill>
              <a:latin typeface="+mj-lt"/>
              <a:sym typeface="宋体" panose="02010600030101010101" pitchFamily="2" charset="-122"/>
            </a:endParaRPr>
          </a:p>
        </p:txBody>
      </p:sp>
      <p:sp>
        <p:nvSpPr>
          <p:cNvPr id="45067" name="PA-AutoShape 62"/>
          <p:cNvSpPr>
            <a:spLocks noChangeArrowheads="1"/>
          </p:cNvSpPr>
          <p:nvPr>
            <p:custDataLst>
              <p:tags r:id="rId8"/>
            </p:custDataLst>
          </p:nvPr>
        </p:nvSpPr>
        <p:spPr bwMode="auto">
          <a:xfrm>
            <a:off x="7521965" y="3331249"/>
            <a:ext cx="2743199" cy="830997"/>
          </a:xfrm>
          <a:prstGeom prst="wedgeRectCallout">
            <a:avLst>
              <a:gd name="adj1" fmla="val -75794"/>
              <a:gd name="adj2" fmla="val -57063"/>
            </a:avLst>
          </a:prstGeom>
          <a:solidFill>
            <a:srgbClr val="CC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50000"/>
              </a:spcBef>
              <a:buNone/>
            </a:pPr>
            <a:r>
              <a:rPr lang="en-US" altLang="zh-CN" sz="2400" b="1" dirty="0">
                <a:solidFill>
                  <a:srgbClr val="000000"/>
                </a:solidFill>
                <a:latin typeface="+mj-lt"/>
                <a:sym typeface="宋体" panose="02010600030101010101" pitchFamily="2" charset="-122"/>
              </a:rPr>
              <a:t>8</a:t>
            </a:r>
            <a:r>
              <a:rPr lang="zh-CN" altLang="en-US" sz="2400" b="1" dirty="0">
                <a:solidFill>
                  <a:srgbClr val="000000"/>
                </a:solidFill>
                <a:latin typeface="+mj-lt"/>
                <a:sym typeface="宋体" panose="02010600030101010101" pitchFamily="2" charset="-122"/>
              </a:rPr>
              <a:t>个译码输出端低电平有效。</a:t>
            </a:r>
            <a:endParaRPr lang="zh-CN" altLang="en-US" sz="2400" b="1" dirty="0">
              <a:solidFill>
                <a:srgbClr val="000000"/>
              </a:solidFill>
              <a:latin typeface="+mj-lt"/>
              <a:sym typeface="宋体" panose="02010600030101010101" pitchFamily="2" charset="-122"/>
            </a:endParaRPr>
          </a:p>
        </p:txBody>
      </p:sp>
      <p:sp>
        <p:nvSpPr>
          <p:cNvPr id="15" name="PA-圆角矩形 1"/>
          <p:cNvSpPr/>
          <p:nvPr>
            <p:custDataLst>
              <p:tags r:id="rId9"/>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lt"/>
              <a:ea typeface="微软雅黑" panose="020B0503020204020204" pitchFamily="34" charset="-122"/>
              <a:sym typeface="微软雅黑" panose="020B0503020204020204" pitchFamily="34" charset="-122"/>
            </a:endParaRPr>
          </a:p>
        </p:txBody>
      </p:sp>
      <p:sp>
        <p:nvSpPr>
          <p:cNvPr id="16" name="PA-文本框 5"/>
          <p:cNvSpPr txBox="1">
            <a:spLocks noChangeArrowheads="1"/>
          </p:cNvSpPr>
          <p:nvPr>
            <p:custDataLst>
              <p:tags r:id="rId10"/>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mj-lt"/>
                <a:ea typeface="微软雅黑" panose="020B0503020204020204" pitchFamily="34" charset="-122"/>
              </a:rPr>
              <a:t>译码器</a:t>
            </a:r>
            <a:endParaRPr kumimoji="1" lang="zh-CN" altLang="en-US" sz="2800" b="1" dirty="0">
              <a:solidFill>
                <a:srgbClr val="005286"/>
              </a:solidFill>
              <a:latin typeface="+mj-lt"/>
              <a:ea typeface="微软雅黑" panose="020B0503020204020204" pitchFamily="34" charset="-122"/>
            </a:endParaRPr>
          </a:p>
        </p:txBody>
      </p:sp>
      <p:grpSp>
        <p:nvGrpSpPr>
          <p:cNvPr id="5" name="PA-组合 4"/>
          <p:cNvGrpSpPr/>
          <p:nvPr>
            <p:custDataLst>
              <p:tags r:id="rId11"/>
            </p:custDataLst>
          </p:nvPr>
        </p:nvGrpSpPr>
        <p:grpSpPr>
          <a:xfrm>
            <a:off x="2075033" y="5111759"/>
            <a:ext cx="8012850" cy="1353939"/>
            <a:chOff x="2252314" y="5495608"/>
            <a:chExt cx="8012850" cy="1157408"/>
          </a:xfrm>
          <a:effectLst>
            <a:outerShdw blurRad="50800" dist="38100" dir="2700000" algn="tl" rotWithShape="0">
              <a:prstClr val="black">
                <a:alpha val="40000"/>
              </a:prstClr>
            </a:outerShdw>
          </a:effectLst>
        </p:grpSpPr>
        <p:sp>
          <p:nvSpPr>
            <p:cNvPr id="4" name="PA-等腰三角形 3"/>
            <p:cNvSpPr/>
            <p:nvPr>
              <p:custDataLst>
                <p:tags r:id="rId12"/>
              </p:custDataLst>
            </p:nvPr>
          </p:nvSpPr>
          <p:spPr>
            <a:xfrm rot="2815635">
              <a:off x="4388577" y="5041599"/>
              <a:ext cx="535529" cy="1443547"/>
            </a:xfrm>
            <a:prstGeom prst="triangle">
              <a:avLst/>
            </a:prstGeom>
            <a:solidFill>
              <a:srgbClr val="CCFFF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j-lt"/>
              </a:endParaRPr>
            </a:p>
          </p:txBody>
        </p:sp>
        <p:sp>
          <p:nvSpPr>
            <p:cNvPr id="2" name="PA-矩形 1"/>
            <p:cNvSpPr/>
            <p:nvPr>
              <p:custDataLst>
                <p:tags r:id="rId13"/>
              </p:custDataLst>
            </p:nvPr>
          </p:nvSpPr>
          <p:spPr>
            <a:xfrm>
              <a:off x="2252314" y="5951976"/>
              <a:ext cx="8012850" cy="701040"/>
            </a:xfrm>
            <a:prstGeom prst="rect">
              <a:avLst/>
            </a:prstGeom>
            <a:solidFill>
              <a:srgbClr val="CCFFFF"/>
            </a:solidFill>
            <a:ln>
              <a:noFill/>
            </a:ln>
          </p:spPr>
          <p:style>
            <a:lnRef idx="2">
              <a:schemeClr val="dk1"/>
            </a:lnRef>
            <a:fillRef idx="1">
              <a:schemeClr val="lt1"/>
            </a:fillRef>
            <a:effectRef idx="0">
              <a:schemeClr val="dk1"/>
            </a:effectRef>
            <a:fontRef idx="minor">
              <a:schemeClr val="dk1"/>
            </a:fontRef>
          </p:style>
          <p:txBody>
            <a:bodyPr rtlCol="0" anchor="ctr"/>
            <a:lstStyle/>
            <a:p>
              <a:r>
                <a:rPr lang="zh-CN" altLang="en-US" sz="2400" b="1" dirty="0">
                  <a:latin typeface="+mj-lt"/>
                </a:rPr>
                <a:t>　　使能端 </a:t>
              </a:r>
              <a:r>
                <a:rPr lang="en-US" altLang="zh-CN" sz="2400" b="1" dirty="0">
                  <a:latin typeface="+mj-lt"/>
                </a:rPr>
                <a:t>G1 </a:t>
              </a:r>
              <a:r>
                <a:rPr lang="zh-CN" altLang="en-US" sz="2400" b="1" dirty="0">
                  <a:latin typeface="+mj-lt"/>
                </a:rPr>
                <a:t>高电平有效， </a:t>
              </a:r>
              <a:r>
                <a:rPr lang="en-US" altLang="zh-CN" sz="2400" b="1" dirty="0">
                  <a:latin typeface="+mj-lt"/>
                </a:rPr>
                <a:t>G2AN</a:t>
              </a:r>
              <a:r>
                <a:rPr lang="zh-CN" altLang="en-US" sz="2400" b="1" dirty="0">
                  <a:latin typeface="+mj-lt"/>
                </a:rPr>
                <a:t>、 </a:t>
              </a:r>
              <a:r>
                <a:rPr lang="en-US" altLang="zh-CN" sz="2400" b="1" dirty="0">
                  <a:latin typeface="+mj-lt"/>
                </a:rPr>
                <a:t>G2BN </a:t>
              </a:r>
              <a:r>
                <a:rPr lang="zh-CN" altLang="en-US" sz="2400" b="1" dirty="0">
                  <a:latin typeface="+mj-lt"/>
                </a:rPr>
                <a:t>低电平有效，即当 </a:t>
              </a:r>
              <a:r>
                <a:rPr lang="en-US" altLang="zh-CN" sz="2400" b="1" dirty="0">
                  <a:latin typeface="+mj-lt"/>
                </a:rPr>
                <a:t>G1 = 1, G2AN + G2BN = 0 </a:t>
              </a:r>
              <a:r>
                <a:rPr lang="zh-CN" altLang="en-US" sz="2400" b="1" dirty="0">
                  <a:latin typeface="+mj-lt"/>
                </a:rPr>
                <a:t>时译码，否则禁止译码。</a:t>
              </a:r>
              <a:endParaRPr lang="zh-CN" altLang="en-US" sz="2400" b="1" dirty="0">
                <a:latin typeface="+mj-lt"/>
              </a:endParaRPr>
            </a:p>
          </p:txBody>
        </p:sp>
      </p:grpSp>
      <p:sp>
        <p:nvSpPr>
          <p:cNvPr id="6" name="灯片编号占位符 5"/>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8" name="PA-文本框 5"/>
          <p:cNvSpPr txBox="1">
            <a:spLocks noChangeArrowheads="1"/>
          </p:cNvSpPr>
          <p:nvPr>
            <p:custDataLst>
              <p:tags r:id="rId14"/>
            </p:custDataLst>
          </p:nvPr>
        </p:nvSpPr>
        <p:spPr bwMode="auto">
          <a:xfrm>
            <a:off x="626939" y="1335395"/>
            <a:ext cx="32919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2. </a:t>
            </a:r>
            <a:r>
              <a:rPr kumimoji="1" lang="zh-CN" altLang="en-US" sz="2800" b="1" dirty="0">
                <a:solidFill>
                  <a:srgbClr val="005286"/>
                </a:solidFill>
                <a:latin typeface="+mj-ea"/>
                <a:ea typeface="+mj-ea"/>
                <a:sym typeface="微软雅黑" panose="020B0503020204020204" pitchFamily="34" charset="-122"/>
              </a:rPr>
              <a:t>二进制译码器</a:t>
            </a:r>
            <a:endParaRPr kumimoji="1" lang="zh-CN" altLang="en-US" sz="2800" b="1" dirty="0">
              <a:solidFill>
                <a:srgbClr val="005286"/>
              </a:solidFill>
              <a:latin typeface="+mj-ea"/>
              <a:ea typeface="+mj-ea"/>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dissolve">
                                      <p:cBhvr>
                                        <p:cTn id="7" dur="500"/>
                                        <p:tgtEl>
                                          <p:spTgt spid="45060"/>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 calcmode="lin" valueType="num">
                                      <p:cBhvr>
                                        <p:cTn id="13" dur="500" fill="hold"/>
                                        <p:tgtEl>
                                          <p:spTgt spid="3"/>
                                        </p:tgtEl>
                                        <p:attrNameLst>
                                          <p:attrName>style.rotation</p:attrName>
                                        </p:attrNameLst>
                                      </p:cBhvr>
                                      <p:tavLst>
                                        <p:tav tm="0">
                                          <p:val>
                                            <p:fltVal val="360"/>
                                          </p:val>
                                        </p:tav>
                                        <p:tav tm="100000">
                                          <p:val>
                                            <p:fltVal val="0"/>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45063"/>
                                        </p:tgtEl>
                                        <p:attrNameLst>
                                          <p:attrName>style.visibility</p:attrName>
                                        </p:attrNameLst>
                                      </p:cBhvr>
                                      <p:to>
                                        <p:strVal val="visible"/>
                                      </p:to>
                                    </p:set>
                                    <p:anim calcmode="lin" valueType="num">
                                      <p:cBhvr>
                                        <p:cTn id="19" dur="500" fill="hold"/>
                                        <p:tgtEl>
                                          <p:spTgt spid="45063"/>
                                        </p:tgtEl>
                                        <p:attrNameLst>
                                          <p:attrName>ppt_w</p:attrName>
                                        </p:attrNameLst>
                                      </p:cBhvr>
                                      <p:tavLst>
                                        <p:tav tm="0">
                                          <p:val>
                                            <p:fltVal val="0"/>
                                          </p:val>
                                        </p:tav>
                                        <p:tav tm="100000">
                                          <p:val>
                                            <p:strVal val="#ppt_w"/>
                                          </p:val>
                                        </p:tav>
                                      </p:tavLst>
                                    </p:anim>
                                    <p:anim calcmode="lin" valueType="num">
                                      <p:cBhvr>
                                        <p:cTn id="20" dur="500" fill="hold"/>
                                        <p:tgtEl>
                                          <p:spTgt spid="45063"/>
                                        </p:tgtEl>
                                        <p:attrNameLst>
                                          <p:attrName>ppt_h</p:attrName>
                                        </p:attrNameLst>
                                      </p:cBhvr>
                                      <p:tavLst>
                                        <p:tav tm="0">
                                          <p:val>
                                            <p:fltVal val="0"/>
                                          </p:val>
                                        </p:tav>
                                        <p:tav tm="100000">
                                          <p:val>
                                            <p:strVal val="#ppt_h"/>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45066"/>
                                        </p:tgtEl>
                                        <p:attrNameLst>
                                          <p:attrName>style.visibility</p:attrName>
                                        </p:attrNameLst>
                                      </p:cBhvr>
                                      <p:to>
                                        <p:strVal val="visible"/>
                                      </p:to>
                                    </p:set>
                                    <p:anim calcmode="lin" valueType="num">
                                      <p:cBhvr additive="base">
                                        <p:cTn id="24" dur="500" fill="hold"/>
                                        <p:tgtEl>
                                          <p:spTgt spid="45066"/>
                                        </p:tgtEl>
                                        <p:attrNameLst>
                                          <p:attrName>ppt_x</p:attrName>
                                        </p:attrNameLst>
                                      </p:cBhvr>
                                      <p:tavLst>
                                        <p:tav tm="0">
                                          <p:val>
                                            <p:strVal val="0-#ppt_w/2"/>
                                          </p:val>
                                        </p:tav>
                                        <p:tav tm="100000">
                                          <p:val>
                                            <p:strVal val="#ppt_x"/>
                                          </p:val>
                                        </p:tav>
                                      </p:tavLst>
                                    </p:anim>
                                    <p:anim calcmode="lin" valueType="num">
                                      <p:cBhvr additive="base">
                                        <p:cTn id="25" dur="500" fill="hold"/>
                                        <p:tgtEl>
                                          <p:spTgt spid="4506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5066"/>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45064"/>
                                        </p:tgtEl>
                                        <p:attrNameLst>
                                          <p:attrName>style.visibility</p:attrName>
                                        </p:attrNameLst>
                                      </p:cBhvr>
                                      <p:to>
                                        <p:strVal val="visible"/>
                                      </p:to>
                                    </p:set>
                                    <p:anim calcmode="lin" valueType="num">
                                      <p:cBhvr>
                                        <p:cTn id="30" dur="500" fill="hold"/>
                                        <p:tgtEl>
                                          <p:spTgt spid="45064"/>
                                        </p:tgtEl>
                                        <p:attrNameLst>
                                          <p:attrName>ppt_w</p:attrName>
                                        </p:attrNameLst>
                                      </p:cBhvr>
                                      <p:tavLst>
                                        <p:tav tm="0">
                                          <p:val>
                                            <p:fltVal val="0"/>
                                          </p:val>
                                        </p:tav>
                                        <p:tav tm="100000">
                                          <p:val>
                                            <p:strVal val="#ppt_w"/>
                                          </p:val>
                                        </p:tav>
                                      </p:tavLst>
                                    </p:anim>
                                    <p:anim calcmode="lin" valueType="num">
                                      <p:cBhvr>
                                        <p:cTn id="31" dur="500" fill="hold"/>
                                        <p:tgtEl>
                                          <p:spTgt spid="45064"/>
                                        </p:tgtEl>
                                        <p:attrNameLst>
                                          <p:attrName>ppt_h</p:attrName>
                                        </p:attrNameLst>
                                      </p:cBhvr>
                                      <p:tavLst>
                                        <p:tav tm="0">
                                          <p:val>
                                            <p:fltVal val="0"/>
                                          </p:val>
                                        </p:tav>
                                        <p:tav tm="100000">
                                          <p:val>
                                            <p:strVal val="#ppt_h"/>
                                          </p:val>
                                        </p:tav>
                                      </p:tavLst>
                                    </p:anim>
                                  </p:childTnLst>
                                </p:cTn>
                              </p:par>
                            </p:childTnLst>
                          </p:cTn>
                        </p:par>
                        <p:par>
                          <p:cTn id="32" fill="hold">
                            <p:stCondLst>
                              <p:cond delay="500"/>
                            </p:stCondLst>
                            <p:childTnLst>
                              <p:par>
                                <p:cTn id="33" presetID="2" presetClass="entr" presetSubtype="2" fill="hold" grpId="0" nodeType="afterEffect">
                                  <p:stCondLst>
                                    <p:cond delay="0"/>
                                  </p:stCondLst>
                                  <p:childTnLst>
                                    <p:set>
                                      <p:cBhvr>
                                        <p:cTn id="34" dur="1" fill="hold">
                                          <p:stCondLst>
                                            <p:cond delay="0"/>
                                          </p:stCondLst>
                                        </p:cTn>
                                        <p:tgtEl>
                                          <p:spTgt spid="45067"/>
                                        </p:tgtEl>
                                        <p:attrNameLst>
                                          <p:attrName>style.visibility</p:attrName>
                                        </p:attrNameLst>
                                      </p:cBhvr>
                                      <p:to>
                                        <p:strVal val="visible"/>
                                      </p:to>
                                    </p:set>
                                    <p:anim calcmode="lin" valueType="num">
                                      <p:cBhvr additive="base">
                                        <p:cTn id="35" dur="500" fill="hold"/>
                                        <p:tgtEl>
                                          <p:spTgt spid="45067"/>
                                        </p:tgtEl>
                                        <p:attrNameLst>
                                          <p:attrName>ppt_x</p:attrName>
                                        </p:attrNameLst>
                                      </p:cBhvr>
                                      <p:tavLst>
                                        <p:tav tm="0">
                                          <p:val>
                                            <p:strVal val="1+#ppt_w/2"/>
                                          </p:val>
                                        </p:tav>
                                        <p:tav tm="100000">
                                          <p:val>
                                            <p:strVal val="#ppt_x"/>
                                          </p:val>
                                        </p:tav>
                                      </p:tavLst>
                                    </p:anim>
                                    <p:anim calcmode="lin" valueType="num">
                                      <p:cBhvr additive="base">
                                        <p:cTn id="36" dur="500" fill="hold"/>
                                        <p:tgtEl>
                                          <p:spTgt spid="4506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5067"/>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5065"/>
                                        </p:tgtEl>
                                        <p:attrNameLst>
                                          <p:attrName>style.visibility</p:attrName>
                                        </p:attrNameLst>
                                      </p:cBhvr>
                                      <p:to>
                                        <p:strVal val="visible"/>
                                      </p:to>
                                    </p:set>
                                    <p:anim calcmode="lin" valueType="num">
                                      <p:cBhvr additive="base">
                                        <p:cTn id="41" dur="500" fill="hold"/>
                                        <p:tgtEl>
                                          <p:spTgt spid="45065"/>
                                        </p:tgtEl>
                                        <p:attrNameLst>
                                          <p:attrName>ppt_x</p:attrName>
                                        </p:attrNameLst>
                                      </p:cBhvr>
                                      <p:tavLst>
                                        <p:tav tm="0">
                                          <p:val>
                                            <p:strVal val="#ppt_x"/>
                                          </p:val>
                                        </p:tav>
                                        <p:tav tm="100000">
                                          <p:val>
                                            <p:strVal val="#ppt_x"/>
                                          </p:val>
                                        </p:tav>
                                      </p:tavLst>
                                    </p:anim>
                                    <p:anim calcmode="lin" valueType="num">
                                      <p:cBhvr additive="base">
                                        <p:cTn id="42" dur="500" fill="hold"/>
                                        <p:tgtEl>
                                          <p:spTgt spid="45065"/>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2" presetClass="entr" presetSubtype="4"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500" fill="hold"/>
                                        <p:tgtEl>
                                          <p:spTgt spid="5"/>
                                        </p:tgtEl>
                                        <p:attrNameLst>
                                          <p:attrName>ppt_x</p:attrName>
                                        </p:attrNameLst>
                                      </p:cBhvr>
                                      <p:tavLst>
                                        <p:tav tm="0">
                                          <p:val>
                                            <p:strVal val="#ppt_x"/>
                                          </p:val>
                                        </p:tav>
                                        <p:tav tm="100000">
                                          <p:val>
                                            <p:strVal val="#ppt_x"/>
                                          </p:val>
                                        </p:tav>
                                      </p:tavLst>
                                    </p:anim>
                                    <p:anim calcmode="lin" valueType="num">
                                      <p:cBhvr additive="base">
                                        <p:cTn id="47" dur="500" fill="hold"/>
                                        <p:tgtEl>
                                          <p:spTgt spid="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animBg="1" autoUpdateAnimBg="0"/>
      <p:bldP spid="45064" grpId="0" animBg="1" autoUpdateAnimBg="0"/>
      <p:bldP spid="45065" grpId="0" animBg="1" autoUpdateAnimBg="0"/>
      <p:bldP spid="45060" grpId="0" autoUpdateAnimBg="0"/>
      <p:bldP spid="45066" grpId="0" animBg="1" autoUpdateAnimBg="0"/>
      <p:bldP spid="45067"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TextPlaceholder 1"/>
          <p:cNvSpPr>
            <a:spLocks noGrp="1"/>
          </p:cNvSpPr>
          <p:nvPr>
            <p:ph type="body" sz="quarter" idx="10"/>
            <p:custDataLst>
              <p:tags r:id="rId1"/>
            </p:custDataLst>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4.1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组合逻辑电路手工分析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占位符 9"/>
          <p:cNvSpPr>
            <a:spLocks noGrp="1"/>
          </p:cNvSpPr>
          <p:nvPr>
            <p:ph type="body" sz="quarter" idx="11"/>
          </p:nvPr>
        </p:nvSpPr>
        <p:spPr/>
        <p:txBody>
          <a:bodyPr/>
          <a:lstStyle/>
          <a:p>
            <a:endParaRPr lang="zh-CN" altLang="en-US"/>
          </a:p>
        </p:txBody>
      </p:sp>
      <p:sp>
        <p:nvSpPr>
          <p:cNvPr id="11" name="文本占位符 10"/>
          <p:cNvSpPr>
            <a:spLocks noGrp="1"/>
          </p:cNvSpPr>
          <p:nvPr>
            <p:ph type="body" sz="quarter" idx="12"/>
          </p:nvPr>
        </p:nvSpPr>
        <p:spPr/>
        <p:txBody>
          <a:bodyPr/>
          <a:lstStyle/>
          <a:p>
            <a:endParaRPr lang="zh-CN" altLang="en-US"/>
          </a:p>
        </p:txBody>
      </p:sp>
      <p:sp>
        <p:nvSpPr>
          <p:cNvPr id="12" name="文本占位符 11"/>
          <p:cNvSpPr>
            <a:spLocks noGrp="1"/>
          </p:cNvSpPr>
          <p:nvPr>
            <p:ph type="body" sz="quarter" idx="13"/>
          </p:nvPr>
        </p:nvSpPr>
        <p:spPr/>
        <p:txBody>
          <a:bodyPr/>
          <a:lstStyle/>
          <a:p>
            <a:endParaRPr lang="zh-CN" altLang="en-US"/>
          </a:p>
        </p:txBody>
      </p:sp>
      <p:sp>
        <p:nvSpPr>
          <p:cNvPr id="6" name="PA-TextPlaceholder 5"/>
          <p:cNvSpPr>
            <a:spLocks noGrp="1"/>
          </p:cNvSpPr>
          <p:nvPr>
            <p:ph type="body" sz="quarter" idx="14"/>
            <p:custDataLst>
              <p:tags r:id="rId2"/>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4.2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组合逻辑电路手工设计方法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PA-TextPlaceholder 6"/>
          <p:cNvSpPr>
            <a:spLocks noGrp="1"/>
          </p:cNvSpPr>
          <p:nvPr>
            <p:ph type="body" sz="quarter" idx="15"/>
            <p:custDataLst>
              <p:tags r:id="rId3"/>
            </p:custDataLst>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4.3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编码器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PA-TextPlaceholder 7"/>
          <p:cNvSpPr>
            <a:spLocks noGrp="1"/>
          </p:cNvSpPr>
          <p:nvPr>
            <p:ph type="body" sz="quarter" idx="16"/>
            <p:custDataLst>
              <p:tags r:id="rId4"/>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4.4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译码器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PA-TextPlaceholder 8"/>
          <p:cNvSpPr>
            <a:spLocks noGrp="1"/>
          </p:cNvSpPr>
          <p:nvPr>
            <p:ph type="body" sz="quarter" idx="17"/>
            <p:custDataLst>
              <p:tags r:id="rId5"/>
            </p:custDataLst>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占位符 12"/>
          <p:cNvSpPr>
            <a:spLocks noGrp="1"/>
          </p:cNvSpPr>
          <p:nvPr>
            <p:ph type="body" sz="quarter" idx="18"/>
          </p:nvPr>
        </p:nvSpPr>
        <p:spPr/>
        <p:txBody>
          <a:body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占位符 13"/>
          <p:cNvSpPr>
            <a:spLocks noGrp="1"/>
          </p:cNvSpPr>
          <p:nvPr>
            <p:ph type="body" sz="quarter" idx="19"/>
          </p:nvPr>
        </p:nvSpPr>
        <p:spPr/>
        <p:txBody>
          <a:body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42" name="PA-矩形 15"/>
          <p:cNvSpPr>
            <a:spLocks noChangeArrowheads="1"/>
          </p:cNvSpPr>
          <p:nvPr>
            <p:custDataLst>
              <p:tags r:id="rId1"/>
            </p:custDataLst>
          </p:nvPr>
        </p:nvSpPr>
        <p:spPr bwMode="auto">
          <a:xfrm>
            <a:off x="9220118" y="5688263"/>
            <a:ext cx="1843120" cy="619502"/>
          </a:xfrm>
          <a:prstGeom prst="roundRect">
            <a:avLst/>
          </a:prstGeom>
          <a:solidFill>
            <a:srgbClr val="FFFF00"/>
          </a:solidFill>
          <a:ln w="28575">
            <a:solidFill>
              <a:srgbClr val="005286"/>
            </a:solidFill>
            <a:miter lim="800000"/>
          </a:ln>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50315" name="PA-矩形 57"/>
          <p:cNvSpPr>
            <a:spLocks noChangeArrowheads="1"/>
          </p:cNvSpPr>
          <p:nvPr>
            <p:custDataLst>
              <p:tags r:id="rId2"/>
            </p:custDataLst>
          </p:nvPr>
        </p:nvSpPr>
        <p:spPr bwMode="auto">
          <a:xfrm>
            <a:off x="4600531" y="1535621"/>
            <a:ext cx="2328490" cy="51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FontTx/>
              <a:buNone/>
            </a:pPr>
            <a:r>
              <a:rPr lang="en-US" altLang="zh-CN" sz="2400" b="1" dirty="0">
                <a:latin typeface="Times New Roman" panose="02020603050405020304" pitchFamily="18" charset="0"/>
              </a:rPr>
              <a:t>74LS138</a:t>
            </a:r>
            <a:r>
              <a:rPr lang="zh-CN" altLang="en-US" sz="2400" b="1" dirty="0">
                <a:latin typeface="Times New Roman" panose="02020603050405020304" pitchFamily="18" charset="0"/>
              </a:rPr>
              <a:t>真值表 </a:t>
            </a:r>
            <a:endParaRPr lang="zh-CN" altLang="en-US" sz="2400" b="1" dirty="0"/>
          </a:p>
        </p:txBody>
      </p:sp>
      <p:pic>
        <p:nvPicPr>
          <p:cNvPr id="4" name="PA-图片 3"/>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293322" y="5656638"/>
            <a:ext cx="7480440" cy="871804"/>
          </a:xfrm>
          <a:prstGeom prst="rect">
            <a:avLst/>
          </a:prstGeom>
        </p:spPr>
      </p:pic>
      <p:pic>
        <p:nvPicPr>
          <p:cNvPr id="7" name="PA-图片 6"/>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9407516" y="5690561"/>
            <a:ext cx="1353429" cy="634039"/>
          </a:xfrm>
          <a:prstGeom prst="rect">
            <a:avLst/>
          </a:prstGeom>
        </p:spPr>
      </p:pic>
      <p:pic>
        <p:nvPicPr>
          <p:cNvPr id="5" name="PA-图片 4"/>
          <p:cNvPicPr>
            <a:picLocks noChangeAspect="1"/>
          </p:cNvPicPr>
          <p:nvPr>
            <p:custDataLst>
              <p:tags r:id="rId7"/>
            </p:custDataLst>
          </p:nvPr>
        </p:nvPicPr>
        <p:blipFill>
          <a:blip r:embed="rId8"/>
          <a:stretch>
            <a:fillRect/>
          </a:stretch>
        </p:blipFill>
        <p:spPr>
          <a:xfrm>
            <a:off x="1828912" y="1984398"/>
            <a:ext cx="7871729" cy="3683317"/>
          </a:xfrm>
          <a:prstGeom prst="rect">
            <a:avLst/>
          </a:prstGeom>
        </p:spPr>
      </p:pic>
      <p:sp>
        <p:nvSpPr>
          <p:cNvPr id="10" name="PA-文本框 5"/>
          <p:cNvSpPr txBox="1">
            <a:spLocks noChangeArrowheads="1"/>
          </p:cNvSpPr>
          <p:nvPr>
            <p:custDataLst>
              <p:tags r:id="rId9"/>
            </p:custDataLst>
          </p:nvPr>
        </p:nvSpPr>
        <p:spPr bwMode="auto">
          <a:xfrm>
            <a:off x="626939" y="1335395"/>
            <a:ext cx="32919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2. </a:t>
            </a:r>
            <a:r>
              <a:rPr kumimoji="1" lang="zh-CN" altLang="en-US" sz="2800" b="1" dirty="0">
                <a:solidFill>
                  <a:srgbClr val="005286"/>
                </a:solidFill>
                <a:latin typeface="+mj-ea"/>
                <a:ea typeface="+mj-ea"/>
                <a:sym typeface="微软雅黑" panose="020B0503020204020204" pitchFamily="34" charset="-122"/>
              </a:rPr>
              <a:t>二进制译码器</a:t>
            </a:r>
            <a:endParaRPr kumimoji="1" lang="zh-CN" altLang="en-US" sz="2800" b="1" dirty="0">
              <a:solidFill>
                <a:srgbClr val="005286"/>
              </a:solidFill>
              <a:latin typeface="+mj-ea"/>
              <a:ea typeface="+mj-ea"/>
              <a:sym typeface="微软雅黑" panose="020B0503020204020204" pitchFamily="34" charset="-122"/>
            </a:endParaRPr>
          </a:p>
        </p:txBody>
      </p:sp>
      <p:sp>
        <p:nvSpPr>
          <p:cNvPr id="11" name="PA-圆角矩形 1"/>
          <p:cNvSpPr/>
          <p:nvPr>
            <p:custDataLst>
              <p:tags r:id="rId10"/>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PA-文本框 5"/>
          <p:cNvSpPr txBox="1">
            <a:spLocks noChangeArrowheads="1"/>
          </p:cNvSpPr>
          <p:nvPr>
            <p:custDataLst>
              <p:tags r:id="rId11"/>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译码器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0315"/>
                                        </p:tgtEl>
                                        <p:attrNameLst>
                                          <p:attrName>style.visibility</p:attrName>
                                        </p:attrNameLst>
                                      </p:cBhvr>
                                      <p:to>
                                        <p:strVal val="visible"/>
                                      </p:to>
                                    </p:set>
                                    <p:anim calcmode="lin" valueType="num">
                                      <p:cBhvr additive="base">
                                        <p:cTn id="7" dur="500" fill="hold"/>
                                        <p:tgtEl>
                                          <p:spTgt spid="50315"/>
                                        </p:tgtEl>
                                        <p:attrNameLst>
                                          <p:attrName>ppt_x</p:attrName>
                                        </p:attrNameLst>
                                      </p:cBhvr>
                                      <p:tavLst>
                                        <p:tav tm="0">
                                          <p:val>
                                            <p:strVal val="#ppt_x"/>
                                          </p:val>
                                        </p:tav>
                                        <p:tav tm="100000">
                                          <p:val>
                                            <p:strVal val="#ppt_x"/>
                                          </p:val>
                                        </p:tav>
                                      </p:tavLst>
                                    </p:anim>
                                    <p:anim calcmode="lin" valueType="num">
                                      <p:cBhvr additive="base">
                                        <p:cTn id="8" dur="500" fill="hold"/>
                                        <p:tgtEl>
                                          <p:spTgt spid="50315"/>
                                        </p:tgtEl>
                                        <p:attrNameLst>
                                          <p:attrName>ppt_y</p:attrName>
                                        </p:attrNameLst>
                                      </p:cBhvr>
                                      <p:tavLst>
                                        <p:tav tm="0">
                                          <p:val>
                                            <p:strVal val="0-#ppt_h/2"/>
                                          </p:val>
                                        </p:tav>
                                        <p:tav tm="100000">
                                          <p:val>
                                            <p:strVal val="#ppt_y"/>
                                          </p:val>
                                        </p:tav>
                                      </p:tavLst>
                                    </p:anim>
                                  </p:childTnLst>
                                </p:cTn>
                              </p:par>
                              <p:par>
                                <p:cTn id="9" presetID="49" presetClass="entr" presetSubtype="0"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360"/>
                                          </p:val>
                                        </p:tav>
                                        <p:tav tm="100000">
                                          <p:val>
                                            <p:fltVal val="0"/>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47242"/>
                                        </p:tgtEl>
                                        <p:attrNameLst>
                                          <p:attrName>style.visibility</p:attrName>
                                        </p:attrNameLst>
                                      </p:cBhvr>
                                      <p:to>
                                        <p:strVal val="visible"/>
                                      </p:to>
                                    </p:set>
                                    <p:animEffect transition="in" filter="wheel(1)">
                                      <p:cBhvr>
                                        <p:cTn id="29" dur="500"/>
                                        <p:tgtEl>
                                          <p:spTgt spid="47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42" grpId="0" animBg="1" autoUpdateAnimBg="0"/>
      <p:bldP spid="503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PA-矩形 3"/>
          <p:cNvSpPr txBox="1">
            <a:spLocks noChangeArrowheads="1"/>
          </p:cNvSpPr>
          <p:nvPr>
            <p:custDataLst>
              <p:tags r:id="rId1"/>
            </p:custDataLst>
          </p:nvPr>
        </p:nvSpPr>
        <p:spPr bwMode="auto">
          <a:xfrm>
            <a:off x="1066932" y="1911884"/>
            <a:ext cx="10515459" cy="3505158"/>
          </a:xfrm>
          <a:prstGeom prst="rect">
            <a:avLst/>
          </a:prstGeom>
          <a:noFill/>
          <a:ln w="9525">
            <a:noFill/>
            <a:miter lim="800000"/>
          </a:ln>
        </p:spPr>
        <p:txBody>
          <a:bodyPr/>
          <a:lstStyle/>
          <a:p>
            <a:pPr marL="342900" indent="-342900">
              <a:spcBef>
                <a:spcPct val="20000"/>
              </a:spcBef>
              <a:buFont typeface="Arial" panose="020B0604020202020204" pitchFamily="34" charset="0"/>
              <a:buNone/>
              <a:defRPr/>
            </a:pPr>
            <a:r>
              <a:rPr lang="zh-CN" altLang="en-US" sz="2800" b="1" dirty="0">
                <a:solidFill>
                  <a:srgbClr val="005286"/>
                </a:solidFill>
                <a:latin typeface="+mj-lt"/>
                <a:ea typeface="宋体" panose="02010600030101010101" pitchFamily="2" charset="-122"/>
                <a:sym typeface="宋体" panose="02010600030101010101" pitchFamily="2" charset="-122"/>
              </a:rPr>
              <a:t>基本原理</a:t>
            </a:r>
            <a:endParaRPr lang="zh-CN" altLang="en-US" sz="2800" b="1" dirty="0">
              <a:solidFill>
                <a:srgbClr val="005286"/>
              </a:solidFill>
              <a:latin typeface="+mj-lt"/>
              <a:ea typeface="宋体" panose="02010600030101010101" pitchFamily="2" charset="-122"/>
              <a:sym typeface="宋体" panose="02010600030101010101" pitchFamily="2" charset="-122"/>
            </a:endParaRPr>
          </a:p>
          <a:p>
            <a:pPr marL="342900" indent="-342900">
              <a:spcBef>
                <a:spcPct val="20000"/>
              </a:spcBef>
              <a:buFont typeface="Arial" panose="020B0604020202020204" pitchFamily="34" charset="0"/>
              <a:buNone/>
              <a:defRPr/>
            </a:pPr>
            <a:r>
              <a:rPr lang="zh-CN" altLang="en-US" sz="2800" b="1" dirty="0">
                <a:solidFill>
                  <a:srgbClr val="000000"/>
                </a:solidFill>
                <a:latin typeface="+mj-lt"/>
                <a:ea typeface="宋体" panose="02010600030101010101" pitchFamily="2" charset="-122"/>
                <a:sym typeface="宋体" panose="02010600030101010101" pitchFamily="2" charset="-122"/>
              </a:rPr>
              <a:t>	  </a:t>
            </a:r>
            <a:r>
              <a:rPr lang="en-US" altLang="zh-CN" sz="2800" b="1" dirty="0">
                <a:highlight>
                  <a:srgbClr val="FFFF00"/>
                </a:highlight>
                <a:latin typeface="+mj-lt"/>
                <a:ea typeface="宋体" panose="02010600030101010101" pitchFamily="2" charset="-122"/>
                <a:sym typeface="宋体" panose="02010600030101010101" pitchFamily="2" charset="-122"/>
              </a:rPr>
              <a:t>3</a:t>
            </a:r>
            <a:r>
              <a:rPr lang="zh-CN" altLang="en-US" sz="2800" b="1" dirty="0">
                <a:solidFill>
                  <a:srgbClr val="000000"/>
                </a:solidFill>
                <a:latin typeface="+mj-lt"/>
                <a:ea typeface="宋体" panose="02010600030101010101" pitchFamily="2" charset="-122"/>
                <a:sym typeface="宋体" panose="02010600030101010101" pitchFamily="2" charset="-122"/>
              </a:rPr>
              <a:t>位二进制译码器给出</a:t>
            </a:r>
            <a:r>
              <a:rPr lang="en-US" sz="2800" b="1" dirty="0">
                <a:highlight>
                  <a:srgbClr val="FFFF00"/>
                </a:highlight>
                <a:latin typeface="+mj-lt"/>
                <a:ea typeface="宋体" panose="02010600030101010101" pitchFamily="2" charset="-122"/>
                <a:sym typeface="宋体" panose="02010600030101010101" pitchFamily="2" charset="-122"/>
              </a:rPr>
              <a:t>3</a:t>
            </a:r>
            <a:r>
              <a:rPr lang="zh-CN" altLang="en-US" sz="2800" b="1" dirty="0">
                <a:solidFill>
                  <a:srgbClr val="000000"/>
                </a:solidFill>
                <a:latin typeface="+mj-lt"/>
                <a:ea typeface="宋体" panose="02010600030101010101" pitchFamily="2" charset="-122"/>
                <a:sym typeface="宋体" panose="02010600030101010101" pitchFamily="2" charset="-122"/>
              </a:rPr>
              <a:t>变量的全部最小项</a:t>
            </a:r>
            <a:r>
              <a:rPr lang="en-US" altLang="zh-CN" sz="2800" b="1" dirty="0">
                <a:solidFill>
                  <a:srgbClr val="000000"/>
                </a:solidFill>
                <a:latin typeface="+mj-lt"/>
                <a:ea typeface="宋体" panose="02010600030101010101" pitchFamily="2" charset="-122"/>
                <a:sym typeface="宋体" panose="02010600030101010101" pitchFamily="2" charset="-122"/>
              </a:rPr>
              <a:t>(</a:t>
            </a:r>
            <a:r>
              <a:rPr lang="zh-CN" altLang="en-US" sz="2800" b="1" dirty="0">
                <a:solidFill>
                  <a:srgbClr val="000000"/>
                </a:solidFill>
                <a:latin typeface="+mj-lt"/>
                <a:ea typeface="宋体" panose="02010600030101010101" pitchFamily="2" charset="-122"/>
                <a:sym typeface="宋体" panose="02010600030101010101" pitchFamily="2" charset="-122"/>
              </a:rPr>
              <a:t>或最小项的非</a:t>
            </a:r>
            <a:r>
              <a:rPr lang="en-US" altLang="zh-CN" sz="2800" b="1" dirty="0">
                <a:solidFill>
                  <a:srgbClr val="000000"/>
                </a:solidFill>
                <a:latin typeface="+mj-lt"/>
                <a:ea typeface="宋体" panose="02010600030101010101" pitchFamily="2" charset="-122"/>
                <a:sym typeface="宋体" panose="02010600030101010101" pitchFamily="2" charset="-122"/>
              </a:rPr>
              <a:t>)</a:t>
            </a:r>
            <a:r>
              <a:rPr lang="en-US" sz="2800" b="1" dirty="0">
                <a:solidFill>
                  <a:srgbClr val="000000"/>
                </a:solidFill>
                <a:latin typeface="+mj-lt"/>
                <a:ea typeface="宋体" panose="02010600030101010101" pitchFamily="2" charset="-122"/>
                <a:sym typeface="宋体" panose="02010600030101010101" pitchFamily="2" charset="-122"/>
              </a:rPr>
              <a:t>;</a:t>
            </a:r>
            <a:endParaRPr lang="en-US" sz="2800" b="1" dirty="0">
              <a:solidFill>
                <a:srgbClr val="000000"/>
              </a:solidFill>
              <a:latin typeface="+mj-lt"/>
              <a:ea typeface="宋体" panose="02010600030101010101" pitchFamily="2" charset="-122"/>
              <a:sym typeface="宋体" panose="02010600030101010101" pitchFamily="2" charset="-122"/>
            </a:endParaRPr>
          </a:p>
          <a:p>
            <a:pPr marL="342900" indent="-342900">
              <a:spcBef>
                <a:spcPct val="20000"/>
              </a:spcBef>
              <a:buFont typeface="Arial" panose="020B0604020202020204" pitchFamily="34" charset="0"/>
              <a:buNone/>
              <a:defRPr/>
            </a:pPr>
            <a:r>
              <a:rPr lang="en-US" altLang="zh-CN" sz="2800" b="1" dirty="0">
                <a:solidFill>
                  <a:srgbClr val="000000"/>
                </a:solidFill>
                <a:latin typeface="+mj-lt"/>
                <a:ea typeface="宋体" panose="02010600030101010101" pitchFamily="2" charset="-122"/>
                <a:sym typeface="宋体" panose="02010600030101010101" pitchFamily="2" charset="-122"/>
              </a:rPr>
              <a:t>	   	…</a:t>
            </a:r>
            <a:endParaRPr lang="en-US" altLang="zh-CN" sz="2800" b="1" dirty="0">
              <a:solidFill>
                <a:srgbClr val="000000"/>
              </a:solidFill>
              <a:latin typeface="+mj-lt"/>
              <a:ea typeface="宋体" panose="02010600030101010101" pitchFamily="2" charset="-122"/>
              <a:sym typeface="宋体" panose="02010600030101010101" pitchFamily="2" charset="-122"/>
            </a:endParaRPr>
          </a:p>
          <a:p>
            <a:pPr marL="342900" indent="-342900">
              <a:spcBef>
                <a:spcPct val="20000"/>
              </a:spcBef>
              <a:buFont typeface="Arial" panose="020B0604020202020204" pitchFamily="34" charset="0"/>
              <a:buNone/>
              <a:defRPr/>
            </a:pPr>
            <a:r>
              <a:rPr lang="zh-CN" altLang="en-US" sz="2800" b="1" dirty="0">
                <a:solidFill>
                  <a:srgbClr val="000000"/>
                </a:solidFill>
                <a:latin typeface="+mj-lt"/>
                <a:ea typeface="宋体" panose="02010600030101010101" pitchFamily="2" charset="-122"/>
                <a:sym typeface="宋体" panose="02010600030101010101" pitchFamily="2" charset="-122"/>
              </a:rPr>
              <a:t>	  </a:t>
            </a:r>
            <a:r>
              <a:rPr lang="en-US" sz="2800" b="1" i="1" dirty="0">
                <a:highlight>
                  <a:srgbClr val="FFFF00"/>
                </a:highlight>
                <a:latin typeface="+mj-lt"/>
                <a:ea typeface="宋体" panose="02010600030101010101" pitchFamily="2" charset="-122"/>
                <a:sym typeface="宋体" panose="02010600030101010101" pitchFamily="2" charset="-122"/>
              </a:rPr>
              <a:t>n</a:t>
            </a:r>
            <a:r>
              <a:rPr lang="zh-CN" altLang="en-US" sz="2800" b="1" dirty="0">
                <a:solidFill>
                  <a:srgbClr val="000000"/>
                </a:solidFill>
                <a:latin typeface="+mj-lt"/>
                <a:ea typeface="宋体" panose="02010600030101010101" pitchFamily="2" charset="-122"/>
                <a:sym typeface="宋体" panose="02010600030101010101" pitchFamily="2" charset="-122"/>
              </a:rPr>
              <a:t>位二进制译码器给出</a:t>
            </a:r>
            <a:r>
              <a:rPr lang="en-US" sz="2800" b="1" i="1" dirty="0">
                <a:highlight>
                  <a:srgbClr val="FFFF00"/>
                </a:highlight>
                <a:latin typeface="+mj-lt"/>
                <a:ea typeface="宋体" panose="02010600030101010101" pitchFamily="2" charset="-122"/>
                <a:sym typeface="宋体" panose="02010600030101010101" pitchFamily="2" charset="-122"/>
              </a:rPr>
              <a:t>n</a:t>
            </a:r>
            <a:r>
              <a:rPr lang="zh-CN" altLang="en-US" sz="2800" b="1" dirty="0">
                <a:solidFill>
                  <a:srgbClr val="000000"/>
                </a:solidFill>
                <a:latin typeface="+mj-lt"/>
                <a:ea typeface="宋体" panose="02010600030101010101" pitchFamily="2" charset="-122"/>
                <a:sym typeface="宋体" panose="02010600030101010101" pitchFamily="2" charset="-122"/>
              </a:rPr>
              <a:t>变量的全部最小项</a:t>
            </a:r>
            <a:r>
              <a:rPr lang="en-US" altLang="zh-CN" sz="2800" b="1" dirty="0">
                <a:solidFill>
                  <a:srgbClr val="000000"/>
                </a:solidFill>
                <a:latin typeface="+mj-lt"/>
                <a:ea typeface="宋体" panose="02010600030101010101" pitchFamily="2" charset="-122"/>
                <a:sym typeface="宋体" panose="02010600030101010101" pitchFamily="2" charset="-122"/>
              </a:rPr>
              <a:t>(</a:t>
            </a:r>
            <a:r>
              <a:rPr lang="zh-CN" altLang="en-US" sz="2800" b="1" dirty="0">
                <a:solidFill>
                  <a:srgbClr val="000000"/>
                </a:solidFill>
                <a:latin typeface="+mj-lt"/>
                <a:ea typeface="宋体" panose="02010600030101010101" pitchFamily="2" charset="-122"/>
                <a:sym typeface="宋体" panose="02010600030101010101" pitchFamily="2" charset="-122"/>
              </a:rPr>
              <a:t>或最小项的非</a:t>
            </a:r>
            <a:r>
              <a:rPr lang="en-US" altLang="zh-CN" sz="2800" b="1" dirty="0">
                <a:solidFill>
                  <a:srgbClr val="000000"/>
                </a:solidFill>
                <a:latin typeface="+mj-lt"/>
                <a:ea typeface="宋体" panose="02010600030101010101" pitchFamily="2" charset="-122"/>
                <a:sym typeface="宋体" panose="02010600030101010101" pitchFamily="2" charset="-122"/>
              </a:rPr>
              <a:t>)</a:t>
            </a:r>
            <a:r>
              <a:rPr lang="en-US" sz="2800" b="1" dirty="0">
                <a:solidFill>
                  <a:srgbClr val="000000"/>
                </a:solidFill>
                <a:latin typeface="+mj-lt"/>
                <a:ea typeface="宋体" panose="02010600030101010101" pitchFamily="2" charset="-122"/>
                <a:sym typeface="宋体" panose="02010600030101010101" pitchFamily="2" charset="-122"/>
              </a:rPr>
              <a:t>;</a:t>
            </a:r>
            <a:endParaRPr lang="en-US" sz="2800" b="1" dirty="0">
              <a:solidFill>
                <a:srgbClr val="000000"/>
              </a:solidFill>
              <a:latin typeface="+mj-lt"/>
              <a:ea typeface="宋体" panose="02010600030101010101" pitchFamily="2" charset="-122"/>
              <a:sym typeface="宋体" panose="02010600030101010101" pitchFamily="2" charset="-122"/>
            </a:endParaRPr>
          </a:p>
          <a:p>
            <a:pPr marL="342900" indent="-342900">
              <a:spcBef>
                <a:spcPts val="2400"/>
              </a:spcBef>
              <a:buFont typeface="Arial" panose="020B0604020202020204" pitchFamily="34" charset="0"/>
              <a:buNone/>
              <a:defRPr/>
            </a:pPr>
            <a:r>
              <a:rPr lang="zh-CN" altLang="en-US" sz="2800" b="1" dirty="0">
                <a:solidFill>
                  <a:srgbClr val="005286"/>
                </a:solidFill>
                <a:latin typeface="+mj-lt"/>
                <a:ea typeface="宋体" panose="02010600030101010101" pitchFamily="2" charset="-122"/>
                <a:sym typeface="宋体" panose="02010600030101010101" pitchFamily="2" charset="-122"/>
              </a:rPr>
              <a:t>任意函数：</a:t>
            </a:r>
            <a:endParaRPr lang="zh-CN" altLang="en-US" sz="2800" b="1" dirty="0">
              <a:solidFill>
                <a:srgbClr val="005286"/>
              </a:solidFill>
              <a:latin typeface="+mj-lt"/>
              <a:ea typeface="宋体" panose="02010600030101010101" pitchFamily="2" charset="-122"/>
              <a:sym typeface="宋体" panose="02010600030101010101" pitchFamily="2" charset="-122"/>
            </a:endParaRPr>
          </a:p>
          <a:p>
            <a:pPr marL="342900" indent="-342900">
              <a:spcBef>
                <a:spcPct val="20000"/>
              </a:spcBef>
              <a:buFont typeface="Arial" panose="020B0604020202020204" pitchFamily="34" charset="0"/>
              <a:buNone/>
              <a:defRPr/>
            </a:pPr>
            <a:r>
              <a:rPr lang="zh-CN" altLang="en-US" sz="2800" b="1" dirty="0">
                <a:solidFill>
                  <a:srgbClr val="000000"/>
                </a:solidFill>
                <a:effectLst>
                  <a:outerShdw blurRad="38100" dist="38100" dir="2700000" algn="tl">
                    <a:srgbClr val="FFFFFF"/>
                  </a:outerShdw>
                </a:effectLst>
                <a:latin typeface="+mj-lt"/>
                <a:ea typeface="宋体" panose="02010600030101010101" pitchFamily="2" charset="-122"/>
                <a:sym typeface="宋体" panose="02010600030101010101" pitchFamily="2" charset="-122"/>
              </a:rPr>
              <a:t>	  将</a:t>
            </a:r>
            <a:r>
              <a:rPr lang="en-US" sz="2800" b="1" i="1" dirty="0">
                <a:solidFill>
                  <a:srgbClr val="000000"/>
                </a:solidFill>
                <a:effectLst>
                  <a:outerShdw blurRad="38100" dist="38100" dir="2700000" algn="tl">
                    <a:srgbClr val="FFFFFF"/>
                  </a:outerShdw>
                </a:effectLst>
                <a:latin typeface="+mj-lt"/>
                <a:ea typeface="宋体" panose="02010600030101010101" pitchFamily="2" charset="-122"/>
                <a:sym typeface="宋体" panose="02010600030101010101" pitchFamily="2" charset="-122"/>
              </a:rPr>
              <a:t>n</a:t>
            </a:r>
            <a:r>
              <a:rPr lang="zh-CN" altLang="en-US" sz="2800" b="1" dirty="0">
                <a:solidFill>
                  <a:srgbClr val="000000"/>
                </a:solidFill>
                <a:effectLst>
                  <a:outerShdw blurRad="38100" dist="38100" dir="2700000" algn="tl">
                    <a:srgbClr val="FFFFFF"/>
                  </a:outerShdw>
                </a:effectLst>
                <a:latin typeface="+mj-lt"/>
                <a:ea typeface="宋体" panose="02010600030101010101" pitchFamily="2" charset="-122"/>
                <a:sym typeface="宋体" panose="02010600030101010101" pitchFamily="2" charset="-122"/>
              </a:rPr>
              <a:t>位二进制译码输出的最小项组合起来，可获得任何形式的</a:t>
            </a:r>
            <a:endParaRPr lang="en-US" altLang="zh-CN" sz="2800" b="1" dirty="0">
              <a:solidFill>
                <a:srgbClr val="000000"/>
              </a:solidFill>
              <a:effectLst>
                <a:outerShdw blurRad="38100" dist="38100" dir="2700000" algn="tl">
                  <a:srgbClr val="FFFFFF"/>
                </a:outerShdw>
              </a:effectLst>
              <a:latin typeface="+mj-lt"/>
              <a:ea typeface="宋体" panose="02010600030101010101" pitchFamily="2" charset="-122"/>
              <a:sym typeface="宋体" panose="02010600030101010101" pitchFamily="2" charset="-122"/>
            </a:endParaRPr>
          </a:p>
          <a:p>
            <a:pPr marL="342900" indent="-342900">
              <a:spcBef>
                <a:spcPct val="20000"/>
              </a:spcBef>
              <a:buFont typeface="Arial" panose="020B0604020202020204" pitchFamily="34" charset="0"/>
              <a:buNone/>
              <a:defRPr/>
            </a:pPr>
            <a:r>
              <a:rPr lang="zh-CN" altLang="en-US" sz="2800" b="1" dirty="0">
                <a:solidFill>
                  <a:srgbClr val="000000"/>
                </a:solidFill>
                <a:effectLst>
                  <a:outerShdw blurRad="38100" dist="38100" dir="2700000" algn="tl">
                    <a:srgbClr val="FFFFFF"/>
                  </a:outerShdw>
                </a:effectLst>
                <a:latin typeface="+mj-lt"/>
                <a:ea typeface="宋体" panose="02010600030101010101" pitchFamily="2" charset="-122"/>
                <a:sym typeface="宋体" panose="02010600030101010101" pitchFamily="2" charset="-122"/>
              </a:rPr>
              <a:t>输入变量不大于</a:t>
            </a:r>
            <a:r>
              <a:rPr lang="en-US" sz="2800" b="1" i="1" dirty="0">
                <a:solidFill>
                  <a:srgbClr val="000000"/>
                </a:solidFill>
                <a:effectLst>
                  <a:outerShdw blurRad="38100" dist="38100" dir="2700000" algn="tl">
                    <a:srgbClr val="FFFFFF"/>
                  </a:outerShdw>
                </a:effectLst>
                <a:latin typeface="+mj-lt"/>
                <a:ea typeface="宋体" panose="02010600030101010101" pitchFamily="2" charset="-122"/>
                <a:sym typeface="宋体" panose="02010600030101010101" pitchFamily="2" charset="-122"/>
              </a:rPr>
              <a:t>n</a:t>
            </a:r>
            <a:r>
              <a:rPr lang="zh-CN" altLang="en-US" sz="2800" b="1" dirty="0">
                <a:solidFill>
                  <a:srgbClr val="000000"/>
                </a:solidFill>
                <a:effectLst>
                  <a:outerShdw blurRad="38100" dist="38100" dir="2700000" algn="tl">
                    <a:srgbClr val="FFFFFF"/>
                  </a:outerShdw>
                </a:effectLst>
                <a:latin typeface="+mj-lt"/>
                <a:ea typeface="宋体" panose="02010600030101010101" pitchFamily="2" charset="-122"/>
                <a:sym typeface="宋体" panose="02010600030101010101" pitchFamily="2" charset="-122"/>
              </a:rPr>
              <a:t>的组合函数</a:t>
            </a:r>
            <a:endParaRPr lang="zh-CN" altLang="en-US" sz="2800" b="1" dirty="0">
              <a:solidFill>
                <a:srgbClr val="000000"/>
              </a:solidFill>
              <a:effectLst>
                <a:outerShdw blurRad="38100" dist="38100" dir="2700000" algn="tl">
                  <a:srgbClr val="FFFFFF"/>
                </a:outerShdw>
              </a:effectLst>
              <a:latin typeface="+mj-lt"/>
              <a:ea typeface="宋体" panose="02010600030101010101" pitchFamily="2" charset="-122"/>
              <a:sym typeface="宋体" panose="02010600030101010101" pitchFamily="2" charset="-122"/>
            </a:endParaRPr>
          </a:p>
        </p:txBody>
      </p:sp>
      <p:sp>
        <p:nvSpPr>
          <p:cNvPr id="10" name="PA-文本框 5"/>
          <p:cNvSpPr txBox="1">
            <a:spLocks noChangeArrowheads="1"/>
          </p:cNvSpPr>
          <p:nvPr>
            <p:custDataLst>
              <p:tags r:id="rId2"/>
            </p:custDataLst>
          </p:nvPr>
        </p:nvSpPr>
        <p:spPr bwMode="auto">
          <a:xfrm>
            <a:off x="626939" y="1368299"/>
            <a:ext cx="42894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3. </a:t>
            </a:r>
            <a:r>
              <a:rPr kumimoji="1" lang="zh-CN" altLang="en-US" sz="2800" b="1" dirty="0">
                <a:solidFill>
                  <a:srgbClr val="005286"/>
                </a:solidFill>
                <a:latin typeface="+mj-ea"/>
                <a:ea typeface="+mj-ea"/>
                <a:sym typeface="微软雅黑" panose="020B0503020204020204" pitchFamily="34" charset="-122"/>
              </a:rPr>
              <a:t>用译码器实现逻辑函数 </a:t>
            </a:r>
            <a:endParaRPr kumimoji="1" lang="zh-CN" altLang="en-US" sz="2800" b="1" dirty="0">
              <a:solidFill>
                <a:srgbClr val="005286"/>
              </a:solidFill>
              <a:latin typeface="+mj-ea"/>
              <a:ea typeface="+mj-ea"/>
              <a:sym typeface="微软雅黑" panose="020B0503020204020204" pitchFamily="34" charset="-122"/>
            </a:endParaRPr>
          </a:p>
        </p:txBody>
      </p:sp>
      <p:sp>
        <p:nvSpPr>
          <p:cNvPr id="11" name="PA-圆角矩形 1"/>
          <p:cNvSpPr/>
          <p:nvPr>
            <p:custDataLst>
              <p:tags r:id="rId3"/>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lt"/>
              <a:ea typeface="微软雅黑" panose="020B0503020204020204" pitchFamily="34" charset="-122"/>
              <a:sym typeface="微软雅黑" panose="020B0503020204020204" pitchFamily="34" charset="-122"/>
            </a:endParaRPr>
          </a:p>
        </p:txBody>
      </p:sp>
      <p:sp>
        <p:nvSpPr>
          <p:cNvPr id="12" name="PA-文本框 5"/>
          <p:cNvSpPr txBox="1">
            <a:spLocks noChangeArrowheads="1"/>
          </p:cNvSpPr>
          <p:nvPr>
            <p:custDataLst>
              <p:tags r:id="rId4"/>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mj-lt"/>
                <a:ea typeface="微软雅黑" panose="020B0503020204020204" pitchFamily="34" charset="-122"/>
              </a:rPr>
              <a:t>译码器</a:t>
            </a:r>
            <a:endParaRPr kumimoji="1" lang="zh-CN" altLang="en-US" sz="2800" b="1" dirty="0">
              <a:solidFill>
                <a:srgbClr val="005286"/>
              </a:solidFill>
              <a:latin typeface="+mj-lt"/>
              <a:ea typeface="微软雅黑" panose="020B0503020204020204" pitchFamily="34" charset="-122"/>
            </a:endParaRPr>
          </a:p>
        </p:txBody>
      </p:sp>
      <p:sp>
        <p:nvSpPr>
          <p:cNvPr id="9" name="PA-矩形 15"/>
          <p:cNvSpPr>
            <a:spLocks noChangeArrowheads="1"/>
          </p:cNvSpPr>
          <p:nvPr>
            <p:custDataLst>
              <p:tags r:id="rId5"/>
            </p:custDataLst>
          </p:nvPr>
        </p:nvSpPr>
        <p:spPr bwMode="auto">
          <a:xfrm>
            <a:off x="8356005" y="1718162"/>
            <a:ext cx="1843120" cy="619502"/>
          </a:xfrm>
          <a:prstGeom prst="roundRect">
            <a:avLst/>
          </a:prstGeom>
          <a:solidFill>
            <a:srgbClr val="FFFF00"/>
          </a:solidFill>
          <a:ln w="28575">
            <a:solidFill>
              <a:srgbClr val="005286"/>
            </a:solidFill>
            <a:miter lim="800000"/>
          </a:ln>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pic>
        <p:nvPicPr>
          <p:cNvPr id="13" name="PA-图片 6"/>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8543403" y="1720460"/>
            <a:ext cx="1353429" cy="634039"/>
          </a:xfrm>
          <a:prstGeom prst="rect">
            <a:avLst/>
          </a:prstGeom>
        </p:spPr>
      </p:pic>
      <p:graphicFrame>
        <p:nvGraphicFramePr>
          <p:cNvPr id="14" name="PA-Object 4"/>
          <p:cNvGraphicFramePr>
            <a:graphicFrameLocks noChangeAspect="1"/>
          </p:cNvGraphicFramePr>
          <p:nvPr>
            <p:custDataLst>
              <p:tags r:id="rId8"/>
            </p:custDataLst>
          </p:nvPr>
        </p:nvGraphicFramePr>
        <p:xfrm>
          <a:off x="5779953" y="5435600"/>
          <a:ext cx="1643063" cy="1211263"/>
        </p:xfrm>
        <a:graphic>
          <a:graphicData uri="http://schemas.openxmlformats.org/presentationml/2006/ole">
            <mc:AlternateContent xmlns:mc="http://schemas.openxmlformats.org/markup-compatibility/2006">
              <mc:Choice xmlns:v="urn:schemas-microsoft-com:vml" Requires="v">
                <p:oleObj spid="_x0000_s2" name="Equation" r:id="rId9" imgW="14935200" imgH="10972800" progId="Equation.DSMT4">
                  <p:embed/>
                </p:oleObj>
              </mc:Choice>
              <mc:Fallback>
                <p:oleObj name="Equation" r:id="rId9" imgW="14935200" imgH="10972800" progId="Equation.DSMT4">
                  <p:embed/>
                  <p:pic>
                    <p:nvPicPr>
                      <p:cNvPr id="0" name="PA-Object 4"/>
                      <p:cNvPicPr>
                        <a:picLocks noChangeAspect="1" noChangeArrowheads="1"/>
                      </p:cNvPicPr>
                      <p:nvPr/>
                    </p:nvPicPr>
                    <p:blipFill>
                      <a:blip r:embed="rId10"/>
                      <a:srcRect/>
                      <a:stretch>
                        <a:fillRect/>
                      </a:stretch>
                    </p:blipFill>
                    <p:spPr bwMode="auto">
                      <a:xfrm>
                        <a:off x="5779953" y="5435600"/>
                        <a:ext cx="1643063" cy="1211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PA-Object 4"/>
          <p:cNvGraphicFramePr>
            <a:graphicFrameLocks noChangeAspect="1"/>
          </p:cNvGraphicFramePr>
          <p:nvPr>
            <p:custDataLst>
              <p:tags r:id="rId11"/>
            </p:custDataLst>
          </p:nvPr>
        </p:nvGraphicFramePr>
        <p:xfrm>
          <a:off x="7615238" y="5421313"/>
          <a:ext cx="2482850" cy="1211262"/>
        </p:xfrm>
        <a:graphic>
          <a:graphicData uri="http://schemas.openxmlformats.org/presentationml/2006/ole">
            <mc:AlternateContent xmlns:mc="http://schemas.openxmlformats.org/markup-compatibility/2006">
              <mc:Choice xmlns:v="urn:schemas-microsoft-com:vml" Requires="v">
                <p:oleObj spid="_x0000_s3" name="Equation" r:id="rId12" imgW="22555200" imgH="10972800" progId="Equation.DSMT4">
                  <p:embed/>
                </p:oleObj>
              </mc:Choice>
              <mc:Fallback>
                <p:oleObj name="Equation" r:id="rId12" imgW="22555200" imgH="10972800" progId="Equation.DSMT4">
                  <p:embed/>
                  <p:pic>
                    <p:nvPicPr>
                      <p:cNvPr id="0" name="PA-Object 4"/>
                      <p:cNvPicPr>
                        <a:picLocks noChangeAspect="1" noChangeArrowheads="1"/>
                      </p:cNvPicPr>
                      <p:nvPr/>
                    </p:nvPicPr>
                    <p:blipFill>
                      <a:blip r:embed="rId13"/>
                      <a:srcRect/>
                      <a:stretch>
                        <a:fillRect/>
                      </a:stretch>
                    </p:blipFill>
                    <p:spPr bwMode="auto">
                      <a:xfrm>
                        <a:off x="7615238" y="5421313"/>
                        <a:ext cx="2482850" cy="1211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灯片编号占位符 3"/>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nodeType="clickEffect">
                                  <p:stCondLst>
                                    <p:cond delay="0"/>
                                  </p:stCondLst>
                                  <p:childTnLst>
                                    <p:set>
                                      <p:cBhvr>
                                        <p:cTn id="11" dur="1" fill="hold">
                                          <p:stCondLst>
                                            <p:cond delay="0"/>
                                          </p:stCondLst>
                                        </p:cTn>
                                        <p:tgtEl>
                                          <p:spTgt spid="50178">
                                            <p:txEl>
                                              <p:pRg st="0" end="0"/>
                                            </p:txEl>
                                          </p:spTgt>
                                        </p:tgtEl>
                                        <p:attrNameLst>
                                          <p:attrName>style.visibility</p:attrName>
                                        </p:attrNameLst>
                                      </p:cBhvr>
                                      <p:to>
                                        <p:strVal val="visible"/>
                                      </p:to>
                                    </p:set>
                                    <p:anim calcmode="lin" valueType="num">
                                      <p:cBhvr>
                                        <p:cTn id="12" dur="500" fill="hold"/>
                                        <p:tgtEl>
                                          <p:spTgt spid="50178">
                                            <p:txEl>
                                              <p:pRg st="0" end="0"/>
                                            </p:txEl>
                                          </p:spTgt>
                                        </p:tgtEl>
                                        <p:attrNameLst>
                                          <p:attrName>ppt_x</p:attrName>
                                        </p:attrNameLst>
                                      </p:cBhvr>
                                      <p:tavLst>
                                        <p:tav tm="0">
                                          <p:val>
                                            <p:strVal val="#ppt_x-.2"/>
                                          </p:val>
                                        </p:tav>
                                        <p:tav tm="100000">
                                          <p:val>
                                            <p:strVal val="#ppt_x"/>
                                          </p:val>
                                        </p:tav>
                                      </p:tavLst>
                                    </p:anim>
                                    <p:anim calcmode="lin" valueType="num">
                                      <p:cBhvr>
                                        <p:cTn id="13" dur="500" fill="hold"/>
                                        <p:tgtEl>
                                          <p:spTgt spid="50178">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4" dur="500"/>
                                        <p:tgtEl>
                                          <p:spTgt spid="50178">
                                            <p:txEl>
                                              <p:pRg st="0" end="0"/>
                                            </p:txEl>
                                          </p:spTgt>
                                        </p:tgtEl>
                                      </p:cBhvr>
                                    </p:animEffect>
                                  </p:childTnLst>
                                </p:cTn>
                              </p:par>
                              <p:par>
                                <p:cTn id="15" presetID="2" presetClass="entr" presetSubtype="2" fill="hold" nodeType="withEffect">
                                  <p:stCondLst>
                                    <p:cond delay="0"/>
                                  </p:stCondLst>
                                  <p:childTnLst>
                                    <p:set>
                                      <p:cBhvr>
                                        <p:cTn id="16" dur="1" fill="hold">
                                          <p:stCondLst>
                                            <p:cond delay="0"/>
                                          </p:stCondLst>
                                        </p:cTn>
                                        <p:tgtEl>
                                          <p:spTgt spid="50178">
                                            <p:txEl>
                                              <p:pRg st="1" end="1"/>
                                            </p:txEl>
                                          </p:spTgt>
                                        </p:tgtEl>
                                        <p:attrNameLst>
                                          <p:attrName>style.visibility</p:attrName>
                                        </p:attrNameLst>
                                      </p:cBhvr>
                                      <p:to>
                                        <p:strVal val="visible"/>
                                      </p:to>
                                    </p:set>
                                    <p:anim calcmode="lin" valueType="num">
                                      <p:cBhvr additive="base">
                                        <p:cTn id="17" dur="500" fill="hold"/>
                                        <p:tgtEl>
                                          <p:spTgt spid="50178">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50178">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50178">
                                            <p:txEl>
                                              <p:pRg st="2" end="2"/>
                                            </p:txEl>
                                          </p:spTgt>
                                        </p:tgtEl>
                                        <p:attrNameLst>
                                          <p:attrName>style.visibility</p:attrName>
                                        </p:attrNameLst>
                                      </p:cBhvr>
                                      <p:to>
                                        <p:strVal val="visible"/>
                                      </p:to>
                                    </p:set>
                                    <p:anim calcmode="lin" valueType="num">
                                      <p:cBhvr additive="base">
                                        <p:cTn id="21" dur="500" fill="hold"/>
                                        <p:tgtEl>
                                          <p:spTgt spid="50178">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50178">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50178">
                                            <p:txEl>
                                              <p:pRg st="3" end="3"/>
                                            </p:txEl>
                                          </p:spTgt>
                                        </p:tgtEl>
                                        <p:attrNameLst>
                                          <p:attrName>style.visibility</p:attrName>
                                        </p:attrNameLst>
                                      </p:cBhvr>
                                      <p:to>
                                        <p:strVal val="visible"/>
                                      </p:to>
                                    </p:set>
                                    <p:anim calcmode="lin" valueType="num">
                                      <p:cBhvr additive="base">
                                        <p:cTn id="25" dur="500" fill="hold"/>
                                        <p:tgtEl>
                                          <p:spTgt spid="50178">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0178">
                                            <p:txEl>
                                              <p:pRg st="3" end="3"/>
                                            </p:txEl>
                                          </p:spTgt>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3" presetClass="entr" presetSubtype="16"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childTnLst>
                                </p:cTn>
                              </p:par>
                            </p:childTnLst>
                          </p:cTn>
                        </p:par>
                        <p:par>
                          <p:cTn id="32" fill="hold">
                            <p:stCondLst>
                              <p:cond delay="1000"/>
                            </p:stCondLst>
                            <p:childTnLst>
                              <p:par>
                                <p:cTn id="33" presetID="21" presetClass="entr" presetSubtype="1"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heel(1)">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9" presetClass="entr" presetSubtype="0" fill="hold" nodeType="clickEffect">
                                  <p:stCondLst>
                                    <p:cond delay="0"/>
                                  </p:stCondLst>
                                  <p:childTnLst>
                                    <p:set>
                                      <p:cBhvr>
                                        <p:cTn id="39" dur="1" fill="hold">
                                          <p:stCondLst>
                                            <p:cond delay="0"/>
                                          </p:stCondLst>
                                        </p:cTn>
                                        <p:tgtEl>
                                          <p:spTgt spid="50178">
                                            <p:txEl>
                                              <p:pRg st="4" end="4"/>
                                            </p:txEl>
                                          </p:spTgt>
                                        </p:tgtEl>
                                        <p:attrNameLst>
                                          <p:attrName>style.visibility</p:attrName>
                                        </p:attrNameLst>
                                      </p:cBhvr>
                                      <p:to>
                                        <p:strVal val="visible"/>
                                      </p:to>
                                    </p:set>
                                    <p:anim calcmode="lin" valueType="num">
                                      <p:cBhvr>
                                        <p:cTn id="40" dur="500" fill="hold"/>
                                        <p:tgtEl>
                                          <p:spTgt spid="50178">
                                            <p:txEl>
                                              <p:pRg st="4" end="4"/>
                                            </p:txEl>
                                          </p:spTgt>
                                        </p:tgtEl>
                                        <p:attrNameLst>
                                          <p:attrName>ppt_x</p:attrName>
                                        </p:attrNameLst>
                                      </p:cBhvr>
                                      <p:tavLst>
                                        <p:tav tm="0">
                                          <p:val>
                                            <p:strVal val="#ppt_x-.2"/>
                                          </p:val>
                                        </p:tav>
                                        <p:tav tm="100000">
                                          <p:val>
                                            <p:strVal val="#ppt_x"/>
                                          </p:val>
                                        </p:tav>
                                      </p:tavLst>
                                    </p:anim>
                                    <p:anim calcmode="lin" valueType="num">
                                      <p:cBhvr>
                                        <p:cTn id="41" dur="500" fill="hold"/>
                                        <p:tgtEl>
                                          <p:spTgt spid="50178">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42" dur="500"/>
                                        <p:tgtEl>
                                          <p:spTgt spid="50178">
                                            <p:txEl>
                                              <p:pRg st="4" end="4"/>
                                            </p:txEl>
                                          </p:spTgt>
                                        </p:tgtEl>
                                      </p:cBhvr>
                                    </p:animEffect>
                                  </p:childTnLst>
                                </p:cTn>
                              </p:par>
                              <p:par>
                                <p:cTn id="43" presetID="2" presetClass="entr" presetSubtype="2" fill="hold" nodeType="withEffect">
                                  <p:stCondLst>
                                    <p:cond delay="0"/>
                                  </p:stCondLst>
                                  <p:childTnLst>
                                    <p:set>
                                      <p:cBhvr>
                                        <p:cTn id="44" dur="1" fill="hold">
                                          <p:stCondLst>
                                            <p:cond delay="0"/>
                                          </p:stCondLst>
                                        </p:cTn>
                                        <p:tgtEl>
                                          <p:spTgt spid="50178">
                                            <p:txEl>
                                              <p:pRg st="5" end="5"/>
                                            </p:txEl>
                                          </p:spTgt>
                                        </p:tgtEl>
                                        <p:attrNameLst>
                                          <p:attrName>style.visibility</p:attrName>
                                        </p:attrNameLst>
                                      </p:cBhvr>
                                      <p:to>
                                        <p:strVal val="visible"/>
                                      </p:to>
                                    </p:set>
                                    <p:anim calcmode="lin" valueType="num">
                                      <p:cBhvr additive="base">
                                        <p:cTn id="45" dur="500" fill="hold"/>
                                        <p:tgtEl>
                                          <p:spTgt spid="50178">
                                            <p:txEl>
                                              <p:pRg st="5" end="5"/>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50178">
                                            <p:txEl>
                                              <p:pRg st="5" end="5"/>
                                            </p:txEl>
                                          </p:spTgt>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0"/>
                                  </p:stCondLst>
                                  <p:childTnLst>
                                    <p:set>
                                      <p:cBhvr>
                                        <p:cTn id="48" dur="1" fill="hold">
                                          <p:stCondLst>
                                            <p:cond delay="0"/>
                                          </p:stCondLst>
                                        </p:cTn>
                                        <p:tgtEl>
                                          <p:spTgt spid="50178">
                                            <p:txEl>
                                              <p:pRg st="6" end="6"/>
                                            </p:txEl>
                                          </p:spTgt>
                                        </p:tgtEl>
                                        <p:attrNameLst>
                                          <p:attrName>style.visibility</p:attrName>
                                        </p:attrNameLst>
                                      </p:cBhvr>
                                      <p:to>
                                        <p:strVal val="visible"/>
                                      </p:to>
                                    </p:set>
                                    <p:anim calcmode="lin" valueType="num">
                                      <p:cBhvr additive="base">
                                        <p:cTn id="49" dur="500" fill="hold"/>
                                        <p:tgtEl>
                                          <p:spTgt spid="50178">
                                            <p:txEl>
                                              <p:pRg st="6" end="6"/>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50178">
                                            <p:txEl>
                                              <p:pRg st="6" end="6"/>
                                            </p:txEl>
                                          </p:spTgt>
                                        </p:tgtEl>
                                        <p:attrNameLst>
                                          <p:attrName>ppt_y</p:attrName>
                                        </p:attrNameLst>
                                      </p:cBhvr>
                                      <p:tavLst>
                                        <p:tav tm="0">
                                          <p:val>
                                            <p:strVal val="#ppt_y"/>
                                          </p:val>
                                        </p:tav>
                                        <p:tav tm="100000">
                                          <p:val>
                                            <p:strVal val="#ppt_y"/>
                                          </p:val>
                                        </p:tav>
                                      </p:tavLst>
                                    </p:anim>
                                  </p:childTnLst>
                                </p:cTn>
                              </p:par>
                            </p:childTnLst>
                          </p:cTn>
                        </p:par>
                        <p:par>
                          <p:cTn id="51" fill="hold">
                            <p:stCondLst>
                              <p:cond delay="500"/>
                            </p:stCondLst>
                            <p:childTnLst>
                              <p:par>
                                <p:cTn id="52" presetID="42" presetClass="entr" presetSubtype="0"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childTnLst>
                          </p:cTn>
                        </p:par>
                        <p:par>
                          <p:cTn id="57" fill="hold">
                            <p:stCondLst>
                              <p:cond delay="1500"/>
                            </p:stCondLst>
                            <p:childTnLst>
                              <p:par>
                                <p:cTn id="58" presetID="42" presetClass="entr" presetSubtype="0" fill="hold"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1000"/>
                                        <p:tgtEl>
                                          <p:spTgt spid="15"/>
                                        </p:tgtEl>
                                      </p:cBhvr>
                                    </p:animEffect>
                                    <p:anim calcmode="lin" valueType="num">
                                      <p:cBhvr>
                                        <p:cTn id="61" dur="1000" fill="hold"/>
                                        <p:tgtEl>
                                          <p:spTgt spid="15"/>
                                        </p:tgtEl>
                                        <p:attrNameLst>
                                          <p:attrName>ppt_x</p:attrName>
                                        </p:attrNameLst>
                                      </p:cBhvr>
                                      <p:tavLst>
                                        <p:tav tm="0">
                                          <p:val>
                                            <p:strVal val="#ppt_x"/>
                                          </p:val>
                                        </p:tav>
                                        <p:tav tm="100000">
                                          <p:val>
                                            <p:strVal val="#ppt_x"/>
                                          </p:val>
                                        </p:tav>
                                      </p:tavLst>
                                    </p:anim>
                                    <p:anim calcmode="lin" valueType="num">
                                      <p:cBhvr>
                                        <p:cTn id="6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7" name="PA-文本框 9"/>
          <p:cNvSpPr txBox="1">
            <a:spLocks noChangeArrowheads="1"/>
          </p:cNvSpPr>
          <p:nvPr>
            <p:custDataLst>
              <p:tags r:id="rId1"/>
            </p:custDataLst>
          </p:nvPr>
        </p:nvSpPr>
        <p:spPr bwMode="auto">
          <a:xfrm>
            <a:off x="1082827" y="2578333"/>
            <a:ext cx="6019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sym typeface="宋体" panose="02010600030101010101" pitchFamily="2" charset="-122"/>
              </a:rPr>
              <a:t>解</a:t>
            </a:r>
            <a:r>
              <a:rPr lang="zh-CN" altLang="en-US" sz="2400" b="1" dirty="0">
                <a:sym typeface="宋体" panose="02010600030101010101" pitchFamily="2" charset="-122"/>
              </a:rPr>
              <a:t>：</a:t>
            </a:r>
            <a:r>
              <a:rPr lang="en-US" altLang="zh-CN" sz="2400" b="1" dirty="0">
                <a:sym typeface="宋体" panose="02010600030101010101" pitchFamily="2" charset="-122"/>
              </a:rPr>
              <a:t>(1)</a:t>
            </a:r>
            <a:r>
              <a:rPr lang="zh-CN" altLang="en-US" sz="2400" b="1" dirty="0">
                <a:solidFill>
                  <a:srgbClr val="000000"/>
                </a:solidFill>
                <a:sym typeface="宋体" panose="02010600030101010101" pitchFamily="2" charset="-122"/>
              </a:rPr>
              <a:t>写出逻辑函数</a:t>
            </a:r>
            <a:r>
              <a:rPr lang="en-US" altLang="zh-CN" sz="2400" b="1" i="1" dirty="0">
                <a:solidFill>
                  <a:srgbClr val="000000"/>
                </a:solidFill>
                <a:sym typeface="宋体" panose="02010600030101010101" pitchFamily="2" charset="-122"/>
              </a:rPr>
              <a:t>F</a:t>
            </a:r>
            <a:r>
              <a:rPr lang="zh-CN" altLang="en-US" sz="2400" b="1" dirty="0">
                <a:solidFill>
                  <a:srgbClr val="000000"/>
                </a:solidFill>
                <a:sym typeface="宋体" panose="02010600030101010101" pitchFamily="2" charset="-122"/>
              </a:rPr>
              <a:t>的最小项之和形式：</a:t>
            </a:r>
            <a:endParaRPr lang="zh-CN" altLang="en-US" sz="2400" b="1" dirty="0">
              <a:solidFill>
                <a:srgbClr val="000000"/>
              </a:solidFill>
              <a:sym typeface="宋体" panose="02010600030101010101" pitchFamily="2" charset="-122"/>
            </a:endParaRPr>
          </a:p>
        </p:txBody>
      </p:sp>
      <p:sp>
        <p:nvSpPr>
          <p:cNvPr id="51214" name="PA-圆角矩形 18"/>
          <p:cNvSpPr>
            <a:spLocks noChangeArrowheads="1"/>
          </p:cNvSpPr>
          <p:nvPr>
            <p:custDataLst>
              <p:tags r:id="rId2"/>
            </p:custDataLst>
          </p:nvPr>
        </p:nvSpPr>
        <p:spPr bwMode="auto">
          <a:xfrm>
            <a:off x="7962089" y="4255325"/>
            <a:ext cx="1015656" cy="914400"/>
          </a:xfrm>
          <a:prstGeom prst="roundRect">
            <a:avLst>
              <a:gd name="adj" fmla="val 16667"/>
            </a:avLst>
          </a:prstGeom>
          <a:solidFill>
            <a:srgbClr val="FFFF00"/>
          </a:solidFill>
          <a:ln w="28575">
            <a:solidFill>
              <a:srgbClr val="005286"/>
            </a:solidFill>
            <a:round/>
          </a:ln>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51215" name="PA-圆角矩形 19"/>
          <p:cNvSpPr>
            <a:spLocks noChangeArrowheads="1"/>
          </p:cNvSpPr>
          <p:nvPr>
            <p:custDataLst>
              <p:tags r:id="rId3"/>
            </p:custDataLst>
          </p:nvPr>
        </p:nvSpPr>
        <p:spPr bwMode="auto">
          <a:xfrm>
            <a:off x="7815353" y="5184770"/>
            <a:ext cx="1524000" cy="1295400"/>
          </a:xfrm>
          <a:prstGeom prst="roundRect">
            <a:avLst>
              <a:gd name="adj" fmla="val 16667"/>
            </a:avLst>
          </a:prstGeom>
          <a:solidFill>
            <a:srgbClr val="FFFF00"/>
          </a:solidFill>
          <a:ln w="28575">
            <a:solidFill>
              <a:srgbClr val="005286"/>
            </a:solidFill>
            <a:round/>
          </a:ln>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51216" name="PA-文本框 20"/>
          <p:cNvSpPr txBox="1">
            <a:spLocks noChangeArrowheads="1"/>
          </p:cNvSpPr>
          <p:nvPr>
            <p:custDataLst>
              <p:tags r:id="rId4"/>
            </p:custDataLst>
          </p:nvPr>
        </p:nvSpPr>
        <p:spPr bwMode="auto">
          <a:xfrm>
            <a:off x="1715695" y="4088678"/>
            <a:ext cx="6019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ym typeface="宋体" panose="02010600030101010101" pitchFamily="2" charset="-122"/>
              </a:rPr>
              <a:t>(2)</a:t>
            </a:r>
            <a:r>
              <a:rPr lang="zh-CN" altLang="en-US" sz="2400" b="1" dirty="0">
                <a:solidFill>
                  <a:srgbClr val="000000"/>
                </a:solidFill>
                <a:sym typeface="宋体" panose="02010600030101010101" pitchFamily="2" charset="-122"/>
              </a:rPr>
              <a:t>转化为与非的形式：</a:t>
            </a:r>
            <a:endParaRPr lang="zh-CN" altLang="en-US" sz="2400" b="1" dirty="0">
              <a:solidFill>
                <a:srgbClr val="000000"/>
              </a:solidFill>
              <a:sym typeface="宋体" panose="02010600030101010101" pitchFamily="2" charset="-122"/>
            </a:endParaRPr>
          </a:p>
        </p:txBody>
      </p:sp>
      <p:sp>
        <p:nvSpPr>
          <p:cNvPr id="51217" name="PA-文本框 21"/>
          <p:cNvSpPr txBox="1">
            <a:spLocks noChangeArrowheads="1"/>
          </p:cNvSpPr>
          <p:nvPr>
            <p:custDataLst>
              <p:tags r:id="rId5"/>
            </p:custDataLst>
          </p:nvPr>
        </p:nvSpPr>
        <p:spPr bwMode="auto">
          <a:xfrm>
            <a:off x="1715695" y="5781874"/>
            <a:ext cx="6019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ym typeface="宋体" panose="02010600030101010101" pitchFamily="2" charset="-122"/>
              </a:rPr>
              <a:t>(3)</a:t>
            </a:r>
            <a:r>
              <a:rPr lang="zh-CN" altLang="en-US" sz="2400" b="1" dirty="0">
                <a:solidFill>
                  <a:srgbClr val="000000"/>
                </a:solidFill>
                <a:sym typeface="宋体" panose="02010600030101010101" pitchFamily="2" charset="-122"/>
              </a:rPr>
              <a:t>连接电路。</a:t>
            </a:r>
            <a:endParaRPr lang="zh-CN" altLang="en-US" sz="2400" b="1" dirty="0">
              <a:solidFill>
                <a:srgbClr val="000000"/>
              </a:solidFill>
              <a:sym typeface="宋体" panose="02010600030101010101" pitchFamily="2" charset="-122"/>
            </a:endParaRPr>
          </a:p>
        </p:txBody>
      </p:sp>
      <p:pic>
        <p:nvPicPr>
          <p:cNvPr id="3" name="PA-图片 2"/>
          <p:cNvPicPr>
            <a:picLocks noChangeAspect="1"/>
          </p:cNvPicPr>
          <p:nvPr>
            <p:custDataLst>
              <p:tags r:id="rId6"/>
            </p:custDataLst>
          </p:nvPr>
        </p:nvPicPr>
        <p:blipFill>
          <a:blip r:embed="rId7">
            <a:clrChange>
              <a:clrFrom>
                <a:srgbClr val="CCFFCC"/>
              </a:clrFrom>
              <a:clrTo>
                <a:srgbClr val="CCFFCC">
                  <a:alpha val="0"/>
                </a:srgbClr>
              </a:clrTo>
            </a:clrChange>
            <a:extLst>
              <a:ext uri="{28A0092B-C50C-407E-A947-70E740481C1C}">
                <a14:useLocalDpi xmlns:a14="http://schemas.microsoft.com/office/drawing/2010/main" val="0"/>
              </a:ext>
            </a:extLst>
          </a:blip>
          <a:stretch>
            <a:fillRect/>
          </a:stretch>
        </p:blipFill>
        <p:spPr>
          <a:xfrm>
            <a:off x="2229437" y="3077614"/>
            <a:ext cx="6553768" cy="1060796"/>
          </a:xfrm>
          <a:prstGeom prst="rect">
            <a:avLst/>
          </a:prstGeom>
        </p:spPr>
      </p:pic>
      <p:pic>
        <p:nvPicPr>
          <p:cNvPr id="5" name="PA-图片 4"/>
          <p:cNvPicPr>
            <a:picLocks noChangeAspect="1"/>
          </p:cNvPicPr>
          <p:nvPr>
            <p:custDataLst>
              <p:tags r:id="rId8"/>
            </p:custDataLst>
          </p:nvPr>
        </p:nvPicPr>
        <p:blipFill>
          <a:blip r:embed="rId9">
            <a:clrChange>
              <a:clrFrom>
                <a:srgbClr val="CCFFCC"/>
              </a:clrFrom>
              <a:clrTo>
                <a:srgbClr val="CCFFCC">
                  <a:alpha val="0"/>
                </a:srgbClr>
              </a:clrTo>
            </a:clrChange>
            <a:extLst>
              <a:ext uri="{28A0092B-C50C-407E-A947-70E740481C1C}">
                <a14:useLocalDpi xmlns:a14="http://schemas.microsoft.com/office/drawing/2010/main" val="0"/>
              </a:ext>
            </a:extLst>
          </a:blip>
          <a:stretch>
            <a:fillRect/>
          </a:stretch>
        </p:blipFill>
        <p:spPr>
          <a:xfrm>
            <a:off x="2225917" y="4645579"/>
            <a:ext cx="3289722" cy="1035344"/>
          </a:xfrm>
          <a:prstGeom prst="rect">
            <a:avLst/>
          </a:prstGeom>
        </p:spPr>
      </p:pic>
      <p:pic>
        <p:nvPicPr>
          <p:cNvPr id="8" name="PA-图片 7"/>
          <p:cNvPicPr>
            <a:picLocks noChangeAspect="1"/>
          </p:cNvPicPr>
          <p:nvPr>
            <p:custDataLst>
              <p:tags r:id="rId10"/>
            </p:custDataLst>
          </p:nvPr>
        </p:nvPicPr>
        <p:blipFill>
          <a:blip r:embed="rId11">
            <a:extLst>
              <a:ext uri="{28A0092B-C50C-407E-A947-70E740481C1C}">
                <a14:useLocalDpi xmlns:a14="http://schemas.microsoft.com/office/drawing/2010/main" val="0"/>
              </a:ext>
            </a:extLst>
          </a:blip>
          <a:stretch>
            <a:fillRect/>
          </a:stretch>
        </p:blipFill>
        <p:spPr>
          <a:xfrm>
            <a:off x="851460" y="2035540"/>
            <a:ext cx="9858086" cy="670618"/>
          </a:xfrm>
          <a:prstGeom prst="rect">
            <a:avLst/>
          </a:prstGeom>
        </p:spPr>
      </p:pic>
      <p:sp>
        <p:nvSpPr>
          <p:cNvPr id="20" name="PA-圆角矩形 1"/>
          <p:cNvSpPr/>
          <p:nvPr>
            <p:custDataLst>
              <p:tags r:id="rId12"/>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PA-文本框 5"/>
          <p:cNvSpPr txBox="1">
            <a:spLocks noChangeArrowheads="1"/>
          </p:cNvSpPr>
          <p:nvPr>
            <p:custDataLst>
              <p:tags r:id="rId13"/>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译码器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pic>
        <p:nvPicPr>
          <p:cNvPr id="7" name="PA-图片 6"/>
          <p:cNvPicPr>
            <a:picLocks noChangeAspect="1"/>
          </p:cNvPicPr>
          <p:nvPr>
            <p:custDataLst>
              <p:tags r:id="rId14"/>
            </p:custDataLst>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r="74591"/>
          <a:stretch>
            <a:fillRect/>
          </a:stretch>
        </p:blipFill>
        <p:spPr>
          <a:xfrm>
            <a:off x="7841048" y="3474312"/>
            <a:ext cx="3289722" cy="3005858"/>
          </a:xfrm>
          <a:prstGeom prst="rect">
            <a:avLst/>
          </a:prstGeom>
        </p:spPr>
      </p:pic>
      <p:sp>
        <p:nvSpPr>
          <p:cNvPr id="14" name="爆炸形 1 13"/>
          <p:cNvSpPr/>
          <p:nvPr/>
        </p:nvSpPr>
        <p:spPr>
          <a:xfrm>
            <a:off x="7606179" y="91037"/>
            <a:ext cx="3058410" cy="2092201"/>
          </a:xfrm>
          <a:prstGeom prst="irregularSeal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TextBox 18"/>
          <p:cNvSpPr txBox="1">
            <a:spLocks noChangeArrowheads="1"/>
          </p:cNvSpPr>
          <p:nvPr/>
        </p:nvSpPr>
        <p:spPr bwMode="auto">
          <a:xfrm>
            <a:off x="7942824" y="934312"/>
            <a:ext cx="2385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dirty="0">
                <a:solidFill>
                  <a:schemeClr val="accent6">
                    <a:lumMod val="75000"/>
                  </a:schemeClr>
                </a:solidFill>
                <a:latin typeface="+mj-lt"/>
              </a:rPr>
              <a:t>注意地址高低位</a:t>
            </a:r>
            <a:endParaRPr lang="zh-CN" altLang="en-US" dirty="0">
              <a:solidFill>
                <a:schemeClr val="accent6">
                  <a:lumMod val="75000"/>
                </a:schemeClr>
              </a:solidFill>
              <a:latin typeface="+mj-lt"/>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6" name="PA-文本框 5"/>
          <p:cNvSpPr txBox="1">
            <a:spLocks noChangeArrowheads="1"/>
          </p:cNvSpPr>
          <p:nvPr>
            <p:custDataLst>
              <p:tags r:id="rId16"/>
            </p:custDataLst>
          </p:nvPr>
        </p:nvSpPr>
        <p:spPr bwMode="auto">
          <a:xfrm>
            <a:off x="626939" y="1368299"/>
            <a:ext cx="42894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3. </a:t>
            </a:r>
            <a:r>
              <a:rPr kumimoji="1" lang="zh-CN" altLang="en-US" sz="2800" b="1" dirty="0">
                <a:solidFill>
                  <a:srgbClr val="005286"/>
                </a:solidFill>
                <a:latin typeface="+mj-ea"/>
                <a:ea typeface="+mj-ea"/>
                <a:sym typeface="微软雅黑" panose="020B0503020204020204" pitchFamily="34" charset="-122"/>
              </a:rPr>
              <a:t>用译码器实现逻辑函数 </a:t>
            </a:r>
            <a:endParaRPr kumimoji="1" lang="zh-CN" altLang="en-US" sz="2800" b="1" dirty="0">
              <a:solidFill>
                <a:srgbClr val="005286"/>
              </a:solidFill>
              <a:latin typeface="+mj-ea"/>
              <a:ea typeface="+mj-ea"/>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1207"/>
                                        </p:tgtEl>
                                        <p:attrNameLst>
                                          <p:attrName>style.visibility</p:attrName>
                                        </p:attrNameLst>
                                      </p:cBhvr>
                                      <p:to>
                                        <p:strVal val="visible"/>
                                      </p:to>
                                    </p:set>
                                    <p:anim calcmode="lin" valueType="num">
                                      <p:cBhvr additive="base">
                                        <p:cTn id="12" dur="500" fill="hold"/>
                                        <p:tgtEl>
                                          <p:spTgt spid="51207"/>
                                        </p:tgtEl>
                                        <p:attrNameLst>
                                          <p:attrName>ppt_x</p:attrName>
                                        </p:attrNameLst>
                                      </p:cBhvr>
                                      <p:tavLst>
                                        <p:tav tm="0">
                                          <p:val>
                                            <p:strVal val="0-#ppt_w/2"/>
                                          </p:val>
                                        </p:tav>
                                        <p:tav tm="100000">
                                          <p:val>
                                            <p:strVal val="#ppt_x"/>
                                          </p:val>
                                        </p:tav>
                                      </p:tavLst>
                                    </p:anim>
                                    <p:anim calcmode="lin" valueType="num">
                                      <p:cBhvr additive="base">
                                        <p:cTn id="13" dur="500" fill="hold"/>
                                        <p:tgtEl>
                                          <p:spTgt spid="5120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51216"/>
                                        </p:tgtEl>
                                        <p:attrNameLst>
                                          <p:attrName>style.visibility</p:attrName>
                                        </p:attrNameLst>
                                      </p:cBhvr>
                                      <p:to>
                                        <p:strVal val="visible"/>
                                      </p:to>
                                    </p:set>
                                    <p:anim calcmode="lin" valueType="num">
                                      <p:cBhvr additive="base">
                                        <p:cTn id="23" dur="500" fill="hold"/>
                                        <p:tgtEl>
                                          <p:spTgt spid="51216"/>
                                        </p:tgtEl>
                                        <p:attrNameLst>
                                          <p:attrName>ppt_x</p:attrName>
                                        </p:attrNameLst>
                                      </p:cBhvr>
                                      <p:tavLst>
                                        <p:tav tm="0">
                                          <p:val>
                                            <p:strVal val="0-#ppt_w/2"/>
                                          </p:val>
                                        </p:tav>
                                        <p:tav tm="100000">
                                          <p:val>
                                            <p:strVal val="#ppt_x"/>
                                          </p:val>
                                        </p:tav>
                                      </p:tavLst>
                                    </p:anim>
                                    <p:anim calcmode="lin" valueType="num">
                                      <p:cBhvr additive="base">
                                        <p:cTn id="24" dur="500" fill="hold"/>
                                        <p:tgtEl>
                                          <p:spTgt spid="5121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arn(inVertical)">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51217"/>
                                        </p:tgtEl>
                                        <p:attrNameLst>
                                          <p:attrName>style.visibility</p:attrName>
                                        </p:attrNameLst>
                                      </p:cBhvr>
                                      <p:to>
                                        <p:strVal val="visible"/>
                                      </p:to>
                                    </p:set>
                                    <p:anim calcmode="lin" valueType="num">
                                      <p:cBhvr additive="base">
                                        <p:cTn id="34" dur="500" fill="hold"/>
                                        <p:tgtEl>
                                          <p:spTgt spid="51217"/>
                                        </p:tgtEl>
                                        <p:attrNameLst>
                                          <p:attrName>ppt_x</p:attrName>
                                        </p:attrNameLst>
                                      </p:cBhvr>
                                      <p:tavLst>
                                        <p:tav tm="0">
                                          <p:val>
                                            <p:strVal val="0-#ppt_w/2"/>
                                          </p:val>
                                        </p:tav>
                                        <p:tav tm="100000">
                                          <p:val>
                                            <p:strVal val="#ppt_x"/>
                                          </p:val>
                                        </p:tav>
                                      </p:tavLst>
                                    </p:anim>
                                    <p:anim calcmode="lin" valueType="num">
                                      <p:cBhvr additive="base">
                                        <p:cTn id="35" dur="500" fill="hold"/>
                                        <p:tgtEl>
                                          <p:spTgt spid="51217"/>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 calcmode="lin" valueType="num">
                                      <p:cBhvr>
                                        <p:cTn id="42" dur="500" fill="hold"/>
                                        <p:tgtEl>
                                          <p:spTgt spid="7"/>
                                        </p:tgtEl>
                                        <p:attrNameLst>
                                          <p:attrName>style.rotation</p:attrName>
                                        </p:attrNameLst>
                                      </p:cBhvr>
                                      <p:tavLst>
                                        <p:tav tm="0">
                                          <p:val>
                                            <p:fltVal val="360"/>
                                          </p:val>
                                        </p:tav>
                                        <p:tav tm="100000">
                                          <p:val>
                                            <p:fltVal val="0"/>
                                          </p:val>
                                        </p:tav>
                                      </p:tavLst>
                                    </p:anim>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51214"/>
                                        </p:tgtEl>
                                        <p:attrNameLst>
                                          <p:attrName>style.visibility</p:attrName>
                                        </p:attrNameLst>
                                      </p:cBhvr>
                                      <p:to>
                                        <p:strVal val="visible"/>
                                      </p:to>
                                    </p:set>
                                    <p:animEffect transition="in" filter="wheel(1)">
                                      <p:cBhvr>
                                        <p:cTn id="48" dur="1000"/>
                                        <p:tgtEl>
                                          <p:spTgt spid="51214"/>
                                        </p:tgtEl>
                                      </p:cBhvr>
                                    </p:animEffect>
                                  </p:childTnLst>
                                </p:cTn>
                              </p:par>
                            </p:childTnLst>
                          </p:cTn>
                        </p:par>
                        <p:par>
                          <p:cTn id="49" fill="hold">
                            <p:stCondLst>
                              <p:cond delay="1000"/>
                            </p:stCondLst>
                            <p:childTnLst>
                              <p:par>
                                <p:cTn id="50" presetID="1" presetClass="entr" presetSubtype="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childTnLst>
                                  <p:subTnLst>
                                    <p:audio>
                                      <p:cMediaNode>
                                        <p:cTn display="0" masterRel="sameClick">
                                          <p:stCondLst>
                                            <p:cond evt="begin" delay="0">
                                              <p:tn val="50"/>
                                            </p:cond>
                                          </p:stCondLst>
                                          <p:endCondLst>
                                            <p:cond evt="onStopAudio" delay="0">
                                              <p:tgtEl>
                                                <p:sldTgt/>
                                              </p:tgtEl>
                                            </p:cond>
                                          </p:endCondLst>
                                        </p:cTn>
                                        <p:tgtEl>
                                          <p:sndTgt r:embed="rId17" name="chimes.wav"/>
                                        </p:tgtEl>
                                      </p:cMediaNode>
                                    </p:audio>
                                  </p:sub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51215"/>
                                        </p:tgtEl>
                                        <p:attrNameLst>
                                          <p:attrName>style.visibility</p:attrName>
                                        </p:attrNameLst>
                                      </p:cBhvr>
                                      <p:to>
                                        <p:strVal val="visible"/>
                                      </p:to>
                                    </p:set>
                                    <p:animEffect transition="in" filter="wheel(1)">
                                      <p:cBhvr>
                                        <p:cTn id="56" dur="1000"/>
                                        <p:tgtEl>
                                          <p:spTgt spid="51215"/>
                                        </p:tgtEl>
                                      </p:cBhvr>
                                    </p:animEffect>
                                  </p:childTnLst>
                                </p:cTn>
                              </p:par>
                              <p:par>
                                <p:cTn id="57" presetID="2" presetClass="entr" presetSubtype="8"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0-#ppt_w/2"/>
                                          </p:val>
                                        </p:tav>
                                        <p:tav tm="100000">
                                          <p:val>
                                            <p:strVal val="#ppt_x"/>
                                          </p:val>
                                        </p:tav>
                                      </p:tavLst>
                                    </p:anim>
                                    <p:anim calcmode="lin" valueType="num">
                                      <p:cBhvr additive="base">
                                        <p:cTn id="6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7" grpId="0" autoUpdateAnimBg="0"/>
      <p:bldP spid="51214" grpId="0" animBg="1"/>
      <p:bldP spid="51215" grpId="0" animBg="1"/>
      <p:bldP spid="51216" grpId="0" autoUpdateAnimBg="0"/>
      <p:bldP spid="51217" grpId="0" autoUpdateAnimBg="0"/>
      <p:bldP spid="14" grpId="0" animBg="1"/>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7" name="PA-文本框 9"/>
          <p:cNvSpPr txBox="1">
            <a:spLocks noChangeArrowheads="1"/>
          </p:cNvSpPr>
          <p:nvPr>
            <p:custDataLst>
              <p:tags r:id="rId1"/>
            </p:custDataLst>
          </p:nvPr>
        </p:nvSpPr>
        <p:spPr bwMode="auto">
          <a:xfrm>
            <a:off x="1083751" y="3057338"/>
            <a:ext cx="6019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sym typeface="宋体" panose="02010600030101010101" pitchFamily="2" charset="-122"/>
              </a:rPr>
              <a:t>解：</a:t>
            </a:r>
            <a:endParaRPr lang="zh-CN" altLang="en-US" sz="2400" b="1" dirty="0">
              <a:solidFill>
                <a:srgbClr val="000000"/>
              </a:solidFill>
              <a:sym typeface="宋体" panose="02010600030101010101" pitchFamily="2" charset="-122"/>
            </a:endParaRPr>
          </a:p>
        </p:txBody>
      </p:sp>
      <p:pic>
        <p:nvPicPr>
          <p:cNvPr id="4" name="PA-图片 3"/>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l="33474" r="40833"/>
          <a:stretch>
            <a:fillRect/>
          </a:stretch>
        </p:blipFill>
        <p:spPr>
          <a:xfrm>
            <a:off x="8106921" y="3022520"/>
            <a:ext cx="3181451" cy="2874856"/>
          </a:xfrm>
          <a:prstGeom prst="rect">
            <a:avLst/>
          </a:prstGeom>
        </p:spPr>
      </p:pic>
      <p:pic>
        <p:nvPicPr>
          <p:cNvPr id="5" name="PA-图片 4"/>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772161" y="3083505"/>
            <a:ext cx="6169687" cy="1072989"/>
          </a:xfrm>
          <a:prstGeom prst="rect">
            <a:avLst/>
          </a:prstGeom>
        </p:spPr>
      </p:pic>
      <p:sp>
        <p:nvSpPr>
          <p:cNvPr id="16" name="PA-圆角矩形 1"/>
          <p:cNvSpPr/>
          <p:nvPr>
            <p:custDataLst>
              <p:tags r:id="rId6"/>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PA-文本框 5"/>
          <p:cNvSpPr txBox="1">
            <a:spLocks noChangeArrowheads="1"/>
          </p:cNvSpPr>
          <p:nvPr>
            <p:custDataLst>
              <p:tags r:id="rId7"/>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译码器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6" name="PA-文本框 5"/>
          <p:cNvSpPr txBox="1">
            <a:spLocks noChangeArrowheads="1"/>
          </p:cNvSpPr>
          <p:nvPr>
            <p:custDataLst>
              <p:tags r:id="rId8"/>
            </p:custDataLst>
          </p:nvPr>
        </p:nvSpPr>
        <p:spPr bwMode="auto">
          <a:xfrm>
            <a:off x="626939" y="1368299"/>
            <a:ext cx="42894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3. </a:t>
            </a:r>
            <a:r>
              <a:rPr kumimoji="1" lang="zh-CN" altLang="en-US" sz="2800" b="1" dirty="0">
                <a:solidFill>
                  <a:srgbClr val="005286"/>
                </a:solidFill>
                <a:latin typeface="+mj-ea"/>
                <a:ea typeface="+mj-ea"/>
                <a:sym typeface="微软雅黑" panose="020B0503020204020204" pitchFamily="34" charset="-122"/>
              </a:rPr>
              <a:t>用译码器实现逻辑函数 </a:t>
            </a:r>
            <a:endParaRPr kumimoji="1" lang="zh-CN" altLang="en-US" sz="2800" b="1" dirty="0">
              <a:solidFill>
                <a:srgbClr val="005286"/>
              </a:solidFill>
              <a:latin typeface="+mj-ea"/>
              <a:ea typeface="+mj-ea"/>
              <a:sym typeface="微软雅黑" panose="020B0503020204020204" pitchFamily="34" charset="-122"/>
            </a:endParaRPr>
          </a:p>
        </p:txBody>
      </p:sp>
      <p:pic>
        <p:nvPicPr>
          <p:cNvPr id="8" name="PA-图片 7"/>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851460" y="2035540"/>
            <a:ext cx="9858086" cy="670618"/>
          </a:xfrm>
          <a:prstGeom prst="rect">
            <a:avLst/>
          </a:prstGeom>
        </p:spPr>
      </p:pic>
      <p:sp>
        <p:nvSpPr>
          <p:cNvPr id="11" name="爆炸形 1 13"/>
          <p:cNvSpPr/>
          <p:nvPr/>
        </p:nvSpPr>
        <p:spPr>
          <a:xfrm>
            <a:off x="7606179" y="91037"/>
            <a:ext cx="3058410" cy="2092201"/>
          </a:xfrm>
          <a:prstGeom prst="irregularSeal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TextBox 18"/>
          <p:cNvSpPr txBox="1">
            <a:spLocks noChangeArrowheads="1"/>
          </p:cNvSpPr>
          <p:nvPr/>
        </p:nvSpPr>
        <p:spPr bwMode="auto">
          <a:xfrm>
            <a:off x="7942824" y="934312"/>
            <a:ext cx="2385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dirty="0">
                <a:solidFill>
                  <a:schemeClr val="accent6">
                    <a:lumMod val="75000"/>
                  </a:schemeClr>
                </a:solidFill>
                <a:latin typeface="+mj-lt"/>
              </a:rPr>
              <a:t>注意地址高低位</a:t>
            </a:r>
            <a:endParaRPr lang="zh-CN" altLang="en-US" dirty="0">
              <a:solidFill>
                <a:schemeClr val="accent6">
                  <a:lumMod val="75000"/>
                </a:schemeClr>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1207"/>
                                        </p:tgtEl>
                                        <p:attrNameLst>
                                          <p:attrName>style.visibility</p:attrName>
                                        </p:attrNameLst>
                                      </p:cBhvr>
                                      <p:to>
                                        <p:strVal val="visible"/>
                                      </p:to>
                                    </p:set>
                                    <p:anim calcmode="lin" valueType="num">
                                      <p:cBhvr>
                                        <p:cTn id="7" dur="500" fill="hold"/>
                                        <p:tgtEl>
                                          <p:spTgt spid="51207"/>
                                        </p:tgtEl>
                                        <p:attrNameLst>
                                          <p:attrName>ppt_w</p:attrName>
                                        </p:attrNameLst>
                                      </p:cBhvr>
                                      <p:tavLst>
                                        <p:tav tm="0">
                                          <p:val>
                                            <p:fltVal val="0"/>
                                          </p:val>
                                        </p:tav>
                                        <p:tav tm="100000">
                                          <p:val>
                                            <p:strVal val="#ppt_w"/>
                                          </p:val>
                                        </p:tav>
                                      </p:tavLst>
                                    </p:anim>
                                    <p:anim calcmode="lin" valueType="num">
                                      <p:cBhvr>
                                        <p:cTn id="8" dur="500" fill="hold"/>
                                        <p:tgtEl>
                                          <p:spTgt spid="51207"/>
                                        </p:tgtEl>
                                        <p:attrNameLst>
                                          <p:attrName>ppt_h</p:attrName>
                                        </p:attrNameLst>
                                      </p:cBhvr>
                                      <p:tavLst>
                                        <p:tav tm="0">
                                          <p:val>
                                            <p:fltVal val="0"/>
                                          </p:val>
                                        </p:tav>
                                        <p:tav tm="100000">
                                          <p:val>
                                            <p:strVal val="#ppt_h"/>
                                          </p:val>
                                        </p:tav>
                                      </p:tavLst>
                                    </p:anim>
                                    <p:animEffect transition="in" filter="fade">
                                      <p:cBhvr>
                                        <p:cTn id="9" dur="500"/>
                                        <p:tgtEl>
                                          <p:spTgt spid="51207"/>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 calcmode="lin" valueType="num">
                                      <p:cBhvr>
                                        <p:cTn id="20" dur="500" fill="hold"/>
                                        <p:tgtEl>
                                          <p:spTgt spid="4"/>
                                        </p:tgtEl>
                                        <p:attrNameLst>
                                          <p:attrName>style.rotation</p:attrName>
                                        </p:attrNameLst>
                                      </p:cBhvr>
                                      <p:tavLst>
                                        <p:tav tm="0">
                                          <p:val>
                                            <p:fltVal val="360"/>
                                          </p:val>
                                        </p:tav>
                                        <p:tav tm="100000">
                                          <p:val>
                                            <p:fltVal val="0"/>
                                          </p:val>
                                        </p:tav>
                                      </p:tavLst>
                                    </p:anim>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7" name="PA-文本框 12"/>
          <p:cNvSpPr txBox="1">
            <a:spLocks noChangeArrowheads="1"/>
          </p:cNvSpPr>
          <p:nvPr>
            <p:custDataLst>
              <p:tags r:id="rId1"/>
            </p:custDataLst>
          </p:nvPr>
        </p:nvSpPr>
        <p:spPr bwMode="auto">
          <a:xfrm>
            <a:off x="4174240" y="2956322"/>
            <a:ext cx="8153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000" b="1" dirty="0">
                <a:sym typeface="宋体" panose="02010600030101010101" pitchFamily="2" charset="-122"/>
              </a:rPr>
              <a:t>解：写出输出最小项表达式，再转换成与非</a:t>
            </a:r>
            <a:r>
              <a:rPr lang="en-US" altLang="zh-CN" sz="2000" b="1" dirty="0">
                <a:sym typeface="宋体" panose="02010600030101010101" pitchFamily="2" charset="-122"/>
              </a:rPr>
              <a:t>-</a:t>
            </a:r>
            <a:r>
              <a:rPr lang="zh-CN" altLang="en-US" sz="2000" b="1" dirty="0">
                <a:sym typeface="宋体" panose="02010600030101010101" pitchFamily="2" charset="-122"/>
              </a:rPr>
              <a:t>与非式：</a:t>
            </a:r>
            <a:endParaRPr lang="zh-CN" altLang="en-US" sz="2000" b="1" dirty="0">
              <a:sym typeface="宋体" panose="02010600030101010101" pitchFamily="2" charset="-122"/>
            </a:endParaRPr>
          </a:p>
        </p:txBody>
      </p:sp>
      <p:sp>
        <p:nvSpPr>
          <p:cNvPr id="56331" name="PA-矩形 17"/>
          <p:cNvSpPr>
            <a:spLocks noChangeArrowheads="1"/>
          </p:cNvSpPr>
          <p:nvPr>
            <p:custDataLst>
              <p:tags r:id="rId2"/>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pic>
        <p:nvPicPr>
          <p:cNvPr id="9" name="PA-图片 8"/>
          <p:cNvPicPr>
            <a:picLocks noChangeAspect="1"/>
          </p:cNvPicPr>
          <p:nvPr>
            <p:custDataLst>
              <p:tags r:id="rId3"/>
            </p:custDataLst>
          </p:nvPr>
        </p:nvPicPr>
        <p:blipFill rotWithShape="1">
          <a:blip r:embed="rId4">
            <a:extLst>
              <a:ext uri="{28A0092B-C50C-407E-A947-70E740481C1C}">
                <a14:useLocalDpi xmlns:a14="http://schemas.microsoft.com/office/drawing/2010/main" val="0"/>
              </a:ext>
            </a:extLst>
          </a:blip>
          <a:srcRect l="63602"/>
          <a:stretch>
            <a:fillRect/>
          </a:stretch>
        </p:blipFill>
        <p:spPr>
          <a:xfrm>
            <a:off x="8036966" y="3455969"/>
            <a:ext cx="3951834" cy="2520664"/>
          </a:xfrm>
          <a:prstGeom prst="rect">
            <a:avLst/>
          </a:prstGeom>
        </p:spPr>
      </p:pic>
      <p:pic>
        <p:nvPicPr>
          <p:cNvPr id="7" name="PA-图片 6"/>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746167" y="3036815"/>
            <a:ext cx="3255546" cy="3218967"/>
          </a:xfrm>
          <a:prstGeom prst="rect">
            <a:avLst/>
          </a:prstGeom>
        </p:spPr>
      </p:pic>
      <p:pic>
        <p:nvPicPr>
          <p:cNvPr id="11" name="PA-图片 10"/>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4114852" y="4968576"/>
            <a:ext cx="3816427" cy="914479"/>
          </a:xfrm>
          <a:prstGeom prst="rect">
            <a:avLst/>
          </a:prstGeom>
        </p:spPr>
      </p:pic>
      <p:pic>
        <p:nvPicPr>
          <p:cNvPr id="13" name="PA-图片 12"/>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4174495" y="3827407"/>
            <a:ext cx="3913971" cy="938865"/>
          </a:xfrm>
          <a:prstGeom prst="rect">
            <a:avLst/>
          </a:prstGeom>
        </p:spPr>
      </p:pic>
      <p:sp>
        <p:nvSpPr>
          <p:cNvPr id="15" name="PA-圆角矩形 1"/>
          <p:cNvSpPr/>
          <p:nvPr>
            <p:custDataLst>
              <p:tags r:id="rId11"/>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PA-文本框 5"/>
          <p:cNvSpPr txBox="1">
            <a:spLocks noChangeArrowheads="1"/>
          </p:cNvSpPr>
          <p:nvPr>
            <p:custDataLst>
              <p:tags r:id="rId12"/>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译码器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PA-矩形 1"/>
          <p:cNvSpPr/>
          <p:nvPr>
            <p:custDataLst>
              <p:tags r:id="rId13"/>
            </p:custDataLst>
          </p:nvPr>
        </p:nvSpPr>
        <p:spPr>
          <a:xfrm>
            <a:off x="1012982" y="2032963"/>
            <a:ext cx="10243282" cy="707886"/>
          </a:xfrm>
          <a:prstGeom prst="rect">
            <a:avLst/>
          </a:prstGeom>
        </p:spPr>
        <p:txBody>
          <a:bodyPr wrap="square">
            <a:spAutoFit/>
          </a:bodyPr>
          <a:lstStyle/>
          <a:p>
            <a:pPr algn="just"/>
            <a:r>
              <a:rPr lang="en-US" altLang="zh-CN" sz="2000" b="1" dirty="0">
                <a:latin typeface="Times New Roman" panose="02020603050405020304" pitchFamily="18" charset="0"/>
              </a:rPr>
              <a:t>【</a:t>
            </a:r>
            <a:r>
              <a:rPr lang="zh-CN" altLang="en-US" sz="2000" b="1" dirty="0">
                <a:latin typeface="Times New Roman" panose="02020603050405020304" pitchFamily="18" charset="0"/>
              </a:rPr>
              <a:t>例</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全减器的真值表如下，其中</a:t>
            </a:r>
            <a:r>
              <a:rPr lang="en-US" altLang="zh-CN" sz="2000" b="1" dirty="0">
                <a:latin typeface="Times New Roman" panose="02020603050405020304" pitchFamily="18" charset="0"/>
              </a:rPr>
              <a:t>A</a:t>
            </a:r>
            <a:r>
              <a:rPr lang="zh-CN" altLang="en-US" sz="2000" b="1" dirty="0">
                <a:latin typeface="Times New Roman" panose="02020603050405020304" pitchFamily="18" charset="0"/>
              </a:rPr>
              <a:t>为被减数，</a:t>
            </a:r>
            <a:r>
              <a:rPr lang="en-US" altLang="zh-CN" sz="2000" b="1" dirty="0">
                <a:latin typeface="Times New Roman" panose="02020603050405020304" pitchFamily="18" charset="0"/>
              </a:rPr>
              <a:t>B</a:t>
            </a:r>
            <a:r>
              <a:rPr lang="zh-CN" altLang="en-US" sz="2000" b="1" dirty="0">
                <a:latin typeface="Times New Roman" panose="02020603050405020304" pitchFamily="18" charset="0"/>
              </a:rPr>
              <a:t>为减数，</a:t>
            </a:r>
            <a:r>
              <a:rPr lang="en-US" altLang="zh-CN" sz="2000" b="1" dirty="0">
                <a:latin typeface="Times New Roman" panose="02020603050405020304" pitchFamily="18" charset="0"/>
              </a:rPr>
              <a:t>BI</a:t>
            </a:r>
            <a:r>
              <a:rPr lang="zh-CN" altLang="en-US" sz="2000" b="1" dirty="0">
                <a:latin typeface="Times New Roman" panose="02020603050405020304" pitchFamily="18" charset="0"/>
              </a:rPr>
              <a:t>为低位向本位的借位，</a:t>
            </a:r>
            <a:r>
              <a:rPr lang="en-US" altLang="zh-CN" sz="2000" b="1" dirty="0">
                <a:latin typeface="Times New Roman" panose="02020603050405020304" pitchFamily="18" charset="0"/>
              </a:rPr>
              <a:t>D</a:t>
            </a:r>
            <a:r>
              <a:rPr lang="zh-CN" altLang="en-US" sz="2000" b="1" dirty="0">
                <a:latin typeface="Times New Roman" panose="02020603050405020304" pitchFamily="18" charset="0"/>
              </a:rPr>
              <a:t>为本位差，</a:t>
            </a:r>
            <a:r>
              <a:rPr lang="en-US" altLang="zh-CN" sz="2000" b="1" dirty="0">
                <a:latin typeface="Times New Roman" panose="02020603050405020304" pitchFamily="18" charset="0"/>
              </a:rPr>
              <a:t>B0</a:t>
            </a:r>
            <a:r>
              <a:rPr lang="zh-CN" altLang="en-US" sz="2000" b="1" dirty="0">
                <a:latin typeface="Times New Roman" panose="02020603050405020304" pitchFamily="18" charset="0"/>
              </a:rPr>
              <a:t>为本位向高位的借位。用</a:t>
            </a:r>
            <a:r>
              <a:rPr lang="en-US" altLang="zh-CN" sz="2000" b="1" dirty="0">
                <a:latin typeface="Times New Roman" panose="02020603050405020304" pitchFamily="18" charset="0"/>
              </a:rPr>
              <a:t>74LS138</a:t>
            </a:r>
            <a:r>
              <a:rPr lang="zh-CN" altLang="en-US" sz="2000" b="1" dirty="0">
                <a:latin typeface="Times New Roman" panose="02020603050405020304" pitchFamily="18" charset="0"/>
              </a:rPr>
              <a:t>和与非门实现对应的逻辑电路。</a:t>
            </a:r>
            <a:endParaRPr lang="zh-CN" altLang="en-US" sz="2000" b="1" dirty="0">
              <a:latin typeface="Times New Roman" panose="02020603050405020304" pitchFamily="18" charset="0"/>
            </a:endParaRPr>
          </a:p>
        </p:txBody>
      </p:sp>
      <p:sp>
        <p:nvSpPr>
          <p:cNvPr id="12" name="爆炸形 1 11"/>
          <p:cNvSpPr/>
          <p:nvPr/>
        </p:nvSpPr>
        <p:spPr>
          <a:xfrm>
            <a:off x="6913986" y="67088"/>
            <a:ext cx="4320073" cy="2092201"/>
          </a:xfrm>
          <a:prstGeom prst="irregularSeal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TextBox 18"/>
          <p:cNvSpPr txBox="1">
            <a:spLocks noChangeArrowheads="1"/>
          </p:cNvSpPr>
          <p:nvPr/>
        </p:nvSpPr>
        <p:spPr bwMode="auto">
          <a:xfrm>
            <a:off x="7567333" y="923032"/>
            <a:ext cx="3041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sz="1800" dirty="0">
                <a:solidFill>
                  <a:schemeClr val="accent6">
                    <a:lumMod val="75000"/>
                  </a:schemeClr>
                </a:solidFill>
                <a:latin typeface="+mj-lt"/>
              </a:rPr>
              <a:t>译码器可以实现多输出函数</a:t>
            </a:r>
            <a:endParaRPr lang="zh-CN" altLang="en-US" sz="1800" dirty="0">
              <a:solidFill>
                <a:schemeClr val="accent6">
                  <a:lumMod val="75000"/>
                </a:schemeClr>
              </a:solidFill>
              <a:latin typeface="+mj-lt"/>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4" name="PA-文本框 5"/>
          <p:cNvSpPr txBox="1">
            <a:spLocks noChangeArrowheads="1"/>
          </p:cNvSpPr>
          <p:nvPr>
            <p:custDataLst>
              <p:tags r:id="rId14"/>
            </p:custDataLst>
          </p:nvPr>
        </p:nvSpPr>
        <p:spPr bwMode="auto">
          <a:xfrm>
            <a:off x="626939" y="1368299"/>
            <a:ext cx="42894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3. </a:t>
            </a:r>
            <a:r>
              <a:rPr kumimoji="1" lang="zh-CN" altLang="en-US" sz="2800" b="1" dirty="0">
                <a:solidFill>
                  <a:srgbClr val="005286"/>
                </a:solidFill>
                <a:latin typeface="+mj-ea"/>
                <a:ea typeface="+mj-ea"/>
                <a:sym typeface="微软雅黑" panose="020B0503020204020204" pitchFamily="34" charset="-122"/>
              </a:rPr>
              <a:t>用译码器实现逻辑函数 </a:t>
            </a:r>
            <a:endParaRPr kumimoji="1" lang="zh-CN" altLang="en-US" sz="2800" b="1" dirty="0">
              <a:solidFill>
                <a:srgbClr val="005286"/>
              </a:solidFill>
              <a:latin typeface="+mj-ea"/>
              <a:ea typeface="+mj-ea"/>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9" presetClass="entr" presetSubtype="0" decel="10000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 calcmode="lin" valueType="num">
                                      <p:cBhvr>
                                        <p:cTn id="14" dur="500" fill="hold"/>
                                        <p:tgtEl>
                                          <p:spTgt spid="7"/>
                                        </p:tgtEl>
                                        <p:attrNameLst>
                                          <p:attrName>style.rotation</p:attrName>
                                        </p:attrNameLst>
                                      </p:cBhvr>
                                      <p:tavLst>
                                        <p:tav tm="0">
                                          <p:val>
                                            <p:fltVal val="360"/>
                                          </p:val>
                                        </p:tav>
                                        <p:tav tm="100000">
                                          <p:val>
                                            <p:fltVal val="0"/>
                                          </p:val>
                                        </p:tav>
                                      </p:tavLst>
                                    </p:anim>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53257"/>
                                        </p:tgtEl>
                                        <p:attrNameLst>
                                          <p:attrName>style.visibility</p:attrName>
                                        </p:attrNameLst>
                                      </p:cBhvr>
                                      <p:to>
                                        <p:strVal val="visible"/>
                                      </p:to>
                                    </p:set>
                                    <p:anim calcmode="lin" valueType="num">
                                      <p:cBhvr additive="base">
                                        <p:cTn id="20" dur="500" fill="hold"/>
                                        <p:tgtEl>
                                          <p:spTgt spid="53257"/>
                                        </p:tgtEl>
                                        <p:attrNameLst>
                                          <p:attrName>ppt_x</p:attrName>
                                        </p:attrNameLst>
                                      </p:cBhvr>
                                      <p:tavLst>
                                        <p:tav tm="0">
                                          <p:val>
                                            <p:strVal val="0-#ppt_w/2"/>
                                          </p:val>
                                        </p:tav>
                                        <p:tav tm="100000">
                                          <p:val>
                                            <p:strVal val="#ppt_x"/>
                                          </p:val>
                                        </p:tav>
                                      </p:tavLst>
                                    </p:anim>
                                    <p:anim calcmode="lin" valueType="num">
                                      <p:cBhvr additive="base">
                                        <p:cTn id="21" dur="500" fill="hold"/>
                                        <p:tgtEl>
                                          <p:spTgt spid="53257"/>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49" presetClass="entr" presetSubtype="0" decel="10000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anim calcmode="lin" valueType="num">
                                      <p:cBhvr>
                                        <p:cTn id="40" dur="500" fill="hold"/>
                                        <p:tgtEl>
                                          <p:spTgt spid="9"/>
                                        </p:tgtEl>
                                        <p:attrNameLst>
                                          <p:attrName>style.rotation</p:attrName>
                                        </p:attrNameLst>
                                      </p:cBhvr>
                                      <p:tavLst>
                                        <p:tav tm="0">
                                          <p:val>
                                            <p:fltVal val="360"/>
                                          </p:val>
                                        </p:tav>
                                        <p:tav tm="100000">
                                          <p:val>
                                            <p:fltVal val="0"/>
                                          </p:val>
                                        </p:tav>
                                      </p:tavLst>
                                    </p:anim>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childTnLst>
                                  <p:subTnLst>
                                    <p:audio>
                                      <p:cMediaNode>
                                        <p:cTn display="0" masterRel="sameClick">
                                          <p:stCondLst>
                                            <p:cond evt="begin" delay="0">
                                              <p:tn val="44"/>
                                            </p:cond>
                                          </p:stCondLst>
                                          <p:endCondLst>
                                            <p:cond evt="onStopAudio" delay="0">
                                              <p:tgtEl>
                                                <p:sldTgt/>
                                              </p:tgtEl>
                                            </p:cond>
                                          </p:endCondLst>
                                        </p:cTn>
                                        <p:tgtEl>
                                          <p:sndTgt r:embed="rId15" name="chimes.wav"/>
                                        </p:tgtEl>
                                      </p:cMediaNode>
                                    </p:audio>
                                  </p:subTnLst>
                                </p:cTn>
                              </p:par>
                              <p:par>
                                <p:cTn id="46" presetID="2" presetClass="entr" presetSubtype="8"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0-#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7" grpId="0" autoUpdateAnimBg="0"/>
      <p:bldP spid="2" grpId="0"/>
      <p:bldP spid="12" grpId="0" animBg="1"/>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4" name="PA-矩形 19"/>
          <p:cNvSpPr>
            <a:spLocks noChangeArrowheads="1"/>
          </p:cNvSpPr>
          <p:nvPr>
            <p:custDataLst>
              <p:tags r:id="rId1"/>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51388" name="PA-矩形 25"/>
          <p:cNvSpPr>
            <a:spLocks noChangeArrowheads="1"/>
          </p:cNvSpPr>
          <p:nvPr>
            <p:custDataLst>
              <p:tags r:id="rId2"/>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51390" name="PA-矩形 27"/>
          <p:cNvSpPr>
            <a:spLocks noChangeArrowheads="1"/>
          </p:cNvSpPr>
          <p:nvPr>
            <p:custDataLst>
              <p:tags r:id="rId3"/>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48320" name="PA-文本框 5"/>
          <p:cNvSpPr txBox="1">
            <a:spLocks noChangeArrowheads="1"/>
          </p:cNvSpPr>
          <p:nvPr>
            <p:custDataLst>
              <p:tags r:id="rId4"/>
            </p:custDataLst>
          </p:nvPr>
        </p:nvSpPr>
        <p:spPr bwMode="auto">
          <a:xfrm>
            <a:off x="1028625" y="2161138"/>
            <a:ext cx="3733702" cy="1938992"/>
          </a:xfrm>
          <a:prstGeom prst="rect">
            <a:avLst/>
          </a:prstGeom>
          <a:noFill/>
          <a:ln>
            <a:noFill/>
          </a:ln>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just" eaLnBrk="1" hangingPunct="1">
              <a:lnSpc>
                <a:spcPct val="150000"/>
              </a:lnSpc>
              <a:spcBef>
                <a:spcPct val="0"/>
              </a:spcBef>
              <a:buFontTx/>
              <a:buNone/>
            </a:pPr>
            <a:r>
              <a:rPr lang="zh-CN" altLang="en-US" sz="2000" b="1" dirty="0">
                <a:effectLst>
                  <a:outerShdw blurRad="38100" dist="38100" dir="2700000" algn="tl">
                    <a:srgbClr val="000000">
                      <a:alpha val="43137"/>
                    </a:srgbClr>
                  </a:outerShdw>
                </a:effectLst>
                <a:latin typeface="+mn-lt"/>
                <a:sym typeface="微软雅黑" panose="020B0503020204020204" pitchFamily="34" charset="-122"/>
              </a:rPr>
              <a:t>功能</a:t>
            </a:r>
            <a:r>
              <a:rPr lang="zh-CN" altLang="en-US" sz="2000" b="1" dirty="0">
                <a:latin typeface="+mn-lt"/>
                <a:sym typeface="微软雅黑" panose="020B0503020204020204" pitchFamily="34" charset="-122"/>
              </a:rPr>
              <a:t>：</a:t>
            </a:r>
            <a:r>
              <a:rPr lang="zh-CN" altLang="zh-CN" sz="2000" b="1" dirty="0">
                <a:latin typeface="+mn-lt"/>
                <a:sym typeface="微软雅黑" panose="020B0503020204020204" pitchFamily="34" charset="-122"/>
              </a:rPr>
              <a:t>将输入的</a:t>
            </a:r>
            <a:r>
              <a:rPr lang="en-US" altLang="zh-CN" sz="2000" b="1" dirty="0">
                <a:latin typeface="+mn-lt"/>
                <a:sym typeface="微软雅黑" panose="020B0503020204020204" pitchFamily="34" charset="-122"/>
              </a:rPr>
              <a:t>1</a:t>
            </a:r>
            <a:r>
              <a:rPr lang="zh-CN" altLang="zh-CN" sz="2000" b="1" dirty="0">
                <a:latin typeface="+mn-lt"/>
                <a:sym typeface="微软雅黑" panose="020B0503020204020204" pitchFamily="34" charset="-122"/>
              </a:rPr>
              <a:t>位</a:t>
            </a:r>
            <a:r>
              <a:rPr lang="en-US" altLang="zh-CN" sz="2000" b="1" dirty="0">
                <a:latin typeface="+mn-lt"/>
                <a:sym typeface="微软雅黑" panose="020B0503020204020204" pitchFamily="34" charset="-122"/>
              </a:rPr>
              <a:t>BCD</a:t>
            </a:r>
            <a:r>
              <a:rPr lang="zh-CN" altLang="zh-CN" sz="2000" b="1" dirty="0">
                <a:latin typeface="+mn-lt"/>
                <a:sym typeface="微软雅黑" panose="020B0503020204020204" pitchFamily="34" charset="-122"/>
              </a:rPr>
              <a:t>码（</a:t>
            </a:r>
            <a:r>
              <a:rPr lang="en-US" altLang="zh-CN" sz="2000" b="1" dirty="0">
                <a:latin typeface="+mn-lt"/>
                <a:sym typeface="微软雅黑" panose="020B0503020204020204" pitchFamily="34" charset="-122"/>
              </a:rPr>
              <a:t>4</a:t>
            </a:r>
            <a:r>
              <a:rPr lang="zh-CN" altLang="zh-CN" sz="2000" b="1" dirty="0">
                <a:latin typeface="+mn-lt"/>
                <a:sym typeface="微软雅黑" panose="020B0503020204020204" pitchFamily="34" charset="-122"/>
              </a:rPr>
              <a:t>位二进制码）翻译成</a:t>
            </a:r>
            <a:r>
              <a:rPr lang="en-US" altLang="zh-CN" sz="2000" b="1" dirty="0">
                <a:latin typeface="+mn-lt"/>
                <a:sym typeface="微软雅黑" panose="020B0503020204020204" pitchFamily="34" charset="-122"/>
              </a:rPr>
              <a:t>0</a:t>
            </a:r>
            <a:r>
              <a:rPr lang="zh-CN" altLang="zh-CN" sz="2000" b="1" dirty="0">
                <a:latin typeface="+mn-lt"/>
                <a:sym typeface="微软雅黑" panose="020B0503020204020204" pitchFamily="34" charset="-122"/>
              </a:rPr>
              <a:t>～</a:t>
            </a:r>
            <a:r>
              <a:rPr lang="en-US" altLang="zh-CN" sz="2000" b="1" dirty="0">
                <a:latin typeface="+mn-lt"/>
                <a:sym typeface="微软雅黑" panose="020B0503020204020204" pitchFamily="34" charset="-122"/>
              </a:rPr>
              <a:t>9</a:t>
            </a:r>
            <a:r>
              <a:rPr lang="zh-CN" altLang="zh-CN" sz="2000" b="1" dirty="0">
                <a:latin typeface="+mn-lt"/>
                <a:sym typeface="微软雅黑" panose="020B0503020204020204" pitchFamily="34" charset="-122"/>
              </a:rPr>
              <a:t>十个十进制数</a:t>
            </a:r>
            <a:r>
              <a:rPr lang="zh-CN" altLang="en-US" sz="2000" b="1" dirty="0">
                <a:latin typeface="+mn-lt"/>
                <a:sym typeface="微软雅黑" panose="020B0503020204020204" pitchFamily="34" charset="-122"/>
              </a:rPr>
              <a:t>，又称</a:t>
            </a:r>
            <a:r>
              <a:rPr lang="en-US" altLang="zh-CN" sz="2000" b="1" dirty="0">
                <a:solidFill>
                  <a:srgbClr val="FF6600"/>
                </a:solidFill>
                <a:latin typeface="+mn-lt"/>
                <a:sym typeface="微软雅黑" panose="020B0503020204020204" pitchFamily="34" charset="-122"/>
              </a:rPr>
              <a:t>BCD</a:t>
            </a:r>
            <a:r>
              <a:rPr lang="zh-CN" altLang="zh-CN" sz="2000" b="1" dirty="0">
                <a:solidFill>
                  <a:srgbClr val="FF6600"/>
                </a:solidFill>
                <a:latin typeface="+mn-lt"/>
                <a:sym typeface="微软雅黑" panose="020B0503020204020204" pitchFamily="34" charset="-122"/>
              </a:rPr>
              <a:t>码译码器</a:t>
            </a:r>
            <a:r>
              <a:rPr lang="zh-CN" altLang="en-US" sz="2000" b="1" dirty="0">
                <a:solidFill>
                  <a:srgbClr val="FF6600"/>
                </a:solidFill>
                <a:latin typeface="+mn-lt"/>
                <a:sym typeface="微软雅黑" panose="020B0503020204020204" pitchFamily="34" charset="-122"/>
              </a:rPr>
              <a:t>、</a:t>
            </a:r>
            <a:r>
              <a:rPr lang="en-US" altLang="zh-CN" sz="2000" b="1" dirty="0">
                <a:solidFill>
                  <a:srgbClr val="FF6600"/>
                </a:solidFill>
                <a:latin typeface="+mn-lt"/>
                <a:sym typeface="微软雅黑" panose="020B0503020204020204" pitchFamily="34" charset="-122"/>
              </a:rPr>
              <a:t>4-10</a:t>
            </a:r>
            <a:r>
              <a:rPr lang="zh-CN" altLang="zh-CN" sz="2000" b="1" dirty="0">
                <a:solidFill>
                  <a:srgbClr val="FF6600"/>
                </a:solidFill>
                <a:latin typeface="+mn-lt"/>
                <a:sym typeface="微软雅黑" panose="020B0503020204020204" pitchFamily="34" charset="-122"/>
              </a:rPr>
              <a:t>线译码器</a:t>
            </a:r>
            <a:r>
              <a:rPr lang="zh-CN" altLang="en-US" sz="2000" b="1" dirty="0">
                <a:latin typeface="+mn-lt"/>
                <a:sym typeface="微软雅黑" panose="020B0503020204020204" pitchFamily="34" charset="-122"/>
              </a:rPr>
              <a:t>。</a:t>
            </a:r>
            <a:endParaRPr lang="zh-CN" altLang="en-US" sz="2000" b="1" dirty="0">
              <a:latin typeface="+mn-lt"/>
              <a:sym typeface="微软雅黑" panose="020B0503020204020204" pitchFamily="34" charset="-122"/>
            </a:endParaRPr>
          </a:p>
        </p:txBody>
      </p:sp>
      <p:pic>
        <p:nvPicPr>
          <p:cNvPr id="3" name="PA-图片 2"/>
          <p:cNvPicPr>
            <a:picLocks noChangeAspect="1"/>
          </p:cNvPicPr>
          <p:nvPr>
            <p:custDataLst>
              <p:tags r:id="rId5"/>
            </p:custDataLst>
          </p:nvPr>
        </p:nvPicPr>
        <p:blipFill>
          <a:blip r:embed="rId6"/>
          <a:stretch>
            <a:fillRect/>
          </a:stretch>
        </p:blipFill>
        <p:spPr>
          <a:xfrm>
            <a:off x="5015709" y="1967510"/>
            <a:ext cx="6462219" cy="4890490"/>
          </a:xfrm>
          <a:prstGeom prst="rect">
            <a:avLst/>
          </a:prstGeom>
        </p:spPr>
      </p:pic>
      <p:pic>
        <p:nvPicPr>
          <p:cNvPr id="4" name="PA-图片 3"/>
          <p:cNvPicPr>
            <a:picLocks noChangeAspect="1"/>
          </p:cNvPicPr>
          <p:nvPr>
            <p:custDataLst>
              <p:tags r:id="rId7"/>
            </p:custDataLst>
          </p:nvPr>
        </p:nvPicPr>
        <p:blipFill>
          <a:blip r:embed="rId8">
            <a:clrChange>
              <a:clrFrom>
                <a:srgbClr val="FFFF99"/>
              </a:clrFrom>
              <a:clrTo>
                <a:srgbClr val="FFFF99">
                  <a:alpha val="0"/>
                </a:srgbClr>
              </a:clrTo>
            </a:clrChange>
            <a:extLst>
              <a:ext uri="{28A0092B-C50C-407E-A947-70E740481C1C}">
                <a14:useLocalDpi xmlns:a14="http://schemas.microsoft.com/office/drawing/2010/main" val="0"/>
              </a:ext>
            </a:extLst>
          </a:blip>
          <a:stretch>
            <a:fillRect/>
          </a:stretch>
        </p:blipFill>
        <p:spPr>
          <a:xfrm>
            <a:off x="2701301" y="3757236"/>
            <a:ext cx="2060627" cy="2706859"/>
          </a:xfrm>
          <a:prstGeom prst="rect">
            <a:avLst/>
          </a:prstGeom>
        </p:spPr>
      </p:pic>
      <p:sp>
        <p:nvSpPr>
          <p:cNvPr id="14" name="PA-文本框 5"/>
          <p:cNvSpPr txBox="1">
            <a:spLocks noChangeArrowheads="1"/>
          </p:cNvSpPr>
          <p:nvPr>
            <p:custDataLst>
              <p:tags r:id="rId9"/>
            </p:custDataLst>
          </p:nvPr>
        </p:nvSpPr>
        <p:spPr bwMode="auto">
          <a:xfrm>
            <a:off x="626939" y="1513195"/>
            <a:ext cx="42894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4. </a:t>
            </a:r>
            <a:r>
              <a:rPr kumimoji="1" lang="zh-CN" altLang="en-US" sz="2800" b="1" dirty="0">
                <a:solidFill>
                  <a:srgbClr val="005286"/>
                </a:solidFill>
                <a:latin typeface="+mj-ea"/>
                <a:ea typeface="+mj-ea"/>
                <a:sym typeface="微软雅黑" panose="020B0503020204020204" pitchFamily="34" charset="-122"/>
              </a:rPr>
              <a:t>二</a:t>
            </a:r>
            <a:r>
              <a:rPr kumimoji="1" lang="en-US" altLang="zh-CN" sz="2800" b="1" dirty="0">
                <a:solidFill>
                  <a:srgbClr val="005286"/>
                </a:solidFill>
                <a:latin typeface="+mj-ea"/>
                <a:ea typeface="+mj-ea"/>
                <a:sym typeface="微软雅黑" panose="020B0503020204020204" pitchFamily="34" charset="-122"/>
              </a:rPr>
              <a:t>-</a:t>
            </a:r>
            <a:r>
              <a:rPr kumimoji="1" lang="zh-CN" altLang="en-US" sz="2800" b="1" dirty="0">
                <a:solidFill>
                  <a:srgbClr val="005286"/>
                </a:solidFill>
                <a:latin typeface="+mj-ea"/>
                <a:ea typeface="+mj-ea"/>
                <a:sym typeface="微软雅黑" panose="020B0503020204020204" pitchFamily="34" charset="-122"/>
              </a:rPr>
              <a:t>十进制译码器 </a:t>
            </a:r>
            <a:endParaRPr kumimoji="1" lang="zh-CN" altLang="en-US" sz="2800" b="1" dirty="0">
              <a:solidFill>
                <a:srgbClr val="005286"/>
              </a:solidFill>
              <a:latin typeface="+mj-ea"/>
              <a:ea typeface="+mj-ea"/>
              <a:sym typeface="微软雅黑" panose="020B0503020204020204" pitchFamily="34" charset="-122"/>
            </a:endParaRPr>
          </a:p>
        </p:txBody>
      </p:sp>
      <p:sp>
        <p:nvSpPr>
          <p:cNvPr id="15" name="PA-圆角矩形 1"/>
          <p:cNvSpPr/>
          <p:nvPr>
            <p:custDataLst>
              <p:tags r:id="rId10"/>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PA-文本框 5"/>
          <p:cNvSpPr txBox="1">
            <a:spLocks noChangeArrowheads="1"/>
          </p:cNvSpPr>
          <p:nvPr>
            <p:custDataLst>
              <p:tags r:id="rId11"/>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译码器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8320"/>
                                        </p:tgtEl>
                                        <p:attrNameLst>
                                          <p:attrName>style.visibility</p:attrName>
                                        </p:attrNameLst>
                                      </p:cBhvr>
                                      <p:to>
                                        <p:strVal val="visible"/>
                                      </p:to>
                                    </p:set>
                                    <p:anim calcmode="lin" valueType="num">
                                      <p:cBhvr additive="base">
                                        <p:cTn id="12" dur="500" fill="hold"/>
                                        <p:tgtEl>
                                          <p:spTgt spid="48320"/>
                                        </p:tgtEl>
                                        <p:attrNameLst>
                                          <p:attrName>ppt_x</p:attrName>
                                        </p:attrNameLst>
                                      </p:cBhvr>
                                      <p:tavLst>
                                        <p:tav tm="0">
                                          <p:val>
                                            <p:strVal val="0-#ppt_w/2"/>
                                          </p:val>
                                        </p:tav>
                                        <p:tav tm="100000">
                                          <p:val>
                                            <p:strVal val="#ppt_x"/>
                                          </p:val>
                                        </p:tav>
                                      </p:tavLst>
                                    </p:anim>
                                    <p:anim calcmode="lin" valueType="num">
                                      <p:cBhvr additive="base">
                                        <p:cTn id="13" dur="500" fill="hold"/>
                                        <p:tgtEl>
                                          <p:spTgt spid="4832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heckerboard(across)">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 calcmode="lin" valueType="num">
                                      <p:cBhvr>
                                        <p:cTn id="25" dur="500" fill="hold"/>
                                        <p:tgtEl>
                                          <p:spTgt spid="4"/>
                                        </p:tgtEl>
                                        <p:attrNameLst>
                                          <p:attrName>style.rotation</p:attrName>
                                        </p:attrNameLst>
                                      </p:cBhvr>
                                      <p:tavLst>
                                        <p:tav tm="0">
                                          <p:val>
                                            <p:fltVal val="360"/>
                                          </p:val>
                                        </p:tav>
                                        <p:tav tm="100000">
                                          <p:val>
                                            <p:fltVal val="0"/>
                                          </p:val>
                                        </p:tav>
                                      </p:tavLst>
                                    </p:anim>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20"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矩形 1"/>
          <p:cNvSpPr/>
          <p:nvPr>
            <p:custDataLst>
              <p:tags r:id="rId1"/>
            </p:custDataLst>
          </p:nvPr>
        </p:nvSpPr>
        <p:spPr>
          <a:xfrm>
            <a:off x="1618291" y="3406846"/>
            <a:ext cx="1776864" cy="386453"/>
          </a:xfrm>
          <a:prstGeom prst="rect">
            <a:avLst/>
          </a:prstGeom>
          <a:solidFill>
            <a:srgbClr val="FFFF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5298" name="PA-文本框 3"/>
          <p:cNvSpPr txBox="1">
            <a:spLocks noChangeArrowheads="1"/>
          </p:cNvSpPr>
          <p:nvPr>
            <p:custDataLst>
              <p:tags r:id="rId2"/>
            </p:custDataLst>
          </p:nvPr>
        </p:nvSpPr>
        <p:spPr bwMode="auto">
          <a:xfrm>
            <a:off x="1175797" y="2393200"/>
            <a:ext cx="10134470" cy="1433512"/>
          </a:xfrm>
          <a:prstGeom prst="rect">
            <a:avLst/>
          </a:prstGeom>
          <a:noFill/>
          <a:ln>
            <a:noFill/>
          </a:ln>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just" eaLnBrk="1" hangingPunct="1">
              <a:spcBef>
                <a:spcPct val="0"/>
              </a:spcBef>
              <a:buFontTx/>
              <a:buNone/>
            </a:pPr>
            <a:r>
              <a:rPr lang="zh-CN" altLang="en-US" sz="1800" b="1" dirty="0">
                <a:solidFill>
                  <a:srgbClr val="000000"/>
                </a:solidFill>
              </a:rPr>
              <a:t>　</a:t>
            </a:r>
            <a:r>
              <a:rPr lang="zh-CN" altLang="en-US" b="1" dirty="0">
                <a:solidFill>
                  <a:srgbClr val="000000"/>
                </a:solidFill>
              </a:rPr>
              <a:t>　</a:t>
            </a:r>
            <a:r>
              <a:rPr lang="zh-CN" altLang="en-US" sz="2800" b="1" dirty="0">
                <a:solidFill>
                  <a:srgbClr val="000000"/>
                </a:solidFill>
              </a:rPr>
              <a:t>用来驱动各种显示器件，从而将用二进制代码表示的数字、文字、符号翻译成人们习惯的形式直观地显示出来的电路，称为显示译码器。</a:t>
            </a:r>
            <a:endParaRPr lang="zh-CN" altLang="en-US" sz="2800" b="1" dirty="0">
              <a:solidFill>
                <a:srgbClr val="000000"/>
              </a:solidFill>
            </a:endParaRPr>
          </a:p>
        </p:txBody>
      </p:sp>
      <p:sp>
        <p:nvSpPr>
          <p:cNvPr id="18" name="PA-任意多边形 17"/>
          <p:cNvSpPr>
            <a:spLocks noChangeArrowheads="1"/>
          </p:cNvSpPr>
          <p:nvPr>
            <p:custDataLst>
              <p:tags r:id="rId3"/>
            </p:custDataLst>
          </p:nvPr>
        </p:nvSpPr>
        <p:spPr bwMode="auto">
          <a:xfrm>
            <a:off x="1227638" y="3800083"/>
            <a:ext cx="10134470" cy="1457669"/>
          </a:xfrm>
          <a:custGeom>
            <a:avLst/>
            <a:gdLst>
              <a:gd name="connsiteX0" fmla="*/ 2064373 w 10134470"/>
              <a:gd name="connsiteY0" fmla="*/ 0 h 1457669"/>
              <a:gd name="connsiteX1" fmla="*/ 2752098 w 10134470"/>
              <a:gd name="connsiteY1" fmla="*/ 543293 h 1457669"/>
              <a:gd name="connsiteX2" fmla="*/ 4222696 w 10134470"/>
              <a:gd name="connsiteY2" fmla="*/ 543293 h 1457669"/>
              <a:gd name="connsiteX3" fmla="*/ 10134470 w 10134470"/>
              <a:gd name="connsiteY3" fmla="*/ 543293 h 1457669"/>
              <a:gd name="connsiteX4" fmla="*/ 10134470 w 10134470"/>
              <a:gd name="connsiteY4" fmla="*/ 695689 h 1457669"/>
              <a:gd name="connsiteX5" fmla="*/ 10134470 w 10134470"/>
              <a:gd name="connsiteY5" fmla="*/ 924283 h 1457669"/>
              <a:gd name="connsiteX6" fmla="*/ 10134470 w 10134470"/>
              <a:gd name="connsiteY6" fmla="*/ 1457669 h 1457669"/>
              <a:gd name="connsiteX7" fmla="*/ 4222696 w 10134470"/>
              <a:gd name="connsiteY7" fmla="*/ 1457669 h 1457669"/>
              <a:gd name="connsiteX8" fmla="*/ 1689078 w 10134470"/>
              <a:gd name="connsiteY8" fmla="*/ 1457669 h 1457669"/>
              <a:gd name="connsiteX9" fmla="*/ 0 w 10134470"/>
              <a:gd name="connsiteY9" fmla="*/ 1457669 h 1457669"/>
              <a:gd name="connsiteX10" fmla="*/ 0 w 10134470"/>
              <a:gd name="connsiteY10" fmla="*/ 924283 h 1457669"/>
              <a:gd name="connsiteX11" fmla="*/ 0 w 10134470"/>
              <a:gd name="connsiteY11" fmla="*/ 715223 h 1457669"/>
              <a:gd name="connsiteX12" fmla="*/ 0 w 10134470"/>
              <a:gd name="connsiteY12" fmla="*/ 695689 h 1457669"/>
              <a:gd name="connsiteX13" fmla="*/ 0 w 10134470"/>
              <a:gd name="connsiteY13" fmla="*/ 543293 h 1457669"/>
              <a:gd name="connsiteX14" fmla="*/ 1689078 w 10134470"/>
              <a:gd name="connsiteY14" fmla="*/ 543293 h 1457669"/>
              <a:gd name="connsiteX15" fmla="*/ 2239696 w 10134470"/>
              <a:gd name="connsiteY15" fmla="*/ 543293 h 145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34470" h="1457669">
                <a:moveTo>
                  <a:pt x="2064373" y="0"/>
                </a:moveTo>
                <a:lnTo>
                  <a:pt x="2752098" y="543293"/>
                </a:lnTo>
                <a:lnTo>
                  <a:pt x="4222696" y="543293"/>
                </a:lnTo>
                <a:lnTo>
                  <a:pt x="10134470" y="543293"/>
                </a:lnTo>
                <a:lnTo>
                  <a:pt x="10134470" y="695689"/>
                </a:lnTo>
                <a:lnTo>
                  <a:pt x="10134470" y="924283"/>
                </a:lnTo>
                <a:lnTo>
                  <a:pt x="10134470" y="1457669"/>
                </a:lnTo>
                <a:lnTo>
                  <a:pt x="4222696" y="1457669"/>
                </a:lnTo>
                <a:lnTo>
                  <a:pt x="1689078" y="1457669"/>
                </a:lnTo>
                <a:lnTo>
                  <a:pt x="0" y="1457669"/>
                </a:lnTo>
                <a:lnTo>
                  <a:pt x="0" y="924283"/>
                </a:lnTo>
                <a:lnTo>
                  <a:pt x="0" y="715223"/>
                </a:lnTo>
                <a:lnTo>
                  <a:pt x="0" y="695689"/>
                </a:lnTo>
                <a:lnTo>
                  <a:pt x="0" y="543293"/>
                </a:lnTo>
                <a:lnTo>
                  <a:pt x="1689078" y="543293"/>
                </a:lnTo>
                <a:lnTo>
                  <a:pt x="2239696" y="543293"/>
                </a:lnTo>
                <a:close/>
              </a:path>
            </a:pathLst>
          </a:custGeom>
          <a:solidFill>
            <a:srgbClr val="CCFFFF"/>
          </a:solidFill>
          <a:ln w="9525">
            <a:noFill/>
            <a:miter lim="800000"/>
          </a:ln>
          <a:effectLst>
            <a:outerShdw blurRad="50800" dist="38100" dir="5400000" algn="t" rotWithShape="0">
              <a:prstClr val="black">
                <a:alpha val="40000"/>
              </a:prstClr>
            </a:outerShdw>
          </a:effectLst>
        </p:spPr>
        <p:txBody>
          <a:bodyPr wrap="square" lIns="0" tIns="0" rIns="0" bIns="0">
            <a:no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0"/>
              </a:spcBef>
              <a:buFontTx/>
              <a:buNone/>
            </a:pPr>
            <a:r>
              <a:rPr lang="zh-CN" altLang="en-US" sz="1800" b="1" dirty="0">
                <a:solidFill>
                  <a:srgbClr val="000000"/>
                </a:solidFill>
              </a:rPr>
              <a:t>      </a:t>
            </a:r>
            <a:endParaRPr lang="en-US" altLang="zh-CN" sz="1800" b="1" dirty="0">
              <a:solidFill>
                <a:srgbClr val="000000"/>
              </a:solidFill>
            </a:endParaRPr>
          </a:p>
          <a:p>
            <a:pPr eaLnBrk="1" hangingPunct="1">
              <a:spcBef>
                <a:spcPct val="0"/>
              </a:spcBef>
              <a:buFontTx/>
              <a:buNone/>
            </a:pPr>
            <a:endParaRPr lang="en-US" altLang="zh-CN" sz="1800" b="1" dirty="0">
              <a:solidFill>
                <a:srgbClr val="000000"/>
              </a:solidFill>
              <a:sym typeface="宋体" panose="02010600030101010101" pitchFamily="2" charset="-122"/>
            </a:endParaRPr>
          </a:p>
          <a:p>
            <a:pPr eaLnBrk="1" hangingPunct="1">
              <a:spcBef>
                <a:spcPct val="0"/>
              </a:spcBef>
              <a:buFontTx/>
              <a:buNone/>
            </a:pPr>
            <a:r>
              <a:rPr lang="en-US" altLang="zh-CN" sz="1800" b="1" dirty="0">
                <a:solidFill>
                  <a:srgbClr val="000000"/>
                </a:solidFill>
                <a:sym typeface="宋体" panose="02010600030101010101" pitchFamily="2" charset="-122"/>
              </a:rPr>
              <a:t>      </a:t>
            </a:r>
            <a:r>
              <a:rPr lang="zh-CN" altLang="en-US" sz="2800" b="1" dirty="0">
                <a:solidFill>
                  <a:srgbClr val="FF6600"/>
                </a:solidFill>
                <a:sym typeface="宋体" panose="02010600030101010101" pitchFamily="2" charset="-122"/>
              </a:rPr>
              <a:t>显示译码器的输出信号用以驱动显示器件，显示出</a:t>
            </a:r>
            <a:r>
              <a:rPr lang="zh-CN" altLang="zh-CN" sz="2800" b="1" dirty="0">
                <a:solidFill>
                  <a:srgbClr val="FF6600"/>
                </a:solidFill>
                <a:sym typeface="宋体" panose="02010600030101010101" pitchFamily="2" charset="-122"/>
              </a:rPr>
              <a:t>十进制或十六进制数字及某些简单字符</a:t>
            </a:r>
            <a:r>
              <a:rPr lang="zh-CN" altLang="en-US" sz="2800" b="1" dirty="0">
                <a:solidFill>
                  <a:srgbClr val="FF6600"/>
                </a:solidFill>
                <a:sym typeface="宋体" panose="02010600030101010101" pitchFamily="2" charset="-122"/>
              </a:rPr>
              <a:t>。 </a:t>
            </a:r>
            <a:endParaRPr lang="zh-CN" altLang="en-US" sz="2800" b="1" dirty="0">
              <a:solidFill>
                <a:srgbClr val="FF6600"/>
              </a:solidFill>
              <a:sym typeface="宋体" panose="02010600030101010101" pitchFamily="2" charset="-122"/>
            </a:endParaRPr>
          </a:p>
        </p:txBody>
      </p:sp>
      <p:sp>
        <p:nvSpPr>
          <p:cNvPr id="8" name="PA-文本框 5"/>
          <p:cNvSpPr txBox="1">
            <a:spLocks noChangeArrowheads="1"/>
          </p:cNvSpPr>
          <p:nvPr>
            <p:custDataLst>
              <p:tags r:id="rId4"/>
            </p:custDataLst>
          </p:nvPr>
        </p:nvSpPr>
        <p:spPr bwMode="auto">
          <a:xfrm>
            <a:off x="626939" y="1513195"/>
            <a:ext cx="42894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5. </a:t>
            </a:r>
            <a:r>
              <a:rPr kumimoji="1" lang="zh-CN" altLang="en-US" sz="2800" b="1" dirty="0">
                <a:solidFill>
                  <a:srgbClr val="005286"/>
                </a:solidFill>
                <a:latin typeface="+mj-ea"/>
                <a:ea typeface="+mj-ea"/>
                <a:sym typeface="微软雅黑" panose="020B0503020204020204" pitchFamily="34" charset="-122"/>
              </a:rPr>
              <a:t>显示译码器 </a:t>
            </a:r>
            <a:endParaRPr kumimoji="1" lang="zh-CN" altLang="en-US" sz="2800" b="1" dirty="0">
              <a:solidFill>
                <a:srgbClr val="005286"/>
              </a:solidFill>
              <a:latin typeface="+mj-ea"/>
              <a:ea typeface="+mj-ea"/>
              <a:sym typeface="微软雅黑" panose="020B0503020204020204" pitchFamily="34" charset="-122"/>
            </a:endParaRPr>
          </a:p>
        </p:txBody>
      </p:sp>
      <p:sp>
        <p:nvSpPr>
          <p:cNvPr id="9" name="PA-圆角矩形 1"/>
          <p:cNvSpPr/>
          <p:nvPr>
            <p:custDataLst>
              <p:tags r:id="rId5"/>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文本框 5"/>
          <p:cNvSpPr txBox="1">
            <a:spLocks noChangeArrowheads="1"/>
          </p:cNvSpPr>
          <p:nvPr>
            <p:custDataLst>
              <p:tags r:id="rId6"/>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译码器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55298"/>
                                        </p:tgtEl>
                                        <p:attrNameLst>
                                          <p:attrName>style.visibility</p:attrName>
                                        </p:attrNameLst>
                                      </p:cBhvr>
                                      <p:to>
                                        <p:strVal val="visible"/>
                                      </p:to>
                                    </p:set>
                                    <p:anim calcmode="lin" valueType="num">
                                      <p:cBhvr>
                                        <p:cTn id="12" dur="500" fill="hold"/>
                                        <p:tgtEl>
                                          <p:spTgt spid="55298"/>
                                        </p:tgtEl>
                                        <p:attrNameLst>
                                          <p:attrName>ppt_w</p:attrName>
                                        </p:attrNameLst>
                                      </p:cBhvr>
                                      <p:tavLst>
                                        <p:tav tm="0">
                                          <p:val>
                                            <p:fltVal val="0"/>
                                          </p:val>
                                        </p:tav>
                                        <p:tav tm="100000">
                                          <p:val>
                                            <p:strVal val="#ppt_w"/>
                                          </p:val>
                                        </p:tav>
                                      </p:tavLst>
                                    </p:anim>
                                    <p:anim calcmode="lin" valueType="num">
                                      <p:cBhvr>
                                        <p:cTn id="13" dur="500" fill="hold"/>
                                        <p:tgtEl>
                                          <p:spTgt spid="55298"/>
                                        </p:tgtEl>
                                        <p:attrNameLst>
                                          <p:attrName>ppt_h</p:attrName>
                                        </p:attrNameLst>
                                      </p:cBhvr>
                                      <p:tavLst>
                                        <p:tav tm="0">
                                          <p:val>
                                            <p:fltVal val="0"/>
                                          </p:val>
                                        </p:tav>
                                        <p:tav tm="100000">
                                          <p:val>
                                            <p:strVal val="#ppt_h"/>
                                          </p:val>
                                        </p:tav>
                                      </p:tavLst>
                                    </p:anim>
                                    <p:anim calcmode="lin" valueType="num">
                                      <p:cBhvr>
                                        <p:cTn id="14" dur="500" fill="hold"/>
                                        <p:tgtEl>
                                          <p:spTgt spid="55298"/>
                                        </p:tgtEl>
                                        <p:attrNameLst>
                                          <p:attrName>style.rotation</p:attrName>
                                        </p:attrNameLst>
                                      </p:cBhvr>
                                      <p:tavLst>
                                        <p:tav tm="0">
                                          <p:val>
                                            <p:fltVal val="360"/>
                                          </p:val>
                                        </p:tav>
                                        <p:tav tm="100000">
                                          <p:val>
                                            <p:fltVal val="0"/>
                                          </p:val>
                                        </p:tav>
                                      </p:tavLst>
                                    </p:anim>
                                    <p:animEffect transition="in" filter="fade">
                                      <p:cBhvr>
                                        <p:cTn id="15" dur="500"/>
                                        <p:tgtEl>
                                          <p:spTgt spid="5529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up)">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5298" grpId="0"/>
      <p:bldP spid="18" grpId="0" animBg="1"/>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PA-AutoShape 3"/>
          <p:cNvSpPr>
            <a:spLocks noChangeArrowheads="1"/>
          </p:cNvSpPr>
          <p:nvPr>
            <p:custDataLst>
              <p:tags r:id="rId1"/>
            </p:custDataLst>
          </p:nvPr>
        </p:nvSpPr>
        <p:spPr bwMode="auto">
          <a:xfrm>
            <a:off x="838340" y="3177317"/>
            <a:ext cx="4137697" cy="801652"/>
          </a:xfrm>
          <a:prstGeom prst="wedgeRectCallout">
            <a:avLst>
              <a:gd name="adj1" fmla="val 77429"/>
              <a:gd name="adj2" fmla="val -47222"/>
            </a:avLst>
          </a:prstGeom>
          <a:noFill/>
          <a:ln w="9525">
            <a:noFill/>
            <a:miter lim="800000"/>
          </a:ln>
        </p:spPr>
        <p:txBody>
          <a:bodyPr lIns="0" tIns="0" rIns="0" bIns="0"/>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0"/>
              </a:spcBef>
              <a:buFontTx/>
              <a:buNone/>
            </a:pPr>
            <a:r>
              <a:rPr lang="zh-CN" altLang="en-US" sz="2400" b="1" dirty="0">
                <a:solidFill>
                  <a:srgbClr val="000000"/>
                </a:solidFill>
                <a:sym typeface="微软雅黑" panose="020B0503020204020204" pitchFamily="34" charset="-122"/>
              </a:rPr>
              <a:t> 由七段可发光的字段组合而成 </a:t>
            </a:r>
            <a:endParaRPr lang="zh-CN" altLang="en-US" sz="2400" b="1" dirty="0">
              <a:solidFill>
                <a:srgbClr val="000000"/>
              </a:solidFill>
              <a:sym typeface="微软雅黑" panose="020B0503020204020204" pitchFamily="34" charset="-122"/>
            </a:endParaRPr>
          </a:p>
        </p:txBody>
      </p:sp>
      <p:sp>
        <p:nvSpPr>
          <p:cNvPr id="56325" name="PA-文本框 5"/>
          <p:cNvSpPr txBox="1">
            <a:spLocks noChangeArrowheads="1"/>
          </p:cNvSpPr>
          <p:nvPr>
            <p:custDataLst>
              <p:tags r:id="rId2"/>
            </p:custDataLst>
          </p:nvPr>
        </p:nvSpPr>
        <p:spPr bwMode="auto">
          <a:xfrm>
            <a:off x="7472434" y="2135575"/>
            <a:ext cx="3224144" cy="461665"/>
          </a:xfrm>
          <a:prstGeom prst="rect">
            <a:avLst/>
          </a:prstGeom>
          <a:solidFill>
            <a:srgbClr val="CCFFFF"/>
          </a:solidFill>
          <a:ln w="28575">
            <a:solidFill>
              <a:srgbClr val="005286"/>
            </a:solidFill>
            <a:miter lim="800000"/>
          </a:ln>
          <a:effectLst>
            <a:outerShdw blurRad="50800" dist="38100" dir="2700000" algn="tl" rotWithShape="0">
              <a:prstClr val="black">
                <a:alpha val="40000"/>
              </a:prstClr>
            </a:outerShdw>
          </a:effectLst>
        </p:spPr>
        <p:txBody>
          <a:bodyPr>
            <a:spAutoFit/>
          </a:bodyPr>
          <a:lstStyle>
            <a:defPPr>
              <a:defRPr lang="zh-CN"/>
            </a:defPPr>
            <a:lvl1pPr algn="ctr">
              <a:spcBef>
                <a:spcPct val="50000"/>
              </a:spcBef>
              <a:buFontTx/>
              <a:buNone/>
              <a:defRPr sz="2400" b="1">
                <a:solidFill>
                  <a:srgbClr val="000000"/>
                </a:solidFill>
                <a:latin typeface="宋体" panose="02010600030101010101" pitchFamily="2" charset="-122"/>
                <a:ea typeface="宋体" panose="02010600030101010101" pitchFamily="2" charset="-122"/>
              </a:defRPr>
            </a:lvl1pPr>
            <a:lvl2pPr marL="742950" indent="-285750">
              <a:spcBef>
                <a:spcPct val="20000"/>
              </a:spcBef>
              <a:buChar char="–"/>
              <a:defRPr sz="2800">
                <a:latin typeface="宋体" panose="02010600030101010101" pitchFamily="2" charset="-122"/>
                <a:ea typeface="宋体" panose="02010600030101010101" pitchFamily="2" charset="-122"/>
              </a:defRPr>
            </a:lvl2pPr>
            <a:lvl3pPr marL="1143000" indent="-228600">
              <a:spcBef>
                <a:spcPct val="20000"/>
              </a:spcBef>
              <a:buChar char="•"/>
              <a:defRPr sz="2400">
                <a:latin typeface="宋体" panose="02010600030101010101" pitchFamily="2" charset="-122"/>
                <a:ea typeface="宋体" panose="02010600030101010101" pitchFamily="2" charset="-122"/>
              </a:defRPr>
            </a:lvl3pPr>
            <a:lvl4pPr marL="1600200" indent="-228600">
              <a:spcBef>
                <a:spcPct val="20000"/>
              </a:spcBef>
              <a:buChar char="–"/>
              <a:defRPr sz="2000">
                <a:latin typeface="宋体" panose="02010600030101010101" pitchFamily="2" charset="-122"/>
                <a:ea typeface="宋体" panose="02010600030101010101" pitchFamily="2" charset="-122"/>
              </a:defRPr>
            </a:lvl4pPr>
            <a:lvl5pPr marL="2057400" indent="-228600">
              <a:spcBef>
                <a:spcPct val="20000"/>
              </a:spcBef>
              <a:buChar char="•"/>
              <a:defRPr sz="2000">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latin typeface="宋体" panose="02010600030101010101" pitchFamily="2" charset="-122"/>
                <a:ea typeface="宋体" panose="02010600030101010101" pitchFamily="2" charset="-122"/>
              </a:defRPr>
            </a:lvl9pPr>
          </a:lstStyle>
          <a:p>
            <a:r>
              <a:rPr lang="zh-CN" altLang="zh-CN" dirty="0">
                <a:sym typeface="微软雅黑" panose="020B0503020204020204" pitchFamily="34" charset="-122"/>
              </a:rPr>
              <a:t>发光二极管</a:t>
            </a:r>
            <a:r>
              <a:rPr lang="zh-CN" altLang="en-US" dirty="0">
                <a:latin typeface="+mn-lt"/>
                <a:sym typeface="微软雅黑" panose="020B0503020204020204" pitchFamily="34" charset="-122"/>
              </a:rPr>
              <a:t>（</a:t>
            </a:r>
            <a:r>
              <a:rPr lang="en-US" altLang="zh-CN" dirty="0">
                <a:latin typeface="+mn-lt"/>
                <a:sym typeface="微软雅黑" panose="020B0503020204020204" pitchFamily="34" charset="-122"/>
              </a:rPr>
              <a:t>LED</a:t>
            </a:r>
            <a:r>
              <a:rPr lang="zh-CN" altLang="en-US" dirty="0">
                <a:latin typeface="+mn-lt"/>
                <a:sym typeface="微软雅黑" panose="020B0503020204020204" pitchFamily="34" charset="-122"/>
              </a:rPr>
              <a:t>） </a:t>
            </a:r>
            <a:endParaRPr lang="zh-CN" altLang="en-US" dirty="0">
              <a:latin typeface="+mn-lt"/>
              <a:sym typeface="微软雅黑" panose="020B0503020204020204" pitchFamily="34" charset="-122"/>
            </a:endParaRPr>
          </a:p>
        </p:txBody>
      </p:sp>
      <p:sp>
        <p:nvSpPr>
          <p:cNvPr id="56326" name="PA-文本框 6"/>
          <p:cNvSpPr txBox="1">
            <a:spLocks noChangeArrowheads="1"/>
          </p:cNvSpPr>
          <p:nvPr>
            <p:custDataLst>
              <p:tags r:id="rId3"/>
            </p:custDataLst>
          </p:nvPr>
        </p:nvSpPr>
        <p:spPr bwMode="auto">
          <a:xfrm>
            <a:off x="4189359" y="2411225"/>
            <a:ext cx="2762250" cy="461665"/>
          </a:xfrm>
          <a:prstGeom prst="rect">
            <a:avLst/>
          </a:prstGeom>
          <a:solidFill>
            <a:srgbClr val="CCFFFF"/>
          </a:solidFill>
          <a:ln w="28575">
            <a:solidFill>
              <a:srgbClr val="005286"/>
            </a:solidFill>
            <a:miter lim="800000"/>
          </a:ln>
          <a:effectLst>
            <a:outerShdw blurRad="50800" dist="38100" dir="2700000" algn="tl" rotWithShape="0">
              <a:prstClr val="black">
                <a:alpha val="40000"/>
              </a:prstClr>
            </a:outerShdw>
          </a:effec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buFontTx/>
              <a:buNone/>
            </a:pPr>
            <a:r>
              <a:rPr lang="zh-CN" altLang="en-US" sz="2400" b="1" dirty="0">
                <a:solidFill>
                  <a:srgbClr val="000000"/>
                </a:solidFill>
                <a:sym typeface="微软雅黑" panose="020B0503020204020204" pitchFamily="34" charset="-122"/>
              </a:rPr>
              <a:t>七段数码显示器 </a:t>
            </a:r>
            <a:endParaRPr lang="zh-CN" altLang="en-US" sz="2400" b="1" dirty="0">
              <a:solidFill>
                <a:srgbClr val="000000"/>
              </a:solidFill>
              <a:sym typeface="微软雅黑" panose="020B0503020204020204" pitchFamily="34" charset="-122"/>
            </a:endParaRPr>
          </a:p>
        </p:txBody>
      </p:sp>
      <p:sp>
        <p:nvSpPr>
          <p:cNvPr id="56327" name="PA-AutoShape 7"/>
          <p:cNvSpPr/>
          <p:nvPr>
            <p:custDataLst>
              <p:tags r:id="rId4"/>
            </p:custDataLst>
          </p:nvPr>
        </p:nvSpPr>
        <p:spPr bwMode="auto">
          <a:xfrm>
            <a:off x="6956496" y="2361950"/>
            <a:ext cx="511175" cy="609600"/>
          </a:xfrm>
          <a:prstGeom prst="leftBrace">
            <a:avLst>
              <a:gd name="adj1" fmla="val 0"/>
              <a:gd name="adj2" fmla="val 50000"/>
            </a:avLst>
          </a:prstGeom>
          <a:noFill/>
          <a:ln w="28575"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b="1">
              <a:solidFill>
                <a:srgbClr val="000000"/>
              </a:solidFill>
            </a:endParaRPr>
          </a:p>
        </p:txBody>
      </p:sp>
      <p:sp>
        <p:nvSpPr>
          <p:cNvPr id="56328" name="PA-文本框 8"/>
          <p:cNvSpPr txBox="1">
            <a:spLocks noChangeArrowheads="1"/>
          </p:cNvSpPr>
          <p:nvPr>
            <p:custDataLst>
              <p:tags r:id="rId5"/>
            </p:custDataLst>
          </p:nvPr>
        </p:nvSpPr>
        <p:spPr bwMode="auto">
          <a:xfrm>
            <a:off x="7485134" y="2738000"/>
            <a:ext cx="3211444" cy="461665"/>
          </a:xfrm>
          <a:prstGeom prst="rect">
            <a:avLst/>
          </a:prstGeom>
          <a:solidFill>
            <a:srgbClr val="CCFFFF"/>
          </a:solidFill>
          <a:ln w="28575">
            <a:solidFill>
              <a:srgbClr val="005286"/>
            </a:solidFill>
            <a:miter lim="800000"/>
          </a:ln>
          <a:effectLst>
            <a:outerShdw blurRad="50800" dist="38100" dir="2700000" algn="tl" rotWithShape="0">
              <a:prstClr val="black">
                <a:alpha val="40000"/>
              </a:prstClr>
            </a:outerShdw>
          </a:effectLst>
        </p:spPr>
        <p:txBody>
          <a:bodyPr>
            <a:spAutoFit/>
          </a:bodyPr>
          <a:lstStyle>
            <a:defPPr>
              <a:defRPr lang="zh-CN"/>
            </a:defPPr>
            <a:lvl1pPr algn="ctr">
              <a:spcBef>
                <a:spcPct val="50000"/>
              </a:spcBef>
              <a:buFontTx/>
              <a:buNone/>
              <a:defRPr sz="2400" b="1">
                <a:solidFill>
                  <a:srgbClr val="000000"/>
                </a:solidFill>
                <a:latin typeface="宋体" panose="02010600030101010101" pitchFamily="2" charset="-122"/>
                <a:ea typeface="宋体" panose="02010600030101010101" pitchFamily="2" charset="-122"/>
              </a:defRPr>
            </a:lvl1pPr>
            <a:lvl2pPr marL="742950" indent="-285750">
              <a:spcBef>
                <a:spcPct val="20000"/>
              </a:spcBef>
              <a:buChar char="–"/>
              <a:defRPr sz="2800">
                <a:latin typeface="宋体" panose="02010600030101010101" pitchFamily="2" charset="-122"/>
                <a:ea typeface="宋体" panose="02010600030101010101" pitchFamily="2" charset="-122"/>
              </a:defRPr>
            </a:lvl2pPr>
            <a:lvl3pPr marL="1143000" indent="-228600">
              <a:spcBef>
                <a:spcPct val="20000"/>
              </a:spcBef>
              <a:buChar char="•"/>
              <a:defRPr sz="2400">
                <a:latin typeface="宋体" panose="02010600030101010101" pitchFamily="2" charset="-122"/>
                <a:ea typeface="宋体" panose="02010600030101010101" pitchFamily="2" charset="-122"/>
              </a:defRPr>
            </a:lvl3pPr>
            <a:lvl4pPr marL="1600200" indent="-228600">
              <a:spcBef>
                <a:spcPct val="20000"/>
              </a:spcBef>
              <a:buChar char="–"/>
              <a:defRPr sz="2000">
                <a:latin typeface="宋体" panose="02010600030101010101" pitchFamily="2" charset="-122"/>
                <a:ea typeface="宋体" panose="02010600030101010101" pitchFamily="2" charset="-122"/>
              </a:defRPr>
            </a:lvl4pPr>
            <a:lvl5pPr marL="2057400" indent="-228600">
              <a:spcBef>
                <a:spcPct val="20000"/>
              </a:spcBef>
              <a:buChar char="•"/>
              <a:defRPr sz="2000">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latin typeface="宋体" panose="02010600030101010101" pitchFamily="2" charset="-122"/>
                <a:ea typeface="宋体" panose="02010600030101010101" pitchFamily="2" charset="-122"/>
              </a:defRPr>
            </a:lvl9pPr>
          </a:lstStyle>
          <a:p>
            <a:r>
              <a:rPr lang="zh-CN" altLang="en-US" dirty="0">
                <a:sym typeface="微软雅黑" panose="020B0503020204020204" pitchFamily="34" charset="-122"/>
              </a:rPr>
              <a:t>液晶显示器</a:t>
            </a:r>
            <a:r>
              <a:rPr lang="zh-CN" altLang="en-US" dirty="0">
                <a:latin typeface="+mn-lt"/>
                <a:sym typeface="微软雅黑" panose="020B0503020204020204" pitchFamily="34" charset="-122"/>
              </a:rPr>
              <a:t>（</a:t>
            </a:r>
            <a:r>
              <a:rPr lang="en-US" altLang="zh-CN" dirty="0">
                <a:latin typeface="+mn-lt"/>
                <a:sym typeface="微软雅黑" panose="020B0503020204020204" pitchFamily="34" charset="-122"/>
              </a:rPr>
              <a:t>LCD</a:t>
            </a:r>
            <a:r>
              <a:rPr lang="zh-CN" altLang="en-US" dirty="0">
                <a:latin typeface="+mn-lt"/>
                <a:sym typeface="微软雅黑" panose="020B0503020204020204" pitchFamily="34" charset="-122"/>
              </a:rPr>
              <a:t>） </a:t>
            </a:r>
            <a:endParaRPr lang="zh-CN" altLang="en-US" dirty="0">
              <a:latin typeface="+mn-lt"/>
              <a:sym typeface="微软雅黑" panose="020B0503020204020204" pitchFamily="34" charset="-122"/>
            </a:endParaRPr>
          </a:p>
        </p:txBody>
      </p:sp>
      <p:sp>
        <p:nvSpPr>
          <p:cNvPr id="56329" name="PA-文本框 9"/>
          <p:cNvSpPr txBox="1">
            <a:spLocks noChangeArrowheads="1"/>
          </p:cNvSpPr>
          <p:nvPr>
            <p:custDataLst>
              <p:tags r:id="rId6"/>
            </p:custDataLst>
          </p:nvPr>
        </p:nvSpPr>
        <p:spPr bwMode="auto">
          <a:xfrm>
            <a:off x="1128155" y="3711349"/>
            <a:ext cx="9702755" cy="830997"/>
          </a:xfrm>
          <a:prstGeom prst="rect">
            <a:avLst/>
          </a:prstGeom>
          <a:noFill/>
          <a:ln>
            <a:noFill/>
          </a:ln>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en-US" altLang="zh-CN" sz="2400" b="1" dirty="0">
                <a:solidFill>
                  <a:srgbClr val="000000"/>
                </a:solidFill>
                <a:sym typeface="微软雅黑" panose="020B0503020204020204" pitchFamily="34" charset="-122"/>
              </a:rPr>
              <a:t>    </a:t>
            </a:r>
            <a:r>
              <a:rPr lang="zh-CN" altLang="zh-CN" sz="2400" b="1" dirty="0">
                <a:solidFill>
                  <a:srgbClr val="000000"/>
                </a:solidFill>
                <a:sym typeface="微软雅黑" panose="020B0503020204020204" pitchFamily="34" charset="-122"/>
              </a:rPr>
              <a:t>发光二极管</a:t>
            </a:r>
            <a:r>
              <a:rPr lang="zh-CN" altLang="en-US" sz="2400" b="1" dirty="0">
                <a:solidFill>
                  <a:srgbClr val="000000"/>
                </a:solidFill>
                <a:sym typeface="微软雅黑" panose="020B0503020204020204" pitchFamily="34" charset="-122"/>
              </a:rPr>
              <a:t>的</a:t>
            </a:r>
            <a:r>
              <a:rPr lang="zh-CN" altLang="en-US" sz="2400" b="1" dirty="0">
                <a:solidFill>
                  <a:srgbClr val="FF6600"/>
                </a:solidFill>
                <a:sym typeface="微软雅黑" panose="020B0503020204020204" pitchFamily="34" charset="-122"/>
              </a:rPr>
              <a:t>优点</a:t>
            </a:r>
            <a:r>
              <a:rPr lang="zh-CN" altLang="en-US" sz="2400" b="1" dirty="0">
                <a:solidFill>
                  <a:srgbClr val="000000"/>
                </a:solidFill>
                <a:sym typeface="微软雅黑" panose="020B0503020204020204" pitchFamily="34" charset="-122"/>
              </a:rPr>
              <a:t>是工作电压较低，体积小，寿命长，工作可靠性高，响应速度快，亮度高。</a:t>
            </a:r>
            <a:r>
              <a:rPr lang="zh-CN" altLang="en-US" sz="2400" b="1" dirty="0">
                <a:solidFill>
                  <a:srgbClr val="FF6600"/>
                </a:solidFill>
                <a:sym typeface="微软雅黑" panose="020B0503020204020204" pitchFamily="34" charset="-122"/>
              </a:rPr>
              <a:t>缺点</a:t>
            </a:r>
            <a:r>
              <a:rPr lang="zh-CN" altLang="en-US" sz="2400" b="1" dirty="0">
                <a:solidFill>
                  <a:srgbClr val="000000"/>
                </a:solidFill>
                <a:sym typeface="微软雅黑" panose="020B0503020204020204" pitchFamily="34" charset="-122"/>
              </a:rPr>
              <a:t>是工作电流大，耗电大。 </a:t>
            </a:r>
            <a:endParaRPr lang="zh-CN" altLang="en-US" sz="2400" b="1" dirty="0">
              <a:solidFill>
                <a:srgbClr val="000000"/>
              </a:solidFill>
              <a:sym typeface="微软雅黑" panose="020B0503020204020204" pitchFamily="34" charset="-122"/>
            </a:endParaRPr>
          </a:p>
        </p:txBody>
      </p:sp>
      <p:sp>
        <p:nvSpPr>
          <p:cNvPr id="56330" name="PA-文本框 10"/>
          <p:cNvSpPr txBox="1">
            <a:spLocks noChangeArrowheads="1"/>
          </p:cNvSpPr>
          <p:nvPr>
            <p:custDataLst>
              <p:tags r:id="rId7"/>
            </p:custDataLst>
          </p:nvPr>
        </p:nvSpPr>
        <p:spPr bwMode="auto">
          <a:xfrm>
            <a:off x="1128157" y="4618560"/>
            <a:ext cx="9702754" cy="830997"/>
          </a:xfrm>
          <a:prstGeom prst="rect">
            <a:avLst/>
          </a:prstGeom>
          <a:noFill/>
          <a:ln>
            <a:noFill/>
          </a:ln>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en-US" sz="2400" b="1" dirty="0">
                <a:solidFill>
                  <a:srgbClr val="000000"/>
                </a:solidFill>
                <a:sym typeface="微软雅黑" panose="020B0503020204020204" pitchFamily="34" charset="-122"/>
              </a:rPr>
              <a:t>    液晶显示器的主要</a:t>
            </a:r>
            <a:r>
              <a:rPr lang="zh-CN" altLang="en-US" sz="2400" b="1" dirty="0">
                <a:solidFill>
                  <a:srgbClr val="FF6600"/>
                </a:solidFill>
                <a:sym typeface="微软雅黑" panose="020B0503020204020204" pitchFamily="34" charset="-122"/>
              </a:rPr>
              <a:t>优点</a:t>
            </a:r>
            <a:r>
              <a:rPr lang="zh-CN" altLang="en-US" sz="2400" b="1" dirty="0">
                <a:solidFill>
                  <a:srgbClr val="000000"/>
                </a:solidFill>
                <a:sym typeface="微软雅黑" panose="020B0503020204020204" pitchFamily="34" charset="-122"/>
              </a:rPr>
              <a:t>是功耗极小，工作电压低。</a:t>
            </a:r>
            <a:r>
              <a:rPr lang="zh-CN" altLang="en-US" sz="2400" b="1" dirty="0">
                <a:solidFill>
                  <a:srgbClr val="FF6600"/>
                </a:solidFill>
                <a:sym typeface="微软雅黑" panose="020B0503020204020204" pitchFamily="34" charset="-122"/>
              </a:rPr>
              <a:t>缺点</a:t>
            </a:r>
            <a:r>
              <a:rPr lang="zh-CN" altLang="en-US" sz="2400" b="1" dirty="0">
                <a:solidFill>
                  <a:srgbClr val="000000"/>
                </a:solidFill>
                <a:sym typeface="微软雅黑" panose="020B0503020204020204" pitchFamily="34" charset="-122"/>
              </a:rPr>
              <a:t>是显示不够清晰，响应速度慢。</a:t>
            </a:r>
            <a:endParaRPr lang="zh-CN" altLang="en-US" sz="2400" b="1" dirty="0">
              <a:solidFill>
                <a:srgbClr val="000000"/>
              </a:solidFill>
              <a:sym typeface="微软雅黑" panose="020B0503020204020204" pitchFamily="34" charset="-122"/>
            </a:endParaRPr>
          </a:p>
        </p:txBody>
      </p:sp>
      <p:sp>
        <p:nvSpPr>
          <p:cNvPr id="14" name="PA-文本框 5"/>
          <p:cNvSpPr txBox="1">
            <a:spLocks noChangeArrowheads="1"/>
          </p:cNvSpPr>
          <p:nvPr>
            <p:custDataLst>
              <p:tags r:id="rId8"/>
            </p:custDataLst>
          </p:nvPr>
        </p:nvSpPr>
        <p:spPr bwMode="auto">
          <a:xfrm>
            <a:off x="626940" y="1441945"/>
            <a:ext cx="25556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5. </a:t>
            </a:r>
            <a:r>
              <a:rPr kumimoji="1" lang="zh-CN" altLang="en-US" sz="2800" b="1" dirty="0">
                <a:solidFill>
                  <a:srgbClr val="005286"/>
                </a:solidFill>
                <a:latin typeface="+mj-ea"/>
                <a:ea typeface="+mj-ea"/>
                <a:sym typeface="微软雅黑" panose="020B0503020204020204" pitchFamily="34" charset="-122"/>
              </a:rPr>
              <a:t>显示译码器 </a:t>
            </a:r>
            <a:endParaRPr kumimoji="1" lang="zh-CN" altLang="en-US" sz="2800" b="1" dirty="0">
              <a:solidFill>
                <a:srgbClr val="005286"/>
              </a:solidFill>
              <a:latin typeface="+mj-ea"/>
              <a:ea typeface="+mj-ea"/>
              <a:sym typeface="微软雅黑" panose="020B0503020204020204" pitchFamily="34" charset="-122"/>
            </a:endParaRPr>
          </a:p>
        </p:txBody>
      </p:sp>
      <p:sp>
        <p:nvSpPr>
          <p:cNvPr id="15" name="PA-圆角矩形 1"/>
          <p:cNvSpPr/>
          <p:nvPr>
            <p:custDataLst>
              <p:tags r:id="rId9"/>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PA-文本框 5"/>
          <p:cNvSpPr txBox="1">
            <a:spLocks noChangeArrowheads="1"/>
          </p:cNvSpPr>
          <p:nvPr>
            <p:custDataLst>
              <p:tags r:id="rId10"/>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译码器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7" name="PA-矩形 2"/>
          <p:cNvSpPr>
            <a:spLocks noChangeArrowheads="1"/>
          </p:cNvSpPr>
          <p:nvPr>
            <p:custDataLst>
              <p:tags r:id="rId11"/>
            </p:custDataLst>
          </p:nvPr>
        </p:nvSpPr>
        <p:spPr bwMode="auto">
          <a:xfrm>
            <a:off x="699705" y="2065009"/>
            <a:ext cx="34660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indent="266700" eaLnBrk="0" fontAlgn="base" hangingPunct="0">
              <a:spcBef>
                <a:spcPct val="0"/>
              </a:spcBef>
              <a:spcAft>
                <a:spcPct val="0"/>
              </a:spcAft>
            </a:pPr>
            <a:r>
              <a:rPr kumimoji="0" lang="zh-CN" altLang="en-US" sz="2400" b="0" i="0" u="none" strike="noStrike" cap="none" normalizeH="0" baseline="0" dirty="0">
                <a:ln>
                  <a:noFill/>
                </a:ln>
                <a:effectLst/>
              </a:rPr>
              <a:t>（</a:t>
            </a:r>
            <a:r>
              <a:rPr kumimoji="0" lang="en-US" altLang="zh-CN" sz="2400" b="0" i="0" u="none" strike="noStrike" cap="none" normalizeH="0" baseline="0" dirty="0">
                <a:ln>
                  <a:noFill/>
                </a:ln>
                <a:effectLst/>
              </a:rPr>
              <a:t>1</a:t>
            </a:r>
            <a:r>
              <a:rPr kumimoji="0" lang="zh-CN" altLang="en-US" sz="2400" b="0" i="0" u="none" strike="noStrike" cap="none" normalizeH="0" baseline="0" dirty="0">
                <a:ln>
                  <a:noFill/>
                </a:ln>
                <a:effectLst/>
              </a:rPr>
              <a:t>）</a:t>
            </a:r>
            <a:r>
              <a:rPr lang="zh-CN" altLang="en-US" sz="2400" b="1" dirty="0"/>
              <a:t>七段数码显示器 </a:t>
            </a:r>
            <a:endParaRPr kumimoji="0" lang="zh-CN" altLang="en-US" sz="2400" b="0" i="0" u="none" strike="noStrike" cap="none" normalizeH="0" baseline="0" dirty="0">
              <a:ln>
                <a:noFill/>
              </a:ln>
              <a:effectLst/>
            </a:endParaRPr>
          </a:p>
        </p:txBody>
      </p:sp>
      <p:grpSp>
        <p:nvGrpSpPr>
          <p:cNvPr id="18" name="PA-组合 17"/>
          <p:cNvGrpSpPr/>
          <p:nvPr>
            <p:custDataLst>
              <p:tags r:id="rId12"/>
            </p:custDataLst>
          </p:nvPr>
        </p:nvGrpSpPr>
        <p:grpSpPr>
          <a:xfrm>
            <a:off x="838340" y="2872890"/>
            <a:ext cx="5018173" cy="705253"/>
            <a:chOff x="838340" y="2872890"/>
            <a:chExt cx="5018173" cy="705253"/>
          </a:xfrm>
          <a:solidFill>
            <a:schemeClr val="bg1"/>
          </a:solidFill>
          <a:effectLst>
            <a:outerShdw blurRad="50800" dist="38100" dir="2700000" algn="tl" rotWithShape="0">
              <a:prstClr val="black">
                <a:alpha val="40000"/>
              </a:prstClr>
            </a:outerShdw>
          </a:effectLst>
        </p:grpSpPr>
        <p:cxnSp>
          <p:nvCxnSpPr>
            <p:cNvPr id="3" name="PA-直接连接符 2"/>
            <p:cNvCxnSpPr/>
            <p:nvPr>
              <p:custDataLst>
                <p:tags r:id="rId13"/>
              </p:custDataLst>
            </p:nvPr>
          </p:nvCxnSpPr>
          <p:spPr>
            <a:xfrm flipH="1">
              <a:off x="5156200" y="2872890"/>
              <a:ext cx="700313" cy="705253"/>
            </a:xfrm>
            <a:prstGeom prst="line">
              <a:avLst/>
            </a:prstGeom>
            <a:grpFill/>
            <a:ln w="38100">
              <a:solidFill>
                <a:srgbClr val="005286"/>
              </a:solidFill>
            </a:ln>
          </p:spPr>
          <p:style>
            <a:lnRef idx="1">
              <a:schemeClr val="accent1"/>
            </a:lnRef>
            <a:fillRef idx="0">
              <a:schemeClr val="accent1"/>
            </a:fillRef>
            <a:effectRef idx="0">
              <a:schemeClr val="accent1"/>
            </a:effectRef>
            <a:fontRef idx="minor">
              <a:schemeClr val="tx1"/>
            </a:fontRef>
          </p:style>
        </p:cxnSp>
        <p:cxnSp>
          <p:nvCxnSpPr>
            <p:cNvPr id="5" name="PA-直接连接符 4"/>
            <p:cNvCxnSpPr>
              <a:endCxn id="56323" idx="1"/>
            </p:cNvCxnSpPr>
            <p:nvPr>
              <p:custDataLst>
                <p:tags r:id="rId14"/>
              </p:custDataLst>
            </p:nvPr>
          </p:nvCxnSpPr>
          <p:spPr>
            <a:xfrm flipH="1">
              <a:off x="838340" y="3578143"/>
              <a:ext cx="4331852" cy="0"/>
            </a:xfrm>
            <a:prstGeom prst="line">
              <a:avLst/>
            </a:prstGeom>
            <a:grpFill/>
            <a:ln w="38100">
              <a:solidFill>
                <a:srgbClr val="005286"/>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pic>
        <p:nvPicPr>
          <p:cNvPr id="6" name="图片 5"/>
          <p:cNvPicPr>
            <a:picLocks noChangeAspect="1"/>
          </p:cNvPicPr>
          <p:nvPr/>
        </p:nvPicPr>
        <p:blipFill>
          <a:blip r:embed="rId15"/>
          <a:stretch>
            <a:fillRect/>
          </a:stretch>
        </p:blipFill>
        <p:spPr>
          <a:xfrm>
            <a:off x="9040495" y="221615"/>
            <a:ext cx="2371725" cy="1644650"/>
          </a:xfrm>
          <a:prstGeom prst="rect">
            <a:avLst/>
          </a:prstGeom>
        </p:spPr>
      </p:pic>
      <p:pic>
        <p:nvPicPr>
          <p:cNvPr id="7" name="图片 6"/>
          <p:cNvPicPr>
            <a:picLocks noChangeAspect="1"/>
          </p:cNvPicPr>
          <p:nvPr/>
        </p:nvPicPr>
        <p:blipFill>
          <a:blip r:embed="rId16"/>
          <a:stretch>
            <a:fillRect/>
          </a:stretch>
        </p:blipFill>
        <p:spPr>
          <a:xfrm>
            <a:off x="6153150" y="48895"/>
            <a:ext cx="2364740" cy="18605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56326"/>
                                        </p:tgtEl>
                                        <p:attrNameLst>
                                          <p:attrName>style.visibility</p:attrName>
                                        </p:attrNameLst>
                                      </p:cBhvr>
                                      <p:to>
                                        <p:strVal val="visible"/>
                                      </p:to>
                                    </p:set>
                                    <p:anim calcmode="lin" valueType="num">
                                      <p:cBhvr>
                                        <p:cTn id="12" dur="500" fill="hold"/>
                                        <p:tgtEl>
                                          <p:spTgt spid="56326"/>
                                        </p:tgtEl>
                                        <p:attrNameLst>
                                          <p:attrName>ppt_w</p:attrName>
                                        </p:attrNameLst>
                                      </p:cBhvr>
                                      <p:tavLst>
                                        <p:tav tm="0">
                                          <p:val>
                                            <p:fltVal val="0"/>
                                          </p:val>
                                        </p:tav>
                                        <p:tav tm="100000">
                                          <p:val>
                                            <p:strVal val="#ppt_w"/>
                                          </p:val>
                                        </p:tav>
                                      </p:tavLst>
                                    </p:anim>
                                    <p:anim calcmode="lin" valueType="num">
                                      <p:cBhvr>
                                        <p:cTn id="13" dur="500" fill="hold"/>
                                        <p:tgtEl>
                                          <p:spTgt spid="56326"/>
                                        </p:tgtEl>
                                        <p:attrNameLst>
                                          <p:attrName>ppt_h</p:attrName>
                                        </p:attrNameLst>
                                      </p:cBhvr>
                                      <p:tavLst>
                                        <p:tav tm="0">
                                          <p:val>
                                            <p:fltVal val="0"/>
                                          </p:val>
                                        </p:tav>
                                        <p:tav tm="100000">
                                          <p:val>
                                            <p:strVal val="#ppt_h"/>
                                          </p:val>
                                        </p:tav>
                                      </p:tavLst>
                                    </p:anim>
                                    <p:anim calcmode="lin" valueType="num">
                                      <p:cBhvr>
                                        <p:cTn id="14" dur="500" fill="hold"/>
                                        <p:tgtEl>
                                          <p:spTgt spid="56326"/>
                                        </p:tgtEl>
                                        <p:attrNameLst>
                                          <p:attrName>style.rotation</p:attrName>
                                        </p:attrNameLst>
                                      </p:cBhvr>
                                      <p:tavLst>
                                        <p:tav tm="0">
                                          <p:val>
                                            <p:fltVal val="360"/>
                                          </p:val>
                                        </p:tav>
                                        <p:tav tm="100000">
                                          <p:val>
                                            <p:fltVal val="0"/>
                                          </p:val>
                                        </p:tav>
                                      </p:tavLst>
                                    </p:anim>
                                    <p:animEffect transition="in" filter="fade">
                                      <p:cBhvr>
                                        <p:cTn id="15" dur="500"/>
                                        <p:tgtEl>
                                          <p:spTgt spid="56326"/>
                                        </p:tgtEl>
                                      </p:cBhvr>
                                    </p:animEffect>
                                  </p:childTnLst>
                                </p:cTn>
                              </p:par>
                            </p:childTnLst>
                          </p:cTn>
                        </p:par>
                        <p:par>
                          <p:cTn id="16" fill="hold">
                            <p:stCondLst>
                              <p:cond delay="1000"/>
                            </p:stCondLst>
                            <p:childTnLst>
                              <p:par>
                                <p:cTn id="17" presetID="22" presetClass="entr" presetSubtype="2"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right)">
                                      <p:cBhvr>
                                        <p:cTn id="19" dur="500"/>
                                        <p:tgtEl>
                                          <p:spTgt spid="18"/>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6323"/>
                                        </p:tgtEl>
                                        <p:attrNameLst>
                                          <p:attrName>style.visibility</p:attrName>
                                        </p:attrNameLst>
                                      </p:cBhvr>
                                      <p:to>
                                        <p:strVal val="visible"/>
                                      </p:to>
                                    </p:set>
                                    <p:animEffect transition="in" filter="fade">
                                      <p:cBhvr>
                                        <p:cTn id="23" dur="500"/>
                                        <p:tgtEl>
                                          <p:spTgt spid="5632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6327"/>
                                        </p:tgtEl>
                                        <p:attrNameLst>
                                          <p:attrName>style.visibility</p:attrName>
                                        </p:attrNameLst>
                                      </p:cBhvr>
                                      <p:to>
                                        <p:strVal val="visible"/>
                                      </p:to>
                                    </p:set>
                                    <p:animEffect transition="in" filter="wipe(left)">
                                      <p:cBhvr>
                                        <p:cTn id="28" dur="500"/>
                                        <p:tgtEl>
                                          <p:spTgt spid="56327"/>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6325"/>
                                        </p:tgtEl>
                                        <p:attrNameLst>
                                          <p:attrName>style.visibility</p:attrName>
                                        </p:attrNameLst>
                                      </p:cBhvr>
                                      <p:to>
                                        <p:strVal val="visible"/>
                                      </p:to>
                                    </p:set>
                                    <p:animEffect transition="in" filter="fade">
                                      <p:cBhvr>
                                        <p:cTn id="32" dur="500"/>
                                        <p:tgtEl>
                                          <p:spTgt spid="56325"/>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6328"/>
                                        </p:tgtEl>
                                        <p:attrNameLst>
                                          <p:attrName>style.visibility</p:attrName>
                                        </p:attrNameLst>
                                      </p:cBhvr>
                                      <p:to>
                                        <p:strVal val="visible"/>
                                      </p:to>
                                    </p:set>
                                    <p:animEffect transition="in" filter="fade">
                                      <p:cBhvr>
                                        <p:cTn id="36" dur="500"/>
                                        <p:tgtEl>
                                          <p:spTgt spid="563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6329"/>
                                        </p:tgtEl>
                                        <p:attrNameLst>
                                          <p:attrName>style.visibility</p:attrName>
                                        </p:attrNameLst>
                                      </p:cBhvr>
                                      <p:to>
                                        <p:strVal val="visible"/>
                                      </p:to>
                                    </p:set>
                                    <p:animEffect transition="in" filter="fade">
                                      <p:cBhvr>
                                        <p:cTn id="41" dur="500"/>
                                        <p:tgtEl>
                                          <p:spTgt spid="5632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6330"/>
                                        </p:tgtEl>
                                        <p:attrNameLst>
                                          <p:attrName>style.visibility</p:attrName>
                                        </p:attrNameLst>
                                      </p:cBhvr>
                                      <p:to>
                                        <p:strVal val="visible"/>
                                      </p:to>
                                    </p:set>
                                    <p:animEffect transition="in" filter="fade">
                                      <p:cBhvr>
                                        <p:cTn id="46" dur="500"/>
                                        <p:tgtEl>
                                          <p:spTgt spid="56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p:bldP spid="56325" grpId="0" animBg="1"/>
      <p:bldP spid="56326" grpId="0" animBg="1"/>
      <p:bldP spid="56327" grpId="0" animBg="1"/>
      <p:bldP spid="56328" grpId="0" animBg="1"/>
      <p:bldP spid="56329" grpId="0"/>
      <p:bldP spid="56330"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5" name="PA-图片 12" descr="7-LED-Numbers"/>
          <p:cNvPicPr>
            <a:picLocks noChangeAspect="1" noChangeArrowheads="1"/>
          </p:cNvPicPr>
          <p:nvPr>
            <p:custDataLst>
              <p:tags r:id="rId1"/>
            </p:custDataLst>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48000" y="5181600"/>
            <a:ext cx="6680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A-图片 3"/>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4267248" y="3171000"/>
            <a:ext cx="6090432" cy="1676545"/>
          </a:xfrm>
          <a:prstGeom prst="rect">
            <a:avLst/>
          </a:prstGeom>
        </p:spPr>
      </p:pic>
      <p:pic>
        <p:nvPicPr>
          <p:cNvPr id="6" name="PA-图片 5"/>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1881906" y="2847899"/>
            <a:ext cx="1554615" cy="1908213"/>
          </a:xfrm>
          <a:prstGeom prst="rect">
            <a:avLst/>
          </a:prstGeom>
        </p:spPr>
      </p:pic>
      <p:pic>
        <p:nvPicPr>
          <p:cNvPr id="8" name="PA-图片 7"/>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5235856" y="1954718"/>
            <a:ext cx="2304488" cy="768163"/>
          </a:xfrm>
          <a:prstGeom prst="rect">
            <a:avLst/>
          </a:prstGeom>
        </p:spPr>
      </p:pic>
      <p:sp>
        <p:nvSpPr>
          <p:cNvPr id="12" name="PA-文本框 5"/>
          <p:cNvSpPr txBox="1">
            <a:spLocks noChangeArrowheads="1"/>
          </p:cNvSpPr>
          <p:nvPr>
            <p:custDataLst>
              <p:tags r:id="rId9"/>
            </p:custDataLst>
          </p:nvPr>
        </p:nvSpPr>
        <p:spPr bwMode="auto">
          <a:xfrm>
            <a:off x="626940" y="1441945"/>
            <a:ext cx="25556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5. </a:t>
            </a:r>
            <a:r>
              <a:rPr kumimoji="1" lang="zh-CN" altLang="en-US" sz="2800" b="1" dirty="0">
                <a:solidFill>
                  <a:srgbClr val="005286"/>
                </a:solidFill>
                <a:latin typeface="+mj-ea"/>
                <a:ea typeface="+mj-ea"/>
                <a:sym typeface="微软雅黑" panose="020B0503020204020204" pitchFamily="34" charset="-122"/>
              </a:rPr>
              <a:t>显示译码器 </a:t>
            </a:r>
            <a:endParaRPr kumimoji="1" lang="zh-CN" altLang="en-US" sz="2800" b="1" dirty="0">
              <a:solidFill>
                <a:srgbClr val="005286"/>
              </a:solidFill>
              <a:latin typeface="+mj-ea"/>
              <a:ea typeface="+mj-ea"/>
              <a:sym typeface="微软雅黑" panose="020B0503020204020204" pitchFamily="34" charset="-122"/>
            </a:endParaRPr>
          </a:p>
        </p:txBody>
      </p:sp>
      <p:sp>
        <p:nvSpPr>
          <p:cNvPr id="13" name="PA-圆角矩形 1"/>
          <p:cNvSpPr/>
          <p:nvPr>
            <p:custDataLst>
              <p:tags r:id="rId10"/>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PA-文本框 5"/>
          <p:cNvSpPr txBox="1">
            <a:spLocks noChangeArrowheads="1"/>
          </p:cNvSpPr>
          <p:nvPr>
            <p:custDataLst>
              <p:tags r:id="rId11"/>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译码器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3" name="PA-矩形 2"/>
          <p:cNvSpPr>
            <a:spLocks noChangeArrowheads="1"/>
          </p:cNvSpPr>
          <p:nvPr>
            <p:custDataLst>
              <p:tags r:id="rId12"/>
            </p:custDataLst>
          </p:nvPr>
        </p:nvSpPr>
        <p:spPr bwMode="auto">
          <a:xfrm>
            <a:off x="699705" y="2065009"/>
            <a:ext cx="34660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indent="266700" eaLnBrk="0" fontAlgn="base" hangingPunct="0">
              <a:spcBef>
                <a:spcPct val="0"/>
              </a:spcBef>
              <a:spcAft>
                <a:spcPct val="0"/>
              </a:spcAft>
            </a:pPr>
            <a:r>
              <a:rPr kumimoji="0" lang="zh-CN" altLang="en-US" sz="2400" b="0" i="0" u="none" strike="noStrike" cap="none" normalizeH="0" baseline="0" dirty="0">
                <a:ln>
                  <a:noFill/>
                </a:ln>
                <a:effectLst/>
              </a:rPr>
              <a:t>（</a:t>
            </a:r>
            <a:r>
              <a:rPr kumimoji="0" lang="en-US" altLang="zh-CN" sz="2400" b="0" i="0" u="none" strike="noStrike" cap="none" normalizeH="0" baseline="0" dirty="0">
                <a:ln>
                  <a:noFill/>
                </a:ln>
                <a:effectLst/>
              </a:rPr>
              <a:t>1</a:t>
            </a:r>
            <a:r>
              <a:rPr kumimoji="0" lang="zh-CN" altLang="en-US" sz="2400" b="0" i="0" u="none" strike="noStrike" cap="none" normalizeH="0" baseline="0" dirty="0">
                <a:ln>
                  <a:noFill/>
                </a:ln>
                <a:effectLst/>
              </a:rPr>
              <a:t>）</a:t>
            </a:r>
            <a:r>
              <a:rPr lang="zh-CN" altLang="en-US" sz="2400" b="1" dirty="0"/>
              <a:t>七段数码显示器 </a:t>
            </a:r>
            <a:endParaRPr kumimoji="0" lang="zh-CN" altLang="en-US" sz="2400" b="0" i="0" u="none" strike="noStrike" cap="none" normalizeH="0" baseline="0" dirty="0">
              <a:ln>
                <a:noFill/>
              </a:ln>
              <a:effectLst/>
            </a:endParaRPr>
          </a:p>
        </p:txBody>
      </p:sp>
      <p:pic>
        <p:nvPicPr>
          <p:cNvPr id="7" name="图片 6"/>
          <p:cNvPicPr>
            <a:picLocks noChangeAspect="1"/>
          </p:cNvPicPr>
          <p:nvPr/>
        </p:nvPicPr>
        <p:blipFill>
          <a:blip r:embed="rId13"/>
          <a:stretch>
            <a:fillRect/>
          </a:stretch>
        </p:blipFill>
        <p:spPr>
          <a:xfrm>
            <a:off x="8834755" y="314960"/>
            <a:ext cx="2364740" cy="18605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0425"/>
                                        </p:tgtEl>
                                        <p:attrNameLst>
                                          <p:attrName>style.visibility</p:attrName>
                                        </p:attrNameLst>
                                      </p:cBhvr>
                                      <p:to>
                                        <p:strVal val="visible"/>
                                      </p:to>
                                    </p:set>
                                    <p:animEffect transition="in" filter="fade">
                                      <p:cBhvr>
                                        <p:cTn id="24" dur="500"/>
                                        <p:tgtEl>
                                          <p:spTgt spid="60425"/>
                                        </p:tgtEl>
                                      </p:cBhvr>
                                    </p:animEffect>
                                    <p:anim calcmode="lin" valueType="num">
                                      <p:cBhvr>
                                        <p:cTn id="25" dur="500" fill="hold"/>
                                        <p:tgtEl>
                                          <p:spTgt spid="60425"/>
                                        </p:tgtEl>
                                        <p:attrNameLst>
                                          <p:attrName>ppt_x</p:attrName>
                                        </p:attrNameLst>
                                      </p:cBhvr>
                                      <p:tavLst>
                                        <p:tav tm="0">
                                          <p:val>
                                            <p:strVal val="#ppt_x"/>
                                          </p:val>
                                        </p:tav>
                                        <p:tav tm="100000">
                                          <p:val>
                                            <p:strVal val="#ppt_x"/>
                                          </p:val>
                                        </p:tav>
                                      </p:tavLst>
                                    </p:anim>
                                    <p:anim calcmode="lin" valueType="num">
                                      <p:cBhvr>
                                        <p:cTn id="26" dur="500" fill="hold"/>
                                        <p:tgtEl>
                                          <p:spTgt spid="604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96" name="PA-圆角矩形 6"/>
          <p:cNvSpPr>
            <a:spLocks noChangeArrowheads="1"/>
          </p:cNvSpPr>
          <p:nvPr>
            <p:custDataLst>
              <p:tags r:id="rId1"/>
            </p:custDataLst>
          </p:nvPr>
        </p:nvSpPr>
        <p:spPr bwMode="auto">
          <a:xfrm>
            <a:off x="5355120" y="2739484"/>
            <a:ext cx="3810000" cy="304800"/>
          </a:xfrm>
          <a:prstGeom prst="roundRect">
            <a:avLst>
              <a:gd name="adj" fmla="val 16667"/>
            </a:avLst>
          </a:prstGeom>
          <a:solidFill>
            <a:srgbClr val="FFFF00"/>
          </a:solidFill>
          <a:ln w="28575">
            <a:solidFill>
              <a:srgbClr val="005286"/>
            </a:solidFill>
            <a:round/>
          </a:ln>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pic>
        <p:nvPicPr>
          <p:cNvPr id="4" name="PA-图片 3"/>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4112386" y="1220504"/>
            <a:ext cx="6206266" cy="5273497"/>
          </a:xfrm>
          <a:prstGeom prst="rect">
            <a:avLst/>
          </a:prstGeom>
        </p:spPr>
      </p:pic>
      <p:pic>
        <p:nvPicPr>
          <p:cNvPr id="6" name="PA-图片 5"/>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2397512" y="3198739"/>
            <a:ext cx="1243692" cy="1524132"/>
          </a:xfrm>
          <a:prstGeom prst="rect">
            <a:avLst/>
          </a:prstGeom>
        </p:spPr>
      </p:pic>
      <p:grpSp>
        <p:nvGrpSpPr>
          <p:cNvPr id="2" name="PA-组合 17"/>
          <p:cNvGrpSpPr/>
          <p:nvPr>
            <p:custDataLst>
              <p:tags r:id="rId6"/>
            </p:custDataLst>
          </p:nvPr>
        </p:nvGrpSpPr>
        <p:grpSpPr bwMode="auto">
          <a:xfrm>
            <a:off x="2689612" y="3535330"/>
            <a:ext cx="485775" cy="720725"/>
            <a:chOff x="0" y="0"/>
            <a:chExt cx="485712" cy="720725"/>
          </a:xfrm>
        </p:grpSpPr>
        <p:sp>
          <p:nvSpPr>
            <p:cNvPr id="63673" name="PA-矩形 261"/>
            <p:cNvSpPr>
              <a:spLocks noChangeArrowheads="1"/>
            </p:cNvSpPr>
            <p:nvPr>
              <p:custDataLst>
                <p:tags r:id="rId7"/>
              </p:custDataLst>
            </p:nvPr>
          </p:nvSpPr>
          <p:spPr bwMode="auto">
            <a:xfrm>
              <a:off x="0" y="0"/>
              <a:ext cx="73025" cy="288925"/>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63674" name="PA-矩形 262"/>
            <p:cNvSpPr>
              <a:spLocks noChangeArrowheads="1"/>
            </p:cNvSpPr>
            <p:nvPr>
              <p:custDataLst>
                <p:tags r:id="rId8"/>
              </p:custDataLst>
            </p:nvPr>
          </p:nvSpPr>
          <p:spPr bwMode="auto">
            <a:xfrm>
              <a:off x="406275" y="431800"/>
              <a:ext cx="73025" cy="288925"/>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63675" name="PA-矩形 263"/>
            <p:cNvSpPr>
              <a:spLocks noChangeArrowheads="1"/>
            </p:cNvSpPr>
            <p:nvPr>
              <p:custDataLst>
                <p:tags r:id="rId9"/>
              </p:custDataLst>
            </p:nvPr>
          </p:nvSpPr>
          <p:spPr bwMode="auto">
            <a:xfrm>
              <a:off x="412687" y="0"/>
              <a:ext cx="73025" cy="288925"/>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63676" name="PA-矩形 264"/>
            <p:cNvSpPr>
              <a:spLocks noChangeArrowheads="1"/>
            </p:cNvSpPr>
            <p:nvPr>
              <p:custDataLst>
                <p:tags r:id="rId10"/>
              </p:custDataLst>
            </p:nvPr>
          </p:nvSpPr>
          <p:spPr bwMode="auto">
            <a:xfrm rot="5400000">
              <a:off x="196784" y="209547"/>
              <a:ext cx="73025" cy="288925"/>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grpSp>
      <p:sp>
        <p:nvSpPr>
          <p:cNvPr id="63671" name="PA-文本框 18"/>
          <p:cNvSpPr txBox="1">
            <a:spLocks noChangeArrowheads="1"/>
          </p:cNvSpPr>
          <p:nvPr>
            <p:custDataLst>
              <p:tags r:id="rId11"/>
            </p:custDataLst>
          </p:nvPr>
        </p:nvSpPr>
        <p:spPr bwMode="auto">
          <a:xfrm>
            <a:off x="6045200" y="679162"/>
            <a:ext cx="2692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1800" b="1" dirty="0">
                <a:solidFill>
                  <a:srgbClr val="000000"/>
                </a:solidFill>
                <a:latin typeface="Times New Roman" panose="02020603050405020304" pitchFamily="18" charset="0"/>
              </a:rPr>
              <a:t>共阳极数码管段选码表</a:t>
            </a:r>
            <a:endParaRPr lang="zh-CN" altLang="en-US" sz="1800" b="1" dirty="0">
              <a:solidFill>
                <a:srgbClr val="000000"/>
              </a:solidFill>
              <a:latin typeface="Times New Roman" panose="02020603050405020304" pitchFamily="18" charset="0"/>
            </a:endParaRPr>
          </a:p>
        </p:txBody>
      </p:sp>
      <p:sp>
        <p:nvSpPr>
          <p:cNvPr id="17" name="PA-文本框 5"/>
          <p:cNvSpPr txBox="1">
            <a:spLocks noChangeArrowheads="1"/>
          </p:cNvSpPr>
          <p:nvPr>
            <p:custDataLst>
              <p:tags r:id="rId12"/>
            </p:custDataLst>
          </p:nvPr>
        </p:nvSpPr>
        <p:spPr bwMode="auto">
          <a:xfrm>
            <a:off x="626940" y="1441945"/>
            <a:ext cx="25556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5. </a:t>
            </a:r>
            <a:r>
              <a:rPr kumimoji="1" lang="zh-CN" altLang="en-US" sz="2800" b="1" dirty="0">
                <a:solidFill>
                  <a:srgbClr val="005286"/>
                </a:solidFill>
                <a:latin typeface="+mj-ea"/>
                <a:ea typeface="+mj-ea"/>
                <a:sym typeface="微软雅黑" panose="020B0503020204020204" pitchFamily="34" charset="-122"/>
              </a:rPr>
              <a:t>显示译码器 </a:t>
            </a:r>
            <a:endParaRPr kumimoji="1" lang="zh-CN" altLang="en-US" sz="2800" b="1" dirty="0">
              <a:solidFill>
                <a:srgbClr val="005286"/>
              </a:solidFill>
              <a:latin typeface="+mj-ea"/>
              <a:ea typeface="+mj-ea"/>
              <a:sym typeface="微软雅黑" panose="020B0503020204020204" pitchFamily="34" charset="-122"/>
            </a:endParaRPr>
          </a:p>
        </p:txBody>
      </p:sp>
      <p:sp>
        <p:nvSpPr>
          <p:cNvPr id="18" name="PA-圆角矩形 1"/>
          <p:cNvSpPr/>
          <p:nvPr>
            <p:custDataLst>
              <p:tags r:id="rId13"/>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PA-文本框 5"/>
          <p:cNvSpPr txBox="1">
            <a:spLocks noChangeArrowheads="1"/>
          </p:cNvSpPr>
          <p:nvPr>
            <p:custDataLst>
              <p:tags r:id="rId14"/>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译码器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5" name="PA-矩形 2"/>
          <p:cNvSpPr>
            <a:spLocks noChangeArrowheads="1"/>
          </p:cNvSpPr>
          <p:nvPr>
            <p:custDataLst>
              <p:tags r:id="rId15"/>
            </p:custDataLst>
          </p:nvPr>
        </p:nvSpPr>
        <p:spPr bwMode="auto">
          <a:xfrm>
            <a:off x="699705" y="2065009"/>
            <a:ext cx="34660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indent="266700" eaLnBrk="0" fontAlgn="base" hangingPunct="0">
              <a:spcBef>
                <a:spcPct val="0"/>
              </a:spcBef>
              <a:spcAft>
                <a:spcPct val="0"/>
              </a:spcAft>
            </a:pPr>
            <a:r>
              <a:rPr kumimoji="0" lang="zh-CN" altLang="en-US" sz="2400" b="0" i="0" u="none" strike="noStrike" cap="none" normalizeH="0" baseline="0" dirty="0">
                <a:ln>
                  <a:noFill/>
                </a:ln>
                <a:effectLst/>
              </a:rPr>
              <a:t>（</a:t>
            </a:r>
            <a:r>
              <a:rPr kumimoji="0" lang="en-US" altLang="zh-CN" sz="2400" b="0" i="0" u="none" strike="noStrike" cap="none" normalizeH="0" baseline="0" dirty="0">
                <a:ln>
                  <a:noFill/>
                </a:ln>
                <a:effectLst/>
              </a:rPr>
              <a:t>1</a:t>
            </a:r>
            <a:r>
              <a:rPr kumimoji="0" lang="zh-CN" altLang="en-US" sz="2400" b="0" i="0" u="none" strike="noStrike" cap="none" normalizeH="0" baseline="0" dirty="0">
                <a:ln>
                  <a:noFill/>
                </a:ln>
                <a:effectLst/>
              </a:rPr>
              <a:t>）</a:t>
            </a:r>
            <a:r>
              <a:rPr lang="zh-CN" altLang="en-US" sz="2400" b="1" dirty="0"/>
              <a:t>七段数码显示器 </a:t>
            </a:r>
            <a:endParaRPr kumimoji="0" lang="zh-CN" altLang="en-US" sz="2400" b="0" i="0" u="none" strike="noStrike" cap="none" normalizeH="0" baseline="0" dirty="0">
              <a:ln>
                <a:noFill/>
              </a:ln>
              <a:effectLs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63671"/>
                                        </p:tgtEl>
                                        <p:attrNameLst>
                                          <p:attrName>style.visibility</p:attrName>
                                        </p:attrNameLst>
                                      </p:cBhvr>
                                      <p:to>
                                        <p:strVal val="visible"/>
                                      </p:to>
                                    </p:set>
                                    <p:anim calcmode="lin" valueType="num">
                                      <p:cBhvr additive="base">
                                        <p:cTn id="13" dur="500" fill="hold"/>
                                        <p:tgtEl>
                                          <p:spTgt spid="63671"/>
                                        </p:tgtEl>
                                        <p:attrNameLst>
                                          <p:attrName>ppt_x</p:attrName>
                                        </p:attrNameLst>
                                      </p:cBhvr>
                                      <p:tavLst>
                                        <p:tav tm="0">
                                          <p:val>
                                            <p:strVal val="#ppt_x"/>
                                          </p:val>
                                        </p:tav>
                                        <p:tav tm="100000">
                                          <p:val>
                                            <p:strVal val="#ppt_x"/>
                                          </p:val>
                                        </p:tav>
                                      </p:tavLst>
                                    </p:anim>
                                    <p:anim calcmode="lin" valueType="num">
                                      <p:cBhvr additive="base">
                                        <p:cTn id="14" dur="500" fill="hold"/>
                                        <p:tgtEl>
                                          <p:spTgt spid="63671"/>
                                        </p:tgtEl>
                                        <p:attrNameLst>
                                          <p:attrName>ppt_y</p:attrName>
                                        </p:attrNameLst>
                                      </p:cBhvr>
                                      <p:tavLst>
                                        <p:tav tm="0">
                                          <p:val>
                                            <p:strVal val="1+#ppt_h/2"/>
                                          </p:val>
                                        </p:tav>
                                        <p:tav tm="100000">
                                          <p:val>
                                            <p:strVal val="#ppt_y"/>
                                          </p:val>
                                        </p:tav>
                                      </p:tavLst>
                                    </p:anim>
                                  </p:childTnLst>
                                </p:cTn>
                              </p:par>
                              <p:par>
                                <p:cTn id="15" presetID="14" presetClass="entr" presetSubtype="1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0596"/>
                                        </p:tgtEl>
                                        <p:attrNameLst>
                                          <p:attrName>style.visibility</p:attrName>
                                        </p:attrNameLst>
                                      </p:cBhvr>
                                      <p:to>
                                        <p:strVal val="visible"/>
                                      </p:to>
                                    </p:set>
                                    <p:animEffect transition="in" filter="wipe(left)">
                                      <p:cBhvr>
                                        <p:cTn id="22" dur="500"/>
                                        <p:tgtEl>
                                          <p:spTgt spid="605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96" grpId="0" bldLvl="0" animBg="1" autoUpdateAnimBg="0"/>
      <p:bldP spid="6367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PA-矩形 7"/>
          <p:cNvSpPr>
            <a:spLocks noChangeArrowheads="1"/>
          </p:cNvSpPr>
          <p:nvPr>
            <p:custDataLst>
              <p:tags r:id="rId1"/>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9221" name="PA-文本框 26"/>
          <p:cNvSpPr txBox="1">
            <a:spLocks noChangeArrowheads="1"/>
          </p:cNvSpPr>
          <p:nvPr>
            <p:custDataLst>
              <p:tags r:id="rId2"/>
            </p:custDataLst>
          </p:nvPr>
        </p:nvSpPr>
        <p:spPr bwMode="auto">
          <a:xfrm>
            <a:off x="4161536" y="4644810"/>
            <a:ext cx="4673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en-US" sz="2400" b="1" dirty="0">
                <a:solidFill>
                  <a:srgbClr val="000000"/>
                </a:solidFill>
              </a:rPr>
              <a:t>组合逻辑电路的框图</a:t>
            </a:r>
            <a:endParaRPr lang="zh-CN" altLang="en-US" sz="2400" b="1" dirty="0">
              <a:solidFill>
                <a:srgbClr val="000000"/>
              </a:solidFill>
            </a:endParaRPr>
          </a:p>
        </p:txBody>
      </p:sp>
      <p:sp>
        <p:nvSpPr>
          <p:cNvPr id="9222" name="PA-矩形 9"/>
          <p:cNvSpPr>
            <a:spLocks noChangeArrowheads="1"/>
          </p:cNvSpPr>
          <p:nvPr>
            <p:custDataLst>
              <p:tags r:id="rId3"/>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pic>
        <p:nvPicPr>
          <p:cNvPr id="4" name="PA-图片 3"/>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2578316" y="5200785"/>
            <a:ext cx="6724471" cy="774259"/>
          </a:xfrm>
          <a:prstGeom prst="rect">
            <a:avLst/>
          </a:prstGeom>
        </p:spPr>
      </p:pic>
      <p:sp>
        <p:nvSpPr>
          <p:cNvPr id="13" name="PA-圆角矩形 1"/>
          <p:cNvSpPr/>
          <p:nvPr>
            <p:custDataLst>
              <p:tags r:id="rId6"/>
            </p:custDataLst>
          </p:nvPr>
        </p:nvSpPr>
        <p:spPr>
          <a:xfrm>
            <a:off x="-348343" y="516695"/>
            <a:ext cx="4646023"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PA-文本框 5"/>
          <p:cNvSpPr txBox="1">
            <a:spLocks noChangeArrowheads="1"/>
          </p:cNvSpPr>
          <p:nvPr>
            <p:custDataLst>
              <p:tags r:id="rId7"/>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组合逻辑电路手工分析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5" name="PA-文本框 5"/>
          <p:cNvSpPr txBox="1">
            <a:spLocks noChangeArrowheads="1"/>
          </p:cNvSpPr>
          <p:nvPr>
            <p:custDataLst>
              <p:tags r:id="rId8"/>
            </p:custDataLst>
          </p:nvPr>
        </p:nvSpPr>
        <p:spPr bwMode="auto">
          <a:xfrm>
            <a:off x="546991" y="1571905"/>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1.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组合逻辑电路的定义</a:t>
            </a:r>
            <a:endParaRPr lang="zh-CN" altLang="en-US" sz="20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文本框 1"/>
          <p:cNvSpPr txBox="1"/>
          <p:nvPr>
            <p:custDataLst>
              <p:tags r:id="rId9"/>
            </p:custDataLst>
          </p:nvPr>
        </p:nvSpPr>
        <p:spPr>
          <a:xfrm>
            <a:off x="2540767" y="2410443"/>
            <a:ext cx="497252" cy="1672253"/>
          </a:xfrm>
          <a:prstGeom prst="rect">
            <a:avLst/>
          </a:prstGeom>
          <a:noFill/>
        </p:spPr>
        <p:txBody>
          <a:bodyPr wrap="none" rtlCol="0">
            <a:spAutoFit/>
          </a:bodyPr>
          <a:lstStyle/>
          <a:p>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2</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800" b="1" i="1" dirty="0" err="1">
                <a:latin typeface="Times New Roman" panose="02020603050405020304" pitchFamily="18" charset="0"/>
                <a:ea typeface="宋体" panose="02010600030101010101" pitchFamily="2" charset="-122"/>
                <a:cs typeface="Times New Roman" panose="02020603050405020304" pitchFamily="18" charset="0"/>
              </a:rPr>
              <a:t>x</a:t>
            </a:r>
            <a:r>
              <a:rPr lang="en-US" altLang="zh-CN" sz="2800" b="1" i="1" baseline="-25000" dirty="0" err="1">
                <a:latin typeface="Times New Roman" panose="02020603050405020304" pitchFamily="18" charset="0"/>
                <a:ea typeface="宋体" panose="02010600030101010101" pitchFamily="2" charset="-122"/>
                <a:cs typeface="Times New Roman" panose="02020603050405020304" pitchFamily="18" charset="0"/>
              </a:rPr>
              <a:t>n</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 name="PA-StraightArrowConnector 4"/>
          <p:cNvCxnSpPr/>
          <p:nvPr>
            <p:custDataLst>
              <p:tags r:id="rId10"/>
            </p:custDataLst>
          </p:nvPr>
        </p:nvCxnSpPr>
        <p:spPr>
          <a:xfrm>
            <a:off x="3105887" y="2731077"/>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PA-StraightArrowConnector 16"/>
          <p:cNvCxnSpPr/>
          <p:nvPr>
            <p:custDataLst>
              <p:tags r:id="rId11"/>
            </p:custDataLst>
          </p:nvPr>
        </p:nvCxnSpPr>
        <p:spPr>
          <a:xfrm>
            <a:off x="3105886" y="3180359"/>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PA-StraightArrowConnector 17"/>
          <p:cNvCxnSpPr/>
          <p:nvPr>
            <p:custDataLst>
              <p:tags r:id="rId12"/>
            </p:custDataLst>
          </p:nvPr>
        </p:nvCxnSpPr>
        <p:spPr>
          <a:xfrm>
            <a:off x="3105887" y="3857254"/>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PA-矩形 7"/>
          <p:cNvSpPr/>
          <p:nvPr>
            <p:custDataLst>
              <p:tags r:id="rId13"/>
            </p:custDataLst>
          </p:nvPr>
        </p:nvSpPr>
        <p:spPr>
          <a:xfrm>
            <a:off x="4419624" y="2410442"/>
            <a:ext cx="2442396" cy="1837337"/>
          </a:xfrm>
          <a:prstGeom prst="rect">
            <a:avLst/>
          </a:prstGeom>
          <a:ln w="38100"/>
        </p:spPr>
        <p:style>
          <a:lnRef idx="2">
            <a:schemeClr val="dk1"/>
          </a:lnRef>
          <a:fillRef idx="1001">
            <a:schemeClr val="lt1"/>
          </a:fillRef>
          <a:effectRef idx="0">
            <a:schemeClr val="dk1"/>
          </a:effectRef>
          <a:fontRef idx="minor">
            <a:schemeClr val="dk1"/>
          </a:fontRef>
        </p:style>
        <p:txBody>
          <a:bodyPr rtlCol="0" anchor="ctr"/>
          <a:lstStyle/>
          <a:p>
            <a:pPr algn="ct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组合逻辑</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电路</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8" name="PA-StraightArrowConnector 20"/>
          <p:cNvCxnSpPr/>
          <p:nvPr>
            <p:custDataLst>
              <p:tags r:id="rId14"/>
            </p:custDataLst>
          </p:nvPr>
        </p:nvCxnSpPr>
        <p:spPr>
          <a:xfrm>
            <a:off x="7213175" y="2731077"/>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PA-StraightArrowConnector 21"/>
          <p:cNvCxnSpPr/>
          <p:nvPr>
            <p:custDataLst>
              <p:tags r:id="rId15"/>
            </p:custDataLst>
          </p:nvPr>
        </p:nvCxnSpPr>
        <p:spPr>
          <a:xfrm>
            <a:off x="7213174" y="3180359"/>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PA-StraightArrowConnector 22"/>
          <p:cNvCxnSpPr/>
          <p:nvPr>
            <p:custDataLst>
              <p:tags r:id="rId16"/>
            </p:custDataLst>
          </p:nvPr>
        </p:nvCxnSpPr>
        <p:spPr>
          <a:xfrm>
            <a:off x="7208945" y="3848267"/>
            <a:ext cx="9975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PA-文本框 13"/>
          <p:cNvSpPr txBox="1"/>
          <p:nvPr>
            <p:custDataLst>
              <p:tags r:id="rId17"/>
            </p:custDataLst>
          </p:nvPr>
        </p:nvSpPr>
        <p:spPr>
          <a:xfrm>
            <a:off x="3248184" y="3296884"/>
            <a:ext cx="615553" cy="453009"/>
          </a:xfrm>
          <a:prstGeom prst="rect">
            <a:avLst/>
          </a:prstGeom>
          <a:noFill/>
        </p:spPr>
        <p:txBody>
          <a:bodyPr vert="eaVert" wrap="none" rtlCol="0">
            <a:spAutoFit/>
          </a:bodyPr>
          <a:lstStyle/>
          <a:p>
            <a:r>
              <a:rPr lang="en-US" altLang="zh-CN" sz="2800" b="1" dirty="0">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
        <p:nvSpPr>
          <p:cNvPr id="23" name="PA-文本框 13"/>
          <p:cNvSpPr txBox="1"/>
          <p:nvPr>
            <p:custDataLst>
              <p:tags r:id="rId18"/>
            </p:custDataLst>
          </p:nvPr>
        </p:nvSpPr>
        <p:spPr>
          <a:xfrm>
            <a:off x="7328791" y="3292262"/>
            <a:ext cx="615553" cy="453009"/>
          </a:xfrm>
          <a:prstGeom prst="rect">
            <a:avLst/>
          </a:prstGeom>
          <a:noFill/>
        </p:spPr>
        <p:txBody>
          <a:bodyPr vert="eaVert" wrap="none" rtlCol="0">
            <a:spAutoFit/>
          </a:bodyPr>
          <a:lstStyle/>
          <a:p>
            <a:r>
              <a:rPr lang="en-US" altLang="zh-CN" sz="2800" b="1" dirty="0">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
        <p:nvSpPr>
          <p:cNvPr id="24" name="PA-文本框 1"/>
          <p:cNvSpPr txBox="1"/>
          <p:nvPr>
            <p:custDataLst>
              <p:tags r:id="rId19"/>
            </p:custDataLst>
          </p:nvPr>
        </p:nvSpPr>
        <p:spPr>
          <a:xfrm>
            <a:off x="8320992" y="2410442"/>
            <a:ext cx="609462" cy="1672253"/>
          </a:xfrm>
          <a:prstGeom prst="rect">
            <a:avLst/>
          </a:prstGeom>
          <a:noFill/>
        </p:spPr>
        <p:txBody>
          <a:bodyPr wrap="none" rtlCol="0">
            <a:spAutoFit/>
          </a:bodyPr>
          <a:lstStyle/>
          <a:p>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F</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F</a:t>
            </a:r>
            <a:r>
              <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rPr>
              <a:t>2</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2800" b="1" i="1" baseline="-250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800" b="1" i="1" dirty="0" err="1">
                <a:latin typeface="Times New Roman" panose="02020603050405020304" pitchFamily="18" charset="0"/>
                <a:ea typeface="宋体" panose="02010600030101010101" pitchFamily="2" charset="-122"/>
                <a:cs typeface="Times New Roman" panose="02020603050405020304" pitchFamily="18" charset="0"/>
              </a:rPr>
              <a:t>F</a:t>
            </a:r>
            <a:r>
              <a:rPr lang="en-US" altLang="zh-CN" sz="2800" b="1" i="1" baseline="-25000" dirty="0" err="1">
                <a:latin typeface="Times New Roman" panose="02020603050405020304" pitchFamily="18" charset="0"/>
                <a:ea typeface="宋体" panose="02010600030101010101" pitchFamily="2" charset="-122"/>
                <a:cs typeface="Times New Roman" panose="02020603050405020304" pitchFamily="18" charset="0"/>
              </a:rPr>
              <a:t>m</a:t>
            </a:r>
            <a:endParaRPr lang="en-US" altLang="zh-CN" sz="2800" b="1" i="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par>
                                <p:cTn id="17" presetID="22" presetClass="entr" presetSubtype="8"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par>
                                <p:cTn id="20" presetID="22" presetClass="entr" presetSubtype="8"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par>
                                <p:cTn id="34" presetID="22" presetClass="entr" presetSubtype="8"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22" presetClass="entr" presetSubtype="8"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par>
                          <p:cTn id="43" fill="hold">
                            <p:stCondLst>
                              <p:cond delay="2500"/>
                            </p:stCondLst>
                            <p:childTnLst>
                              <p:par>
                                <p:cTn id="44" presetID="2" presetClass="entr" presetSubtype="8"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0-#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childTnLst>
                          </p:cTn>
                        </p:par>
                        <p:par>
                          <p:cTn id="48" fill="hold">
                            <p:stCondLst>
                              <p:cond delay="3000"/>
                            </p:stCondLst>
                            <p:childTnLst>
                              <p:par>
                                <p:cTn id="49" presetID="10" presetClass="entr" presetSubtype="0" fill="hold" grpId="0" nodeType="afterEffect">
                                  <p:stCondLst>
                                    <p:cond delay="250"/>
                                  </p:stCondLst>
                                  <p:childTnLst>
                                    <p:set>
                                      <p:cBhvr>
                                        <p:cTn id="50" dur="1" fill="hold">
                                          <p:stCondLst>
                                            <p:cond delay="0"/>
                                          </p:stCondLst>
                                        </p:cTn>
                                        <p:tgtEl>
                                          <p:spTgt spid="9221"/>
                                        </p:tgtEl>
                                        <p:attrNameLst>
                                          <p:attrName>style.visibility</p:attrName>
                                        </p:attrNameLst>
                                      </p:cBhvr>
                                      <p:to>
                                        <p:strVal val="visible"/>
                                      </p:to>
                                    </p:set>
                                    <p:animEffect transition="in" filter="fade">
                                      <p:cBhvr>
                                        <p:cTn id="51" dur="500"/>
                                        <p:tgtEl>
                                          <p:spTgt spid="9221"/>
                                        </p:tgtEl>
                                      </p:cBhvr>
                                    </p:animEffect>
                                  </p:childTnLst>
                                </p:cTn>
                              </p:par>
                            </p:childTnLst>
                          </p:cTn>
                        </p:par>
                        <p:par>
                          <p:cTn id="52" fill="hold">
                            <p:stCondLst>
                              <p:cond delay="3750"/>
                            </p:stCondLst>
                            <p:childTnLst>
                              <p:par>
                                <p:cTn id="53" presetID="2" presetClass="entr" presetSubtype="4" fill="hold" nodeType="after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P spid="15" grpId="0"/>
      <p:bldP spid="10" grpId="0"/>
      <p:bldP spid="17" grpId="0" animBg="1"/>
      <p:bldP spid="22" grpId="0"/>
      <p:bldP spid="23" grpId="0"/>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A-图片 4"/>
          <p:cNvPicPr>
            <a:picLocks noChangeAspect="1" noChangeArrowheads="1"/>
          </p:cNvPicPr>
          <p:nvPr>
            <p:custDataLst>
              <p:tags r:id="rId1"/>
            </p:custDataLst>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2698284" y="2525407"/>
            <a:ext cx="33115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PA-文本框 5"/>
          <p:cNvSpPr txBox="1">
            <a:spLocks noChangeArrowheads="1"/>
          </p:cNvSpPr>
          <p:nvPr>
            <p:custDataLst>
              <p:tags r:id="rId3"/>
            </p:custDataLst>
          </p:nvPr>
        </p:nvSpPr>
        <p:spPr bwMode="auto">
          <a:xfrm>
            <a:off x="927114" y="3097869"/>
            <a:ext cx="173182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en-US" sz="2400" b="1" dirty="0">
                <a:solidFill>
                  <a:srgbClr val="005286"/>
                </a:solidFill>
                <a:latin typeface="Times New Roman" panose="02020603050405020304" pitchFamily="18" charset="0"/>
                <a:cs typeface="Times New Roman" panose="02020603050405020304" pitchFamily="18" charset="0"/>
                <a:sym typeface="Times New Roman" panose="02020603050405020304" pitchFamily="18" charset="0"/>
              </a:rPr>
              <a:t>驱动共阴极</a:t>
            </a:r>
            <a:endParaRPr lang="en-US" altLang="zh-CN" sz="2400" b="1" dirty="0">
              <a:solidFill>
                <a:srgbClr val="005286"/>
              </a:solidFill>
              <a:latin typeface="Times New Roman" panose="02020603050405020304" pitchFamily="18" charset="0"/>
              <a:cs typeface="Times New Roman" panose="02020603050405020304" pitchFamily="18" charset="0"/>
              <a:sym typeface="Times New Roman" panose="02020603050405020304" pitchFamily="18" charset="0"/>
            </a:endParaRPr>
          </a:p>
          <a:p>
            <a:pPr eaLnBrk="1" hangingPunct="1">
              <a:spcBef>
                <a:spcPct val="50000"/>
              </a:spcBef>
              <a:buFontTx/>
              <a:buNone/>
            </a:pPr>
            <a:r>
              <a:rPr lang="zh-CN" altLang="en-US" sz="2400" b="1" dirty="0">
                <a:solidFill>
                  <a:srgbClr val="005286"/>
                </a:solidFill>
                <a:latin typeface="Times New Roman" panose="02020603050405020304" pitchFamily="18" charset="0"/>
                <a:cs typeface="Times New Roman" panose="02020603050405020304" pitchFamily="18" charset="0"/>
                <a:sym typeface="Times New Roman" panose="02020603050405020304" pitchFamily="18" charset="0"/>
              </a:rPr>
              <a:t>数码显示器</a:t>
            </a:r>
            <a:endParaRPr lang="zh-CN" altLang="en-US" sz="2400" b="1" dirty="0">
              <a:solidFill>
                <a:srgbClr val="005286"/>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9397" name="PA-文本框 6"/>
          <p:cNvSpPr txBox="1">
            <a:spLocks noChangeArrowheads="1"/>
          </p:cNvSpPr>
          <p:nvPr>
            <p:custDataLst>
              <p:tags r:id="rId4"/>
            </p:custDataLst>
          </p:nvPr>
        </p:nvSpPr>
        <p:spPr bwMode="auto">
          <a:xfrm>
            <a:off x="9607327" y="3128896"/>
            <a:ext cx="26638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en-US" sz="2400" b="1" dirty="0">
                <a:solidFill>
                  <a:srgbClr val="005286"/>
                </a:solidFill>
                <a:latin typeface="Times New Roman" panose="02020603050405020304" pitchFamily="18" charset="0"/>
                <a:cs typeface="Times New Roman" panose="02020603050405020304" pitchFamily="18" charset="0"/>
                <a:sym typeface="Times New Roman" panose="02020603050405020304" pitchFamily="18" charset="0"/>
              </a:rPr>
              <a:t>驱动共阳极</a:t>
            </a:r>
            <a:endParaRPr lang="en-US" altLang="zh-CN" sz="2400" b="1" dirty="0">
              <a:solidFill>
                <a:srgbClr val="005286"/>
              </a:solidFill>
              <a:latin typeface="Times New Roman" panose="02020603050405020304" pitchFamily="18" charset="0"/>
              <a:cs typeface="Times New Roman" panose="02020603050405020304" pitchFamily="18" charset="0"/>
              <a:sym typeface="Times New Roman" panose="02020603050405020304" pitchFamily="18" charset="0"/>
            </a:endParaRPr>
          </a:p>
          <a:p>
            <a:pPr eaLnBrk="1" hangingPunct="1">
              <a:spcBef>
                <a:spcPct val="50000"/>
              </a:spcBef>
              <a:buFontTx/>
              <a:buNone/>
            </a:pPr>
            <a:r>
              <a:rPr lang="zh-CN" altLang="en-US" sz="2400" b="1" dirty="0">
                <a:solidFill>
                  <a:srgbClr val="005286"/>
                </a:solidFill>
                <a:latin typeface="Times New Roman" panose="02020603050405020304" pitchFamily="18" charset="0"/>
                <a:cs typeface="Times New Roman" panose="02020603050405020304" pitchFamily="18" charset="0"/>
                <a:sym typeface="Times New Roman" panose="02020603050405020304" pitchFamily="18" charset="0"/>
              </a:rPr>
              <a:t>数码显示器</a:t>
            </a:r>
            <a:endParaRPr lang="zh-CN" altLang="en-US" sz="2400" b="1" dirty="0">
              <a:solidFill>
                <a:srgbClr val="005286"/>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9398" name="PA-文本框 7"/>
          <p:cNvSpPr txBox="1">
            <a:spLocks noChangeArrowheads="1"/>
          </p:cNvSpPr>
          <p:nvPr>
            <p:custDataLst>
              <p:tags r:id="rId5"/>
            </p:custDataLst>
          </p:nvPr>
        </p:nvSpPr>
        <p:spPr bwMode="auto">
          <a:xfrm>
            <a:off x="1700088" y="5871159"/>
            <a:ext cx="3025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endParaRPr lang="zh-CN" altLang="en-US" sz="1800" b="1">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9399" name="PA-文本框 8"/>
          <p:cNvSpPr txBox="1">
            <a:spLocks noChangeArrowheads="1"/>
          </p:cNvSpPr>
          <p:nvPr>
            <p:custDataLst>
              <p:tags r:id="rId6"/>
            </p:custDataLst>
          </p:nvPr>
        </p:nvSpPr>
        <p:spPr bwMode="auto">
          <a:xfrm>
            <a:off x="2658936" y="4839481"/>
            <a:ext cx="316595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en-US" sz="2400" b="1" dirty="0">
                <a:solidFill>
                  <a:srgbClr val="000000"/>
                </a:solidFill>
              </a:rPr>
              <a:t>输出状态为：             </a:t>
            </a:r>
            <a:r>
              <a:rPr lang="en-US" altLang="zh-CN" sz="2400" b="1" dirty="0">
                <a:solidFill>
                  <a:srgbClr val="000000"/>
                </a:solidFill>
              </a:rPr>
              <a:t>    </a:t>
            </a:r>
            <a:r>
              <a:rPr lang="zh-CN" altLang="en-US" sz="2400" b="1" u="sng" dirty="0">
                <a:solidFill>
                  <a:srgbClr val="000000"/>
                </a:solidFill>
              </a:rPr>
              <a:t>高电平</a:t>
            </a:r>
            <a:r>
              <a:rPr lang="zh-CN" altLang="en-US" sz="2400" b="1" dirty="0">
                <a:solidFill>
                  <a:srgbClr val="000000"/>
                </a:solidFill>
              </a:rPr>
              <a:t>或</a:t>
            </a:r>
            <a:r>
              <a:rPr lang="zh-CN" altLang="en-US" sz="2400" b="1" u="sng" dirty="0">
                <a:solidFill>
                  <a:srgbClr val="000000"/>
                </a:solidFill>
              </a:rPr>
              <a:t>低电平</a:t>
            </a:r>
            <a:endParaRPr lang="zh-CN" altLang="en-US" sz="2400" b="1" u="sng" dirty="0">
              <a:solidFill>
                <a:srgbClr val="000000"/>
              </a:solidFill>
            </a:endParaRPr>
          </a:p>
        </p:txBody>
      </p:sp>
      <p:sp>
        <p:nvSpPr>
          <p:cNvPr id="59400" name="PA-文本框 9"/>
          <p:cNvSpPr txBox="1">
            <a:spLocks noChangeArrowheads="1"/>
          </p:cNvSpPr>
          <p:nvPr>
            <p:custDataLst>
              <p:tags r:id="rId7"/>
            </p:custDataLst>
          </p:nvPr>
        </p:nvSpPr>
        <p:spPr bwMode="auto">
          <a:xfrm>
            <a:off x="6146795" y="4839481"/>
            <a:ext cx="33226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en-US" sz="2400" b="1" dirty="0">
                <a:solidFill>
                  <a:srgbClr val="000000"/>
                </a:solidFill>
              </a:rPr>
              <a:t>输出状态为：         </a:t>
            </a:r>
            <a:r>
              <a:rPr lang="zh-CN" altLang="en-US" sz="2400" b="1" u="sng" dirty="0">
                <a:solidFill>
                  <a:srgbClr val="000000"/>
                </a:solidFill>
              </a:rPr>
              <a:t>低电平</a:t>
            </a:r>
            <a:r>
              <a:rPr lang="zh-CN" altLang="en-US" sz="2400" b="1" dirty="0">
                <a:solidFill>
                  <a:srgbClr val="000000"/>
                </a:solidFill>
              </a:rPr>
              <a:t>或</a:t>
            </a:r>
            <a:r>
              <a:rPr lang="zh-CN" altLang="en-US" sz="2400" b="1" u="sng" dirty="0">
                <a:solidFill>
                  <a:srgbClr val="000000"/>
                </a:solidFill>
              </a:rPr>
              <a:t>高阻态</a:t>
            </a:r>
            <a:endParaRPr lang="zh-CN" altLang="en-US" sz="2400" b="1" u="sng" dirty="0">
              <a:solidFill>
                <a:srgbClr val="000000"/>
              </a:solidFill>
            </a:endParaRPr>
          </a:p>
        </p:txBody>
      </p:sp>
      <p:grpSp>
        <p:nvGrpSpPr>
          <p:cNvPr id="2" name="PA-组合 10"/>
          <p:cNvGrpSpPr/>
          <p:nvPr>
            <p:custDataLst>
              <p:tags r:id="rId8"/>
            </p:custDataLst>
          </p:nvPr>
        </p:nvGrpSpPr>
        <p:grpSpPr bwMode="auto">
          <a:xfrm>
            <a:off x="3058647" y="5733613"/>
            <a:ext cx="5616575" cy="822328"/>
            <a:chOff x="-11" y="-10"/>
            <a:chExt cx="3538" cy="518"/>
          </a:xfrm>
        </p:grpSpPr>
        <p:grpSp>
          <p:nvGrpSpPr>
            <p:cNvPr id="62476" name="Group 11"/>
            <p:cNvGrpSpPr/>
            <p:nvPr/>
          </p:nvGrpSpPr>
          <p:grpSpPr bwMode="auto">
            <a:xfrm>
              <a:off x="137" y="-10"/>
              <a:ext cx="2911" cy="221"/>
              <a:chOff x="0" y="-10"/>
              <a:chExt cx="2911" cy="221"/>
            </a:xfrm>
          </p:grpSpPr>
          <p:sp>
            <p:nvSpPr>
              <p:cNvPr id="62478" name="PA-Line 12"/>
              <p:cNvSpPr>
                <a:spLocks noChangeShapeType="1"/>
              </p:cNvSpPr>
              <p:nvPr>
                <p:custDataLst>
                  <p:tags r:id="rId9"/>
                </p:custDataLst>
              </p:nvPr>
            </p:nvSpPr>
            <p:spPr bwMode="auto">
              <a:xfrm>
                <a:off x="0" y="29"/>
                <a:ext cx="0" cy="182"/>
              </a:xfrm>
              <a:prstGeom prst="line">
                <a:avLst/>
              </a:prstGeom>
              <a:noFill/>
              <a:ln w="9525" cap="flat" cmpd="sng"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62479" name="PA-Line 13"/>
              <p:cNvSpPr>
                <a:spLocks noChangeShapeType="1"/>
              </p:cNvSpPr>
              <p:nvPr>
                <p:custDataLst>
                  <p:tags r:id="rId10"/>
                </p:custDataLst>
              </p:nvPr>
            </p:nvSpPr>
            <p:spPr bwMode="auto">
              <a:xfrm>
                <a:off x="725" y="29"/>
                <a:ext cx="0" cy="182"/>
              </a:xfrm>
              <a:prstGeom prst="line">
                <a:avLst/>
              </a:prstGeom>
              <a:noFill/>
              <a:ln w="9525" cap="flat" cmpd="sng"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62480" name="PA-Line 14"/>
              <p:cNvSpPr>
                <a:spLocks noChangeShapeType="1"/>
              </p:cNvSpPr>
              <p:nvPr>
                <p:custDataLst>
                  <p:tags r:id="rId11"/>
                </p:custDataLst>
              </p:nvPr>
            </p:nvSpPr>
            <p:spPr bwMode="auto">
              <a:xfrm>
                <a:off x="2161" y="0"/>
                <a:ext cx="0" cy="182"/>
              </a:xfrm>
              <a:prstGeom prst="line">
                <a:avLst/>
              </a:prstGeom>
              <a:noFill/>
              <a:ln w="9525" cap="flat" cmpd="sng"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62481" name="PA-Line 15"/>
              <p:cNvSpPr>
                <a:spLocks noChangeShapeType="1"/>
              </p:cNvSpPr>
              <p:nvPr>
                <p:custDataLst>
                  <p:tags r:id="rId12"/>
                </p:custDataLst>
              </p:nvPr>
            </p:nvSpPr>
            <p:spPr bwMode="auto">
              <a:xfrm>
                <a:off x="2911" y="-10"/>
                <a:ext cx="0" cy="182"/>
              </a:xfrm>
              <a:prstGeom prst="line">
                <a:avLst/>
              </a:prstGeom>
              <a:noFill/>
              <a:ln w="9525" cap="flat" cmpd="sng"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grpSp>
        <p:sp>
          <p:nvSpPr>
            <p:cNvPr id="62477" name="PA-文本框 16"/>
            <p:cNvSpPr txBox="1">
              <a:spLocks noChangeArrowheads="1"/>
            </p:cNvSpPr>
            <p:nvPr>
              <p:custDataLst>
                <p:tags r:id="rId13"/>
              </p:custDataLst>
            </p:nvPr>
          </p:nvSpPr>
          <p:spPr bwMode="auto">
            <a:xfrm>
              <a:off x="-11" y="217"/>
              <a:ext cx="35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en-US" sz="2400" b="1" dirty="0">
                  <a:highlight>
                    <a:srgbClr val="FFFF00"/>
                  </a:highlight>
                </a:rPr>
                <a:t>亮</a:t>
              </a:r>
              <a:r>
                <a:rPr lang="zh-CN" altLang="en-US" sz="2400" b="1" dirty="0">
                  <a:solidFill>
                    <a:srgbClr val="FF0000"/>
                  </a:solidFill>
                </a:rPr>
                <a:t>    </a:t>
              </a:r>
              <a:r>
                <a:rPr lang="zh-CN" altLang="en-US" sz="1050" b="1" dirty="0">
                  <a:solidFill>
                    <a:srgbClr val="FF0000"/>
                  </a:solidFill>
                </a:rPr>
                <a:t> </a:t>
              </a:r>
              <a:r>
                <a:rPr lang="zh-CN" altLang="en-US" sz="2400" b="1" dirty="0">
                  <a:solidFill>
                    <a:srgbClr val="FF0000"/>
                  </a:solidFill>
                </a:rPr>
                <a:t> </a:t>
              </a:r>
              <a:r>
                <a:rPr lang="zh-CN" altLang="en-US" sz="2400" b="1" dirty="0"/>
                <a:t>灭</a:t>
              </a:r>
              <a:r>
                <a:rPr lang="zh-CN" altLang="en-US" sz="2400" b="1" dirty="0">
                  <a:solidFill>
                    <a:srgbClr val="FF0000"/>
                  </a:solidFill>
                </a:rPr>
                <a:t>             </a:t>
              </a:r>
              <a:r>
                <a:rPr lang="zh-CN" altLang="en-US" sz="2400" b="1" dirty="0">
                  <a:highlight>
                    <a:srgbClr val="FFFF00"/>
                  </a:highlight>
                </a:rPr>
                <a:t>亮</a:t>
              </a:r>
              <a:r>
                <a:rPr lang="zh-CN" altLang="en-US" sz="2400" b="1" dirty="0">
                  <a:solidFill>
                    <a:srgbClr val="FF0000"/>
                  </a:solidFill>
                </a:rPr>
                <a:t>     </a:t>
              </a:r>
              <a:r>
                <a:rPr lang="zh-CN" altLang="en-US" sz="1200" b="1" dirty="0">
                  <a:solidFill>
                    <a:srgbClr val="FF0000"/>
                  </a:solidFill>
                </a:rPr>
                <a:t> </a:t>
              </a:r>
              <a:r>
                <a:rPr lang="zh-CN" altLang="en-US" sz="2400" b="1" dirty="0"/>
                <a:t>灭</a:t>
              </a:r>
              <a:endParaRPr lang="zh-CN" altLang="en-US" sz="2400" b="1" dirty="0"/>
            </a:p>
          </p:txBody>
        </p:sp>
      </p:grpSp>
      <p:sp>
        <p:nvSpPr>
          <p:cNvPr id="21" name="PA-文本框 5"/>
          <p:cNvSpPr txBox="1">
            <a:spLocks noChangeArrowheads="1"/>
          </p:cNvSpPr>
          <p:nvPr>
            <p:custDataLst>
              <p:tags r:id="rId14"/>
            </p:custDataLst>
          </p:nvPr>
        </p:nvSpPr>
        <p:spPr bwMode="auto">
          <a:xfrm>
            <a:off x="626940" y="1441945"/>
            <a:ext cx="25556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5. </a:t>
            </a:r>
            <a:r>
              <a:rPr kumimoji="1" lang="zh-CN" altLang="en-US" sz="2800" b="1" dirty="0">
                <a:solidFill>
                  <a:srgbClr val="005286"/>
                </a:solidFill>
                <a:latin typeface="+mj-ea"/>
                <a:ea typeface="+mj-ea"/>
                <a:sym typeface="微软雅黑" panose="020B0503020204020204" pitchFamily="34" charset="-122"/>
              </a:rPr>
              <a:t>显示译码器 </a:t>
            </a:r>
            <a:endParaRPr kumimoji="1" lang="zh-CN" altLang="en-US" sz="2800" b="1" dirty="0">
              <a:solidFill>
                <a:srgbClr val="005286"/>
              </a:solidFill>
              <a:latin typeface="+mj-ea"/>
              <a:ea typeface="+mj-ea"/>
              <a:sym typeface="微软雅黑" panose="020B0503020204020204" pitchFamily="34" charset="-122"/>
            </a:endParaRPr>
          </a:p>
        </p:txBody>
      </p:sp>
      <p:sp>
        <p:nvSpPr>
          <p:cNvPr id="23" name="PA-圆角矩形 1"/>
          <p:cNvSpPr/>
          <p:nvPr>
            <p:custDataLst>
              <p:tags r:id="rId15"/>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PA-文本框 5"/>
          <p:cNvSpPr txBox="1">
            <a:spLocks noChangeArrowheads="1"/>
          </p:cNvSpPr>
          <p:nvPr>
            <p:custDataLst>
              <p:tags r:id="rId16"/>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译码器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5" name="PA-矩形 2"/>
          <p:cNvSpPr>
            <a:spLocks noChangeArrowheads="1"/>
          </p:cNvSpPr>
          <p:nvPr>
            <p:custDataLst>
              <p:tags r:id="rId17"/>
            </p:custDataLst>
          </p:nvPr>
        </p:nvSpPr>
        <p:spPr bwMode="auto">
          <a:xfrm>
            <a:off x="698400" y="2065009"/>
            <a:ext cx="33890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indent="266700" eaLnBrk="0" fontAlgn="base" hangingPunct="0">
              <a:spcBef>
                <a:spcPct val="0"/>
              </a:spcBef>
              <a:spcAft>
                <a:spcPct val="0"/>
              </a:spcAft>
            </a:pPr>
            <a:r>
              <a:rPr kumimoji="0" lang="zh-CN" altLang="en-US" sz="2400" b="0" i="0" u="none" strike="noStrike" cap="none" normalizeH="0" baseline="0" dirty="0">
                <a:ln>
                  <a:noFill/>
                </a:ln>
                <a:effectLst/>
              </a:rPr>
              <a:t>（</a:t>
            </a:r>
            <a:r>
              <a:rPr kumimoji="0" lang="en-US" altLang="zh-CN" sz="2400" b="0" i="0" u="none" strike="noStrike" cap="none" normalizeH="0" baseline="0" dirty="0">
                <a:ln>
                  <a:noFill/>
                </a:ln>
                <a:effectLst/>
              </a:rPr>
              <a:t>2</a:t>
            </a:r>
            <a:r>
              <a:rPr kumimoji="0" lang="zh-CN" altLang="en-US" sz="2400" b="0" i="0" u="none" strike="noStrike" cap="none" normalizeH="0" baseline="0" dirty="0">
                <a:ln>
                  <a:noFill/>
                </a:ln>
                <a:effectLst/>
              </a:rPr>
              <a:t>）</a:t>
            </a:r>
            <a:r>
              <a:rPr lang="zh-CN" altLang="en-US" sz="2400" b="1" dirty="0"/>
              <a:t>七段显示译码器</a:t>
            </a:r>
            <a:endParaRPr kumimoji="0" lang="zh-CN" altLang="en-US" sz="2400" b="0" i="0" u="none" strike="noStrike" cap="none" normalizeH="0" baseline="0" dirty="0">
              <a:ln>
                <a:noFill/>
              </a:ln>
              <a:effectLst/>
            </a:endParaRPr>
          </a:p>
        </p:txBody>
      </p:sp>
      <p:pic>
        <p:nvPicPr>
          <p:cNvPr id="4" name="PA-图片 3"/>
          <p:cNvPicPr>
            <a:picLocks noChangeAspect="1"/>
          </p:cNvPicPr>
          <p:nvPr>
            <p:custDataLst>
              <p:tags r:id="rId18"/>
            </p:custDataLst>
          </p:nvPr>
        </p:nvPicPr>
        <p:blipFill>
          <a:blip r:embed="rId19">
            <a:clrChange>
              <a:clrFrom>
                <a:srgbClr val="FEFEFE"/>
              </a:clrFrom>
              <a:clrTo>
                <a:srgbClr val="FEFEFE">
                  <a:alpha val="0"/>
                </a:srgbClr>
              </a:clrTo>
            </a:clrChange>
            <a:biLevel thresh="75000"/>
          </a:blip>
          <a:stretch>
            <a:fillRect/>
          </a:stretch>
        </p:blipFill>
        <p:spPr>
          <a:xfrm>
            <a:off x="6275734" y="2534028"/>
            <a:ext cx="3322608" cy="2164268"/>
          </a:xfrm>
          <a:prstGeom prst="rect">
            <a:avLst/>
          </a:prstGeom>
        </p:spPr>
      </p:pic>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5" name="文本框 4"/>
          <p:cNvSpPr txBox="1"/>
          <p:nvPr/>
        </p:nvSpPr>
        <p:spPr>
          <a:xfrm>
            <a:off x="7266940" y="3434715"/>
            <a:ext cx="1408430" cy="368300"/>
          </a:xfrm>
          <a:prstGeom prst="rect">
            <a:avLst/>
          </a:prstGeom>
          <a:solidFill>
            <a:schemeClr val="bg1"/>
          </a:solidFill>
        </p:spPr>
        <p:txBody>
          <a:bodyPr wrap="square" rtlCol="0">
            <a:spAutoFit/>
          </a:bodyPr>
          <a:p>
            <a:pPr algn="ctr"/>
            <a:r>
              <a:rPr lang="en-US" altLang="zh-CN">
                <a:solidFill>
                  <a:schemeClr val="tx1"/>
                </a:solidFill>
              </a:rPr>
              <a:t>74LS47</a:t>
            </a:r>
            <a:endParaRPr lang="en-US" altLang="zh-CN">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nodeType="clickEffect">
                                  <p:stCondLst>
                                    <p:cond delay="0"/>
                                  </p:stCondLst>
                                  <p:childTnLst>
                                    <p:set>
                                      <p:cBhvr>
                                        <p:cTn id="12" dur="1" fill="hold">
                                          <p:stCondLst>
                                            <p:cond delay="0"/>
                                          </p:stCondLst>
                                        </p:cTn>
                                        <p:tgtEl>
                                          <p:spTgt spid="59395"/>
                                        </p:tgtEl>
                                        <p:attrNameLst>
                                          <p:attrName>style.visibility</p:attrName>
                                        </p:attrNameLst>
                                      </p:cBhvr>
                                      <p:to>
                                        <p:strVal val="visible"/>
                                      </p:to>
                                    </p:set>
                                    <p:anim calcmode="lin" valueType="num">
                                      <p:cBhvr>
                                        <p:cTn id="13" dur="500" fill="hold"/>
                                        <p:tgtEl>
                                          <p:spTgt spid="59395"/>
                                        </p:tgtEl>
                                        <p:attrNameLst>
                                          <p:attrName>ppt_w</p:attrName>
                                        </p:attrNameLst>
                                      </p:cBhvr>
                                      <p:tavLst>
                                        <p:tav tm="0">
                                          <p:val>
                                            <p:fltVal val="0"/>
                                          </p:val>
                                        </p:tav>
                                        <p:tav tm="100000">
                                          <p:val>
                                            <p:strVal val="#ppt_w"/>
                                          </p:val>
                                        </p:tav>
                                      </p:tavLst>
                                    </p:anim>
                                    <p:anim calcmode="lin" valueType="num">
                                      <p:cBhvr>
                                        <p:cTn id="14" dur="500" fill="hold"/>
                                        <p:tgtEl>
                                          <p:spTgt spid="59395"/>
                                        </p:tgtEl>
                                        <p:attrNameLst>
                                          <p:attrName>ppt_h</p:attrName>
                                        </p:attrNameLst>
                                      </p:cBhvr>
                                      <p:tavLst>
                                        <p:tav tm="0">
                                          <p:val>
                                            <p:fltVal val="0"/>
                                          </p:val>
                                        </p:tav>
                                        <p:tav tm="100000">
                                          <p:val>
                                            <p:strVal val="#ppt_h"/>
                                          </p:val>
                                        </p:tav>
                                      </p:tavLst>
                                    </p:anim>
                                    <p:anim calcmode="lin" valueType="num">
                                      <p:cBhvr>
                                        <p:cTn id="15" dur="500" fill="hold"/>
                                        <p:tgtEl>
                                          <p:spTgt spid="59395"/>
                                        </p:tgtEl>
                                        <p:attrNameLst>
                                          <p:attrName>style.rotation</p:attrName>
                                        </p:attrNameLst>
                                      </p:cBhvr>
                                      <p:tavLst>
                                        <p:tav tm="0">
                                          <p:val>
                                            <p:fltVal val="360"/>
                                          </p:val>
                                        </p:tav>
                                        <p:tav tm="100000">
                                          <p:val>
                                            <p:fltVal val="0"/>
                                          </p:val>
                                        </p:tav>
                                      </p:tavLst>
                                    </p:anim>
                                    <p:animEffect transition="in" filter="fade">
                                      <p:cBhvr>
                                        <p:cTn id="16" dur="500"/>
                                        <p:tgtEl>
                                          <p:spTgt spid="59395"/>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59396"/>
                                        </p:tgtEl>
                                        <p:attrNameLst>
                                          <p:attrName>style.visibility</p:attrName>
                                        </p:attrNameLst>
                                      </p:cBhvr>
                                      <p:to>
                                        <p:strVal val="visible"/>
                                      </p:to>
                                    </p:set>
                                    <p:anim calcmode="lin" valueType="num">
                                      <p:cBhvr>
                                        <p:cTn id="19" dur="500" fill="hold"/>
                                        <p:tgtEl>
                                          <p:spTgt spid="59396"/>
                                        </p:tgtEl>
                                        <p:attrNameLst>
                                          <p:attrName>ppt_w</p:attrName>
                                        </p:attrNameLst>
                                      </p:cBhvr>
                                      <p:tavLst>
                                        <p:tav tm="0">
                                          <p:val>
                                            <p:strVal val="#ppt_w*0.70"/>
                                          </p:val>
                                        </p:tav>
                                        <p:tav tm="100000">
                                          <p:val>
                                            <p:strVal val="#ppt_w"/>
                                          </p:val>
                                        </p:tav>
                                      </p:tavLst>
                                    </p:anim>
                                    <p:anim calcmode="lin" valueType="num">
                                      <p:cBhvr>
                                        <p:cTn id="20" dur="500" fill="hold"/>
                                        <p:tgtEl>
                                          <p:spTgt spid="59396"/>
                                        </p:tgtEl>
                                        <p:attrNameLst>
                                          <p:attrName>ppt_h</p:attrName>
                                        </p:attrNameLst>
                                      </p:cBhvr>
                                      <p:tavLst>
                                        <p:tav tm="0">
                                          <p:val>
                                            <p:strVal val="#ppt_h"/>
                                          </p:val>
                                        </p:tav>
                                        <p:tav tm="100000">
                                          <p:val>
                                            <p:strVal val="#ppt_h"/>
                                          </p:val>
                                        </p:tav>
                                      </p:tavLst>
                                    </p:anim>
                                    <p:animEffect transition="in" filter="fade">
                                      <p:cBhvr>
                                        <p:cTn id="21" dur="500"/>
                                        <p:tgtEl>
                                          <p:spTgt spid="59396"/>
                                        </p:tgtEl>
                                      </p:cBhvr>
                                    </p:animEffect>
                                  </p:childTnLst>
                                </p:cTn>
                              </p:par>
                            </p:childTnLst>
                          </p:cTn>
                        </p:par>
                        <p:par>
                          <p:cTn id="22" fill="hold">
                            <p:stCondLst>
                              <p:cond delay="500"/>
                            </p:stCondLst>
                            <p:childTnLst>
                              <p:par>
                                <p:cTn id="23" presetID="49" presetClass="entr" presetSubtype="0" decel="10000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 calcmode="lin" valueType="num">
                                      <p:cBhvr>
                                        <p:cTn id="27" dur="500" fill="hold"/>
                                        <p:tgtEl>
                                          <p:spTgt spid="4"/>
                                        </p:tgtEl>
                                        <p:attrNameLst>
                                          <p:attrName>style.rotation</p:attrName>
                                        </p:attrNameLst>
                                      </p:cBhvr>
                                      <p:tavLst>
                                        <p:tav tm="0">
                                          <p:val>
                                            <p:fltVal val="360"/>
                                          </p:val>
                                        </p:tav>
                                        <p:tav tm="100000">
                                          <p:val>
                                            <p:fltVal val="0"/>
                                          </p:val>
                                        </p:tav>
                                      </p:tavLst>
                                    </p:anim>
                                    <p:animEffect transition="in" filter="fade">
                                      <p:cBhvr>
                                        <p:cTn id="28" dur="500"/>
                                        <p:tgtEl>
                                          <p:spTgt spid="4"/>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59397"/>
                                        </p:tgtEl>
                                        <p:attrNameLst>
                                          <p:attrName>style.visibility</p:attrName>
                                        </p:attrNameLst>
                                      </p:cBhvr>
                                      <p:to>
                                        <p:strVal val="visible"/>
                                      </p:to>
                                    </p:set>
                                    <p:anim calcmode="lin" valueType="num">
                                      <p:cBhvr>
                                        <p:cTn id="31" dur="500" fill="hold"/>
                                        <p:tgtEl>
                                          <p:spTgt spid="59397"/>
                                        </p:tgtEl>
                                        <p:attrNameLst>
                                          <p:attrName>ppt_w</p:attrName>
                                        </p:attrNameLst>
                                      </p:cBhvr>
                                      <p:tavLst>
                                        <p:tav tm="0">
                                          <p:val>
                                            <p:strVal val="#ppt_w*0.70"/>
                                          </p:val>
                                        </p:tav>
                                        <p:tav tm="100000">
                                          <p:val>
                                            <p:strVal val="#ppt_w"/>
                                          </p:val>
                                        </p:tav>
                                      </p:tavLst>
                                    </p:anim>
                                    <p:anim calcmode="lin" valueType="num">
                                      <p:cBhvr>
                                        <p:cTn id="32" dur="500" fill="hold"/>
                                        <p:tgtEl>
                                          <p:spTgt spid="59397"/>
                                        </p:tgtEl>
                                        <p:attrNameLst>
                                          <p:attrName>ppt_h</p:attrName>
                                        </p:attrNameLst>
                                      </p:cBhvr>
                                      <p:tavLst>
                                        <p:tav tm="0">
                                          <p:val>
                                            <p:strVal val="#ppt_h"/>
                                          </p:val>
                                        </p:tav>
                                        <p:tav tm="100000">
                                          <p:val>
                                            <p:strVal val="#ppt_h"/>
                                          </p:val>
                                        </p:tav>
                                      </p:tavLst>
                                    </p:anim>
                                    <p:animEffect transition="in" filter="fade">
                                      <p:cBhvr>
                                        <p:cTn id="33" dur="500"/>
                                        <p:tgtEl>
                                          <p:spTgt spid="59397"/>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nodePh="1">
                                  <p:stCondLst>
                                    <p:cond delay="0"/>
                                  </p:stCondLst>
                                  <p:endCondLst>
                                    <p:cond evt="begin" delay="0">
                                      <p:tn val="36"/>
                                    </p:cond>
                                  </p:endCondLst>
                                  <p:childTnLst>
                                    <p:set>
                                      <p:cBhvr>
                                        <p:cTn id="37" dur="1" fill="hold">
                                          <p:stCondLst>
                                            <p:cond delay="0"/>
                                          </p:stCondLst>
                                        </p:cTn>
                                        <p:tgtEl>
                                          <p:spTgt spid="59398"/>
                                        </p:tgtEl>
                                        <p:attrNameLst>
                                          <p:attrName>style.visibility</p:attrName>
                                        </p:attrNameLst>
                                      </p:cBhvr>
                                      <p:to>
                                        <p:strVal val="visible"/>
                                      </p:to>
                                    </p:set>
                                    <p:anim calcmode="lin" valueType="num">
                                      <p:cBhvr additive="base">
                                        <p:cTn id="38" dur="500" fill="hold"/>
                                        <p:tgtEl>
                                          <p:spTgt spid="59398"/>
                                        </p:tgtEl>
                                        <p:attrNameLst>
                                          <p:attrName>ppt_x</p:attrName>
                                        </p:attrNameLst>
                                      </p:cBhvr>
                                      <p:tavLst>
                                        <p:tav tm="0">
                                          <p:val>
                                            <p:strVal val="#ppt_x"/>
                                          </p:val>
                                        </p:tav>
                                        <p:tav tm="100000">
                                          <p:val>
                                            <p:strVal val="#ppt_x"/>
                                          </p:val>
                                        </p:tav>
                                      </p:tavLst>
                                    </p:anim>
                                    <p:anim calcmode="lin" valueType="num">
                                      <p:cBhvr additive="base">
                                        <p:cTn id="39" dur="500" fill="hold"/>
                                        <p:tgtEl>
                                          <p:spTgt spid="5939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59399"/>
                                        </p:tgtEl>
                                        <p:attrNameLst>
                                          <p:attrName>style.visibility</p:attrName>
                                        </p:attrNameLst>
                                      </p:cBhvr>
                                      <p:to>
                                        <p:strVal val="visible"/>
                                      </p:to>
                                    </p:set>
                                    <p:anim calcmode="lin" valueType="num">
                                      <p:cBhvr additive="base">
                                        <p:cTn id="42" dur="500" fill="hold"/>
                                        <p:tgtEl>
                                          <p:spTgt spid="59399"/>
                                        </p:tgtEl>
                                        <p:attrNameLst>
                                          <p:attrName>ppt_x</p:attrName>
                                        </p:attrNameLst>
                                      </p:cBhvr>
                                      <p:tavLst>
                                        <p:tav tm="0">
                                          <p:val>
                                            <p:strVal val="#ppt_x"/>
                                          </p:val>
                                        </p:tav>
                                        <p:tav tm="100000">
                                          <p:val>
                                            <p:strVal val="#ppt_x"/>
                                          </p:val>
                                        </p:tav>
                                      </p:tavLst>
                                    </p:anim>
                                    <p:anim calcmode="lin" valueType="num">
                                      <p:cBhvr additive="base">
                                        <p:cTn id="43" dur="500" fill="hold"/>
                                        <p:tgtEl>
                                          <p:spTgt spid="59399"/>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59400"/>
                                        </p:tgtEl>
                                        <p:attrNameLst>
                                          <p:attrName>style.visibility</p:attrName>
                                        </p:attrNameLst>
                                      </p:cBhvr>
                                      <p:to>
                                        <p:strVal val="visible"/>
                                      </p:to>
                                    </p:set>
                                    <p:anim calcmode="lin" valueType="num">
                                      <p:cBhvr additive="base">
                                        <p:cTn id="46" dur="500" fill="hold"/>
                                        <p:tgtEl>
                                          <p:spTgt spid="59400"/>
                                        </p:tgtEl>
                                        <p:attrNameLst>
                                          <p:attrName>ppt_x</p:attrName>
                                        </p:attrNameLst>
                                      </p:cBhvr>
                                      <p:tavLst>
                                        <p:tav tm="0">
                                          <p:val>
                                            <p:strVal val="#ppt_x"/>
                                          </p:val>
                                        </p:tav>
                                        <p:tav tm="100000">
                                          <p:val>
                                            <p:strVal val="#ppt_x"/>
                                          </p:val>
                                        </p:tav>
                                      </p:tavLst>
                                    </p:anim>
                                    <p:anim calcmode="lin" valueType="num">
                                      <p:cBhvr additive="base">
                                        <p:cTn id="47" dur="500" fill="hold"/>
                                        <p:tgtEl>
                                          <p:spTgt spid="59400"/>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ppt_x"/>
                                          </p:val>
                                        </p:tav>
                                        <p:tav tm="100000">
                                          <p:val>
                                            <p:strVal val="#ppt_x"/>
                                          </p:val>
                                        </p:tav>
                                      </p:tavLst>
                                    </p:anim>
                                    <p:anim calcmode="lin" valueType="num">
                                      <p:cBhvr additive="base">
                                        <p:cTn id="5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P spid="59397" grpId="0" autoUpdateAnimBg="0"/>
      <p:bldP spid="59398" grpId="0" autoUpdateAnimBg="0"/>
      <p:bldP spid="59399" grpId="0" autoUpdateAnimBg="0"/>
      <p:bldP spid="59400" grpId="0" autoUpdateAnimBg="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PA-文本框 5"/>
          <p:cNvSpPr txBox="1">
            <a:spLocks noChangeArrowheads="1"/>
          </p:cNvSpPr>
          <p:nvPr>
            <p:custDataLst>
              <p:tags r:id="rId1"/>
            </p:custDataLst>
          </p:nvPr>
        </p:nvSpPr>
        <p:spPr bwMode="auto">
          <a:xfrm>
            <a:off x="1062077" y="2518349"/>
            <a:ext cx="553998" cy="2653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en-US" sz="2400" b="1" dirty="0">
                <a:solidFill>
                  <a:srgbClr val="005286"/>
                </a:solidFill>
                <a:latin typeface="Times New Roman" panose="02020603050405020304" pitchFamily="18" charset="0"/>
                <a:cs typeface="Times New Roman" panose="02020603050405020304" pitchFamily="18" charset="0"/>
                <a:sym typeface="Times New Roman" panose="02020603050405020304" pitchFamily="18" charset="0"/>
              </a:rPr>
              <a:t>驱动共阴极显示器</a:t>
            </a:r>
            <a:endParaRPr lang="zh-CN" altLang="en-US" sz="2400" b="1" dirty="0">
              <a:solidFill>
                <a:srgbClr val="005286"/>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65586" name="PA-矩形 15"/>
          <p:cNvSpPr>
            <a:spLocks noChangeArrowheads="1"/>
          </p:cNvSpPr>
          <p:nvPr>
            <p:custDataLst>
              <p:tags r:id="rId2"/>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3" name="PA-矩形 2"/>
          <p:cNvSpPr/>
          <p:nvPr>
            <p:custDataLst>
              <p:tags r:id="rId3"/>
            </p:custDataLst>
          </p:nvPr>
        </p:nvSpPr>
        <p:spPr>
          <a:xfrm>
            <a:off x="946600" y="5096469"/>
            <a:ext cx="2146742" cy="369332"/>
          </a:xfrm>
          <a:prstGeom prst="rect">
            <a:avLst/>
          </a:prstGeom>
        </p:spPr>
        <p:txBody>
          <a:bodyPr wrap="none">
            <a:spAutoFit/>
          </a:bodyPr>
          <a:lstStyle/>
          <a:p>
            <a:r>
              <a:rPr lang="en-US" altLang="zh-CN" dirty="0">
                <a:solidFill>
                  <a:srgbClr val="000000"/>
                </a:solidFill>
                <a:latin typeface="宋体" panose="02010600030101010101" pitchFamily="2" charset="-122"/>
                <a:cs typeface="Times New Roman" panose="02020603050405020304" pitchFamily="18" charset="0"/>
              </a:rPr>
              <a:t>①</a:t>
            </a:r>
            <a:r>
              <a:rPr lang="en-US" altLang="zh-CN" kern="100" dirty="0">
                <a:solidFill>
                  <a:srgbClr val="000000"/>
                </a:solidFill>
                <a:latin typeface="宋体" panose="02010600030101010101" pitchFamily="2" charset="-122"/>
                <a:ea typeface="宋体" panose="02010600030101010101" pitchFamily="2" charset="-122"/>
                <a:sym typeface="宋体" panose="02010600030101010101" pitchFamily="2" charset="-122"/>
              </a:rPr>
              <a:t> </a:t>
            </a:r>
            <a:r>
              <a:rPr lang="zh-CN"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sym typeface="宋体" panose="02010600030101010101" pitchFamily="2" charset="-122"/>
              </a:rPr>
              <a:t>正常译码功能。</a:t>
            </a:r>
            <a:endParaRPr lang="zh-CN" altLang="en-US" dirty="0">
              <a:solidFill>
                <a:srgbClr val="000000"/>
              </a:solidFill>
              <a:latin typeface="宋体" panose="02010600030101010101" pitchFamily="2" charset="-122"/>
              <a:ea typeface="宋体" panose="02010600030101010101" pitchFamily="2" charset="-122"/>
              <a:sym typeface="宋体" panose="02010600030101010101" pitchFamily="2" charset="-122"/>
            </a:endParaRPr>
          </a:p>
        </p:txBody>
      </p:sp>
      <p:sp>
        <p:nvSpPr>
          <p:cNvPr id="4" name="PA-矩形 3"/>
          <p:cNvSpPr/>
          <p:nvPr>
            <p:custDataLst>
              <p:tags r:id="rId4"/>
            </p:custDataLst>
          </p:nvPr>
        </p:nvSpPr>
        <p:spPr>
          <a:xfrm>
            <a:off x="929343" y="5465801"/>
            <a:ext cx="2146742" cy="369332"/>
          </a:xfrm>
          <a:prstGeom prst="rect">
            <a:avLst/>
          </a:prstGeom>
        </p:spPr>
        <p:txBody>
          <a:bodyPr wrap="none">
            <a:spAutoFit/>
          </a:bodyPr>
          <a:lstStyle/>
          <a:p>
            <a:r>
              <a:rPr lang="en-US" altLang="zh-CN" dirty="0">
                <a:solidFill>
                  <a:srgbClr val="000000"/>
                </a:solidFill>
                <a:latin typeface="宋体" panose="02010600030101010101" pitchFamily="2" charset="-122"/>
                <a:cs typeface="Times New Roman" panose="02020603050405020304" pitchFamily="18" charset="0"/>
              </a:rPr>
              <a:t>②</a:t>
            </a:r>
            <a:r>
              <a:rPr lang="en-US" altLang="zh-CN" dirty="0">
                <a:solidFill>
                  <a:srgbClr val="000000"/>
                </a:solidFill>
                <a:latin typeface="宋体" panose="02010600030101010101" pitchFamily="2" charset="-122"/>
                <a:ea typeface="宋体" panose="02010600030101010101" pitchFamily="2" charset="-122"/>
                <a:sym typeface="宋体" panose="02010600030101010101" pitchFamily="2" charset="-122"/>
              </a:rPr>
              <a:t> </a:t>
            </a:r>
            <a:r>
              <a:rPr lang="zh-CN"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sym typeface="宋体" panose="02010600030101010101" pitchFamily="2" charset="-122"/>
              </a:rPr>
              <a:t>灯光测试功能。</a:t>
            </a:r>
            <a:endParaRPr lang="zh-CN" altLang="en-US" dirty="0">
              <a:solidFill>
                <a:srgbClr val="000000"/>
              </a:solidFill>
              <a:latin typeface="宋体" panose="02010600030101010101" pitchFamily="2" charset="-122"/>
              <a:ea typeface="宋体" panose="02010600030101010101" pitchFamily="2" charset="-122"/>
              <a:sym typeface="宋体" panose="02010600030101010101" pitchFamily="2" charset="-122"/>
            </a:endParaRPr>
          </a:p>
        </p:txBody>
      </p:sp>
      <p:sp>
        <p:nvSpPr>
          <p:cNvPr id="5" name="PA-矩形 4"/>
          <p:cNvSpPr/>
          <p:nvPr>
            <p:custDataLst>
              <p:tags r:id="rId5"/>
            </p:custDataLst>
          </p:nvPr>
        </p:nvSpPr>
        <p:spPr>
          <a:xfrm>
            <a:off x="3018376" y="5096469"/>
            <a:ext cx="1685077" cy="369332"/>
          </a:xfrm>
          <a:prstGeom prst="rect">
            <a:avLst/>
          </a:prstGeom>
        </p:spPr>
        <p:txBody>
          <a:bodyPr wrap="none">
            <a:spAutoFit/>
          </a:bodyPr>
          <a:lstStyle/>
          <a:p>
            <a:r>
              <a:rPr lang="en-US" altLang="zh-CN" dirty="0">
                <a:solidFill>
                  <a:srgbClr val="000000"/>
                </a:solidFill>
                <a:latin typeface="宋体" panose="02010600030101010101" pitchFamily="2" charset="-122"/>
                <a:cs typeface="Times New Roman" panose="02020603050405020304" pitchFamily="18" charset="0"/>
              </a:rPr>
              <a:t>③</a:t>
            </a:r>
            <a:r>
              <a:rPr lang="en-US" altLang="zh-CN" dirty="0">
                <a:solidFill>
                  <a:srgbClr val="000000"/>
                </a:solidFill>
                <a:latin typeface="宋体" panose="02010600030101010101" pitchFamily="2" charset="-122"/>
                <a:ea typeface="宋体" panose="02010600030101010101" pitchFamily="2" charset="-122"/>
                <a:sym typeface="宋体" panose="02010600030101010101" pitchFamily="2" charset="-122"/>
              </a:rPr>
              <a:t> </a:t>
            </a:r>
            <a:r>
              <a:rPr lang="zh-CN"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sym typeface="宋体" panose="02010600030101010101" pitchFamily="2" charset="-122"/>
              </a:rPr>
              <a:t>消隐功能。</a:t>
            </a:r>
            <a:endParaRPr lang="zh-CN" altLang="en-US" dirty="0">
              <a:solidFill>
                <a:srgbClr val="000000"/>
              </a:solidFill>
              <a:latin typeface="宋体" panose="02010600030101010101" pitchFamily="2" charset="-122"/>
              <a:ea typeface="宋体" panose="02010600030101010101" pitchFamily="2" charset="-122"/>
              <a:sym typeface="宋体" panose="02010600030101010101" pitchFamily="2" charset="-122"/>
            </a:endParaRPr>
          </a:p>
        </p:txBody>
      </p:sp>
      <p:sp>
        <p:nvSpPr>
          <p:cNvPr id="6" name="PA-矩形 5"/>
          <p:cNvSpPr/>
          <p:nvPr>
            <p:custDataLst>
              <p:tags r:id="rId6"/>
            </p:custDataLst>
          </p:nvPr>
        </p:nvSpPr>
        <p:spPr>
          <a:xfrm>
            <a:off x="3018377" y="5465801"/>
            <a:ext cx="2146742" cy="369332"/>
          </a:xfrm>
          <a:prstGeom prst="rect">
            <a:avLst/>
          </a:prstGeom>
        </p:spPr>
        <p:txBody>
          <a:bodyPr wrap="none">
            <a:spAutoFit/>
          </a:bodyPr>
          <a:lstStyle/>
          <a:p>
            <a:r>
              <a:rPr lang="en-US" altLang="zh-CN" kern="100" dirty="0">
                <a:solidFill>
                  <a:srgbClr val="000000"/>
                </a:solidFill>
                <a:latin typeface="宋体" panose="02010600030101010101" pitchFamily="2" charset="-122"/>
                <a:cs typeface="Times New Roman" panose="02020603050405020304" pitchFamily="18" charset="0"/>
              </a:rPr>
              <a:t>④</a:t>
            </a:r>
            <a:r>
              <a:rPr lang="en-US" altLang="zh-CN" dirty="0">
                <a:solidFill>
                  <a:srgbClr val="000000"/>
                </a:solidFill>
                <a:latin typeface="宋体" panose="02010600030101010101" pitchFamily="2" charset="-122"/>
                <a:ea typeface="宋体" panose="02010600030101010101" pitchFamily="2" charset="-122"/>
                <a:sym typeface="宋体" panose="02010600030101010101" pitchFamily="2" charset="-122"/>
              </a:rPr>
              <a:t> </a:t>
            </a:r>
            <a:r>
              <a:rPr lang="zh-CN"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sym typeface="宋体" panose="02010600030101010101" pitchFamily="2" charset="-122"/>
              </a:rPr>
              <a:t>纹波灭零功能。</a:t>
            </a:r>
            <a:endParaRPr lang="zh-CN" altLang="en-US" dirty="0">
              <a:solidFill>
                <a:srgbClr val="000000"/>
              </a:solidFill>
              <a:latin typeface="宋体" panose="02010600030101010101" pitchFamily="2" charset="-122"/>
              <a:ea typeface="宋体" panose="02010600030101010101" pitchFamily="2" charset="-122"/>
              <a:sym typeface="宋体" panose="02010600030101010101" pitchFamily="2" charset="-122"/>
            </a:endParaRPr>
          </a:p>
        </p:txBody>
      </p:sp>
      <p:pic>
        <p:nvPicPr>
          <p:cNvPr id="7" name="PA-图片 6"/>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1904764" y="2778018"/>
            <a:ext cx="1847248" cy="2133785"/>
          </a:xfrm>
          <a:prstGeom prst="rect">
            <a:avLst/>
          </a:prstGeom>
        </p:spPr>
      </p:pic>
      <p:pic>
        <p:nvPicPr>
          <p:cNvPr id="9" name="PA-图片 8"/>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4953030" y="1441945"/>
            <a:ext cx="6486706" cy="4450466"/>
          </a:xfrm>
          <a:prstGeom prst="rect">
            <a:avLst/>
          </a:prstGeom>
        </p:spPr>
      </p:pic>
      <p:sp>
        <p:nvSpPr>
          <p:cNvPr id="14" name="PA-文本框 5"/>
          <p:cNvSpPr txBox="1">
            <a:spLocks noChangeArrowheads="1"/>
          </p:cNvSpPr>
          <p:nvPr>
            <p:custDataLst>
              <p:tags r:id="rId11"/>
            </p:custDataLst>
          </p:nvPr>
        </p:nvSpPr>
        <p:spPr bwMode="auto">
          <a:xfrm>
            <a:off x="626940" y="1441945"/>
            <a:ext cx="25556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5. </a:t>
            </a:r>
            <a:r>
              <a:rPr kumimoji="1" lang="zh-CN" altLang="en-US" sz="2800" b="1" dirty="0">
                <a:solidFill>
                  <a:srgbClr val="005286"/>
                </a:solidFill>
                <a:latin typeface="+mj-ea"/>
                <a:ea typeface="+mj-ea"/>
                <a:sym typeface="微软雅黑" panose="020B0503020204020204" pitchFamily="34" charset="-122"/>
              </a:rPr>
              <a:t>显示译码器 </a:t>
            </a:r>
            <a:endParaRPr kumimoji="1" lang="zh-CN" altLang="en-US" sz="2800" b="1" dirty="0">
              <a:solidFill>
                <a:srgbClr val="005286"/>
              </a:solidFill>
              <a:latin typeface="+mj-ea"/>
              <a:ea typeface="+mj-ea"/>
              <a:sym typeface="微软雅黑" panose="020B0503020204020204" pitchFamily="34" charset="-122"/>
            </a:endParaRPr>
          </a:p>
        </p:txBody>
      </p:sp>
      <p:sp>
        <p:nvSpPr>
          <p:cNvPr id="15" name="PA-圆角矩形 1"/>
          <p:cNvSpPr/>
          <p:nvPr>
            <p:custDataLst>
              <p:tags r:id="rId12"/>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PA-文本框 5"/>
          <p:cNvSpPr txBox="1">
            <a:spLocks noChangeArrowheads="1"/>
          </p:cNvSpPr>
          <p:nvPr>
            <p:custDataLst>
              <p:tags r:id="rId13"/>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译码器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8" name="PA-矩形 2"/>
          <p:cNvSpPr>
            <a:spLocks noChangeArrowheads="1"/>
          </p:cNvSpPr>
          <p:nvPr>
            <p:custDataLst>
              <p:tags r:id="rId14"/>
            </p:custDataLst>
          </p:nvPr>
        </p:nvSpPr>
        <p:spPr bwMode="auto">
          <a:xfrm>
            <a:off x="698400" y="2065009"/>
            <a:ext cx="33890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indent="266700" eaLnBrk="0" fontAlgn="base" hangingPunct="0">
              <a:spcBef>
                <a:spcPct val="0"/>
              </a:spcBef>
              <a:spcAft>
                <a:spcPct val="0"/>
              </a:spcAft>
            </a:pPr>
            <a:r>
              <a:rPr kumimoji="0" lang="zh-CN" altLang="en-US" sz="2400" b="0" i="0" u="none" strike="noStrike" cap="none" normalizeH="0" baseline="0" dirty="0">
                <a:ln>
                  <a:noFill/>
                </a:ln>
                <a:effectLst/>
              </a:rPr>
              <a:t>（</a:t>
            </a:r>
            <a:r>
              <a:rPr kumimoji="0" lang="en-US" altLang="zh-CN" sz="2400" b="0" i="0" u="none" strike="noStrike" cap="none" normalizeH="0" baseline="0" dirty="0">
                <a:ln>
                  <a:noFill/>
                </a:ln>
                <a:effectLst/>
              </a:rPr>
              <a:t>2</a:t>
            </a:r>
            <a:r>
              <a:rPr kumimoji="0" lang="zh-CN" altLang="en-US" sz="2400" b="0" i="0" u="none" strike="noStrike" cap="none" normalizeH="0" baseline="0" dirty="0">
                <a:ln>
                  <a:noFill/>
                </a:ln>
                <a:effectLst/>
              </a:rPr>
              <a:t>）</a:t>
            </a:r>
            <a:r>
              <a:rPr lang="zh-CN" altLang="en-US" sz="2400" b="1" dirty="0"/>
              <a:t>七段显示译码器</a:t>
            </a:r>
            <a:endParaRPr kumimoji="0" lang="zh-CN" altLang="en-US" sz="2400" b="0" i="0" u="none" strike="noStrike" cap="none" normalizeH="0" baseline="0" dirty="0">
              <a:ln>
                <a:noFill/>
              </a:ln>
              <a:effectLs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65538"/>
                                        </p:tgtEl>
                                        <p:attrNameLst>
                                          <p:attrName>style.visibility</p:attrName>
                                        </p:attrNameLst>
                                      </p:cBhvr>
                                      <p:to>
                                        <p:strVal val="visible"/>
                                      </p:to>
                                    </p:set>
                                    <p:animEffect transition="in" filter="fade">
                                      <p:cBhvr>
                                        <p:cTn id="13" dur="500"/>
                                        <p:tgtEl>
                                          <p:spTgt spid="65538"/>
                                        </p:tgtEl>
                                      </p:cBhvr>
                                    </p:animEffect>
                                    <p:anim calcmode="lin" valueType="num">
                                      <p:cBhvr>
                                        <p:cTn id="14" dur="500" fill="hold"/>
                                        <p:tgtEl>
                                          <p:spTgt spid="65538"/>
                                        </p:tgtEl>
                                        <p:attrNameLst>
                                          <p:attrName>ppt_x</p:attrName>
                                        </p:attrNameLst>
                                      </p:cBhvr>
                                      <p:tavLst>
                                        <p:tav tm="0">
                                          <p:val>
                                            <p:strVal val="#ppt_x"/>
                                          </p:val>
                                        </p:tav>
                                        <p:tav tm="100000">
                                          <p:val>
                                            <p:strVal val="#ppt_x"/>
                                          </p:val>
                                        </p:tav>
                                      </p:tavLst>
                                    </p:anim>
                                    <p:anim calcmode="lin" valueType="num">
                                      <p:cBhvr>
                                        <p:cTn id="15" dur="500" fill="hold"/>
                                        <p:tgtEl>
                                          <p:spTgt spid="65538"/>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P spid="3" grpId="0"/>
      <p:bldP spid="4" grpId="0"/>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PA-文本框 5"/>
          <p:cNvSpPr txBox="1">
            <a:spLocks noChangeArrowheads="1"/>
          </p:cNvSpPr>
          <p:nvPr>
            <p:custDataLst>
              <p:tags r:id="rId1"/>
            </p:custDataLst>
          </p:nvPr>
        </p:nvSpPr>
        <p:spPr bwMode="auto">
          <a:xfrm>
            <a:off x="1905000" y="2574479"/>
            <a:ext cx="7848600" cy="1418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nSpc>
                <a:spcPct val="150000"/>
              </a:lnSpc>
              <a:spcBef>
                <a:spcPct val="0"/>
              </a:spcBef>
              <a:buFontTx/>
              <a:buNone/>
            </a:pPr>
            <a:r>
              <a:rPr lang="zh-CN" altLang="en-US" sz="2000" b="1" dirty="0">
                <a:solidFill>
                  <a:srgbClr val="005286"/>
                </a:solidFill>
                <a:latin typeface="Times New Roman" panose="02020603050405020304" pitchFamily="18" charset="0"/>
              </a:rPr>
              <a:t>静态显示控制</a:t>
            </a:r>
            <a:r>
              <a:rPr lang="zh-CN" altLang="en-US" sz="2000" b="1" dirty="0">
                <a:solidFill>
                  <a:srgbClr val="000000"/>
                </a:solidFill>
                <a:latin typeface="Times New Roman" panose="02020603050405020304" pitchFamily="18" charset="0"/>
              </a:rPr>
              <a:t>：每一个译码器控制一个数码管。</a:t>
            </a:r>
            <a:endParaRPr lang="zh-CN" altLang="en-US" sz="2000" b="1" dirty="0">
              <a:solidFill>
                <a:srgbClr val="000000"/>
              </a:solidFill>
              <a:latin typeface="Times New Roman" panose="02020603050405020304" pitchFamily="18" charset="0"/>
            </a:endParaRPr>
          </a:p>
          <a:p>
            <a:pPr>
              <a:lnSpc>
                <a:spcPct val="150000"/>
              </a:lnSpc>
              <a:spcBef>
                <a:spcPct val="0"/>
              </a:spcBef>
              <a:buFontTx/>
              <a:buNone/>
            </a:pPr>
            <a:r>
              <a:rPr lang="zh-CN" altLang="en-US" sz="2000" b="1" dirty="0">
                <a:solidFill>
                  <a:srgbClr val="000000"/>
                </a:solidFill>
                <a:latin typeface="Times New Roman" panose="02020603050405020304" pitchFamily="18" charset="0"/>
              </a:rPr>
              <a:t>        </a:t>
            </a:r>
            <a:r>
              <a:rPr lang="zh-CN" altLang="en-US" sz="2000" b="1" dirty="0">
                <a:solidFill>
                  <a:srgbClr val="008EEB"/>
                </a:solidFill>
                <a:latin typeface="Times New Roman" panose="02020603050405020304" pitchFamily="18" charset="0"/>
              </a:rPr>
              <a:t>优点</a:t>
            </a:r>
            <a:r>
              <a:rPr lang="zh-CN" altLang="en-US" sz="2000" b="1" dirty="0">
                <a:solidFill>
                  <a:srgbClr val="000000"/>
                </a:solidFill>
                <a:latin typeface="Times New Roman" panose="02020603050405020304" pitchFamily="18" charset="0"/>
              </a:rPr>
              <a:t>：编程容易，控制容易，管理方便。</a:t>
            </a:r>
            <a:endParaRPr lang="zh-CN" altLang="en-US" sz="2000" b="1" dirty="0">
              <a:solidFill>
                <a:srgbClr val="000000"/>
              </a:solidFill>
              <a:latin typeface="Times New Roman" panose="02020603050405020304" pitchFamily="18" charset="0"/>
            </a:endParaRPr>
          </a:p>
          <a:p>
            <a:pPr>
              <a:lnSpc>
                <a:spcPct val="150000"/>
              </a:lnSpc>
              <a:spcBef>
                <a:spcPct val="0"/>
              </a:spcBef>
              <a:buFontTx/>
              <a:buNone/>
            </a:pPr>
            <a:r>
              <a:rPr lang="zh-CN" altLang="en-US" sz="2000" b="1" dirty="0">
                <a:solidFill>
                  <a:srgbClr val="000000"/>
                </a:solidFill>
                <a:latin typeface="Times New Roman" panose="02020603050405020304" pitchFamily="18" charset="0"/>
              </a:rPr>
              <a:t>        </a:t>
            </a:r>
            <a:r>
              <a:rPr lang="zh-CN" altLang="en-US" sz="2000" b="1" dirty="0">
                <a:solidFill>
                  <a:srgbClr val="008EEB"/>
                </a:solidFill>
                <a:latin typeface="Times New Roman" panose="02020603050405020304" pitchFamily="18" charset="0"/>
              </a:rPr>
              <a:t>缺点</a:t>
            </a:r>
            <a:r>
              <a:rPr lang="zh-CN" altLang="en-US" sz="2000" b="1" dirty="0">
                <a:solidFill>
                  <a:srgbClr val="000000"/>
                </a:solidFill>
                <a:latin typeface="Times New Roman" panose="02020603050405020304" pitchFamily="18" charset="0"/>
              </a:rPr>
              <a:t>：占用硬件电路资源和器件的端口资源较多。</a:t>
            </a:r>
            <a:endParaRPr lang="zh-CN" altLang="en-US" sz="2000" b="1" dirty="0">
              <a:solidFill>
                <a:srgbClr val="000000"/>
              </a:solidFill>
              <a:latin typeface="Times New Roman" panose="02020603050405020304" pitchFamily="18" charset="0"/>
            </a:endParaRPr>
          </a:p>
        </p:txBody>
      </p:sp>
      <p:sp>
        <p:nvSpPr>
          <p:cNvPr id="64518" name="PA-文本框 6"/>
          <p:cNvSpPr txBox="1">
            <a:spLocks noChangeArrowheads="1"/>
          </p:cNvSpPr>
          <p:nvPr>
            <p:custDataLst>
              <p:tags r:id="rId2"/>
            </p:custDataLst>
          </p:nvPr>
        </p:nvSpPr>
        <p:spPr bwMode="auto">
          <a:xfrm>
            <a:off x="1828942" y="4140661"/>
            <a:ext cx="8839058"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nSpc>
                <a:spcPct val="150000"/>
              </a:lnSpc>
              <a:spcBef>
                <a:spcPct val="0"/>
              </a:spcBef>
              <a:buFontTx/>
              <a:buNone/>
            </a:pPr>
            <a:r>
              <a:rPr lang="zh-CN" altLang="en-US" sz="2000" b="1" dirty="0">
                <a:solidFill>
                  <a:srgbClr val="005286"/>
                </a:solidFill>
                <a:latin typeface="Times New Roman" panose="02020603050405020304" pitchFamily="18" charset="0"/>
              </a:rPr>
              <a:t>动态扫描显示控制</a:t>
            </a:r>
            <a:r>
              <a:rPr lang="zh-CN" altLang="en-US" sz="2000" b="1" dirty="0">
                <a:solidFill>
                  <a:srgbClr val="000000"/>
                </a:solidFill>
                <a:latin typeface="Times New Roman" panose="02020603050405020304" pitchFamily="18" charset="0"/>
              </a:rPr>
              <a:t>：一个显示译码器控制多个数码管，每个数码管的公共端                                                                                </a:t>
            </a:r>
            <a:r>
              <a:rPr lang="en-US" altLang="zh-CN" sz="2000" b="1" dirty="0">
                <a:solidFill>
                  <a:schemeClr val="bg1"/>
                </a:solidFill>
                <a:latin typeface="Times New Roman" panose="02020603050405020304" pitchFamily="18" charset="0"/>
              </a:rPr>
              <a:t>--------------------         </a:t>
            </a:r>
            <a:r>
              <a:rPr lang="en-US" altLang="zh-CN" sz="2000" b="1" dirty="0">
                <a:solidFill>
                  <a:srgbClr val="000000"/>
                </a:solidFill>
                <a:latin typeface="Times New Roman" panose="02020603050405020304" pitchFamily="18" charset="0"/>
              </a:rPr>
              <a:t> </a:t>
            </a:r>
            <a:r>
              <a:rPr lang="zh-CN" altLang="en-US" sz="2000" b="1" dirty="0">
                <a:solidFill>
                  <a:srgbClr val="000000"/>
                </a:solidFill>
                <a:latin typeface="Times New Roman" panose="02020603050405020304" pitchFamily="18" charset="0"/>
              </a:rPr>
              <a:t>由相应位选信号控制。</a:t>
            </a:r>
            <a:endParaRPr lang="zh-CN" altLang="en-US" sz="2000" b="1" dirty="0">
              <a:solidFill>
                <a:srgbClr val="000000"/>
              </a:solidFill>
              <a:latin typeface="Times New Roman" panose="02020603050405020304" pitchFamily="18" charset="0"/>
            </a:endParaRPr>
          </a:p>
          <a:p>
            <a:pPr>
              <a:lnSpc>
                <a:spcPct val="150000"/>
              </a:lnSpc>
              <a:spcBef>
                <a:spcPct val="0"/>
              </a:spcBef>
              <a:buFontTx/>
              <a:buNone/>
            </a:pPr>
            <a:r>
              <a:rPr lang="zh-CN" altLang="en-US" sz="2000" b="1" dirty="0">
                <a:solidFill>
                  <a:srgbClr val="000000"/>
                </a:solidFill>
                <a:latin typeface="Times New Roman" panose="02020603050405020304" pitchFamily="18" charset="0"/>
              </a:rPr>
              <a:t>         </a:t>
            </a:r>
            <a:r>
              <a:rPr lang="zh-CN" altLang="en-US" sz="2000" b="1" dirty="0">
                <a:solidFill>
                  <a:srgbClr val="008EEB"/>
                </a:solidFill>
                <a:latin typeface="Times New Roman" panose="02020603050405020304" pitchFamily="18" charset="0"/>
              </a:rPr>
              <a:t>优点</a:t>
            </a:r>
            <a:r>
              <a:rPr lang="zh-CN" altLang="en-US" sz="2000" b="1" dirty="0">
                <a:solidFill>
                  <a:srgbClr val="000000"/>
                </a:solidFill>
                <a:latin typeface="Times New Roman" panose="02020603050405020304" pitchFamily="18" charset="0"/>
              </a:rPr>
              <a:t>：节省驱动电路，降低功耗。</a:t>
            </a:r>
            <a:endParaRPr lang="zh-CN" altLang="en-US" sz="2000" b="1" dirty="0">
              <a:solidFill>
                <a:srgbClr val="000000"/>
              </a:solidFill>
              <a:latin typeface="Times New Roman" panose="02020603050405020304" pitchFamily="18" charset="0"/>
            </a:endParaRPr>
          </a:p>
          <a:p>
            <a:pPr>
              <a:lnSpc>
                <a:spcPct val="150000"/>
              </a:lnSpc>
              <a:spcBef>
                <a:spcPct val="0"/>
              </a:spcBef>
              <a:buFontTx/>
              <a:buNone/>
            </a:pPr>
            <a:r>
              <a:rPr lang="zh-CN" altLang="en-US" sz="2000" b="1" dirty="0">
                <a:solidFill>
                  <a:srgbClr val="000000"/>
                </a:solidFill>
                <a:latin typeface="Times New Roman" panose="02020603050405020304" pitchFamily="18" charset="0"/>
              </a:rPr>
              <a:t>         </a:t>
            </a:r>
            <a:r>
              <a:rPr lang="zh-CN" altLang="en-US" sz="2000" b="1" dirty="0">
                <a:solidFill>
                  <a:srgbClr val="008EEB"/>
                </a:solidFill>
                <a:latin typeface="Times New Roman" panose="02020603050405020304" pitchFamily="18" charset="0"/>
              </a:rPr>
              <a:t>缺点</a:t>
            </a:r>
            <a:r>
              <a:rPr lang="zh-CN" altLang="en-US" sz="2000" b="1" dirty="0">
                <a:solidFill>
                  <a:srgbClr val="000000"/>
                </a:solidFill>
                <a:latin typeface="Times New Roman" panose="02020603050405020304" pitchFamily="18" charset="0"/>
              </a:rPr>
              <a:t>：需通过电流驱动器、功率驱动器提高亮度。</a:t>
            </a:r>
            <a:endParaRPr lang="zh-CN" altLang="en-US" sz="2000" b="1" dirty="0">
              <a:solidFill>
                <a:srgbClr val="000000"/>
              </a:solidFill>
              <a:latin typeface="Times New Roman" panose="02020603050405020304" pitchFamily="18" charset="0"/>
            </a:endParaRPr>
          </a:p>
          <a:p>
            <a:pPr>
              <a:lnSpc>
                <a:spcPct val="150000"/>
              </a:lnSpc>
              <a:spcBef>
                <a:spcPct val="0"/>
              </a:spcBef>
              <a:buFontTx/>
              <a:buNone/>
            </a:pPr>
            <a:r>
              <a:rPr lang="zh-CN" altLang="en-US" sz="2000" b="1" dirty="0">
                <a:solidFill>
                  <a:srgbClr val="000000"/>
                </a:solidFill>
                <a:latin typeface="Times New Roman" panose="02020603050405020304" pitchFamily="18" charset="0"/>
              </a:rPr>
              <a:t>          </a:t>
            </a:r>
            <a:endParaRPr lang="zh-CN" altLang="en-US" sz="2000" b="1" dirty="0">
              <a:solidFill>
                <a:srgbClr val="000000"/>
              </a:solidFill>
              <a:latin typeface="Times New Roman" panose="02020603050405020304" pitchFamily="18" charset="0"/>
            </a:endParaRPr>
          </a:p>
        </p:txBody>
      </p:sp>
      <p:sp>
        <p:nvSpPr>
          <p:cNvPr id="9" name="PA-矩形 15"/>
          <p:cNvSpPr>
            <a:spLocks noChangeArrowheads="1"/>
          </p:cNvSpPr>
          <p:nvPr>
            <p:custDataLst>
              <p:tags r:id="rId3"/>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0" name="PA-文本框 5"/>
          <p:cNvSpPr txBox="1">
            <a:spLocks noChangeArrowheads="1"/>
          </p:cNvSpPr>
          <p:nvPr>
            <p:custDataLst>
              <p:tags r:id="rId4"/>
            </p:custDataLst>
          </p:nvPr>
        </p:nvSpPr>
        <p:spPr bwMode="auto">
          <a:xfrm>
            <a:off x="626940" y="1441945"/>
            <a:ext cx="25556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5. </a:t>
            </a:r>
            <a:r>
              <a:rPr kumimoji="1" lang="zh-CN" altLang="en-US" sz="2800" b="1" dirty="0">
                <a:solidFill>
                  <a:srgbClr val="005286"/>
                </a:solidFill>
                <a:latin typeface="+mj-ea"/>
                <a:ea typeface="+mj-ea"/>
                <a:sym typeface="微软雅黑" panose="020B0503020204020204" pitchFamily="34" charset="-122"/>
              </a:rPr>
              <a:t>显示译码器 </a:t>
            </a:r>
            <a:endParaRPr kumimoji="1" lang="zh-CN" altLang="en-US" sz="2800" b="1" dirty="0">
              <a:solidFill>
                <a:srgbClr val="005286"/>
              </a:solidFill>
              <a:latin typeface="+mj-ea"/>
              <a:ea typeface="+mj-ea"/>
              <a:sym typeface="微软雅黑" panose="020B0503020204020204" pitchFamily="34" charset="-122"/>
            </a:endParaRPr>
          </a:p>
        </p:txBody>
      </p:sp>
      <p:sp>
        <p:nvSpPr>
          <p:cNvPr id="11" name="PA-圆角矩形 1"/>
          <p:cNvSpPr/>
          <p:nvPr>
            <p:custDataLst>
              <p:tags r:id="rId5"/>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PA-文本框 5"/>
          <p:cNvSpPr txBox="1">
            <a:spLocks noChangeArrowheads="1"/>
          </p:cNvSpPr>
          <p:nvPr>
            <p:custDataLst>
              <p:tags r:id="rId6"/>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译码器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对话气泡: 矩形 1"/>
          <p:cNvSpPr/>
          <p:nvPr/>
        </p:nvSpPr>
        <p:spPr>
          <a:xfrm>
            <a:off x="8613334" y="4768053"/>
            <a:ext cx="1878724" cy="870106"/>
          </a:xfrm>
          <a:prstGeom prst="wedgeRectCallout">
            <a:avLst>
              <a:gd name="adj1" fmla="val -75658"/>
              <a:gd name="adj2" fmla="val 41965"/>
            </a:avLst>
          </a:prstGeom>
          <a:solidFill>
            <a:srgbClr val="CCFF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spcBef>
                <a:spcPct val="0"/>
              </a:spcBef>
              <a:buFontTx/>
              <a:buNone/>
            </a:pPr>
            <a:r>
              <a:rPr lang="zh-CN" altLang="en-US" b="1" dirty="0">
                <a:solidFill>
                  <a:srgbClr val="000000"/>
                </a:solidFill>
                <a:latin typeface="Times New Roman" panose="02020603050405020304" pitchFamily="18" charset="0"/>
              </a:rPr>
              <a:t>利用人的视觉延迟的特点</a:t>
            </a:r>
            <a:endParaRPr lang="zh-CN" altLang="en-US" dirty="0">
              <a:solidFill>
                <a:srgbClr val="000000"/>
              </a:solidFill>
              <a:latin typeface="Times New Roman" panose="02020603050405020304" pitchFamily="18" charset="0"/>
            </a:endParaRPr>
          </a:p>
        </p:txBody>
      </p:sp>
      <p:sp>
        <p:nvSpPr>
          <p:cNvPr id="13" name="PA-矩形 2"/>
          <p:cNvSpPr>
            <a:spLocks noChangeArrowheads="1"/>
          </p:cNvSpPr>
          <p:nvPr>
            <p:custDataLst>
              <p:tags r:id="rId7"/>
            </p:custDataLst>
          </p:nvPr>
        </p:nvSpPr>
        <p:spPr bwMode="auto">
          <a:xfrm>
            <a:off x="698400" y="2065009"/>
            <a:ext cx="56316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indent="266700" eaLnBrk="0" fontAlgn="base" hangingPunct="0">
              <a:spcBef>
                <a:spcPct val="0"/>
              </a:spcBef>
              <a:spcAft>
                <a:spcPct val="0"/>
              </a:spcAft>
            </a:pPr>
            <a:r>
              <a:rPr lang="zh-CN" altLang="en-US" sz="2400" dirty="0"/>
              <a:t>（</a:t>
            </a:r>
            <a:r>
              <a:rPr lang="en-US" altLang="zh-CN" sz="2400" dirty="0"/>
              <a:t>3</a:t>
            </a:r>
            <a:r>
              <a:rPr lang="zh-CN" altLang="en-US" sz="2400" dirty="0"/>
              <a:t>）</a:t>
            </a:r>
            <a:r>
              <a:rPr lang="zh-CN" altLang="en-US" sz="2400" b="1" dirty="0"/>
              <a:t>多数码管动态扫描显示控制方法 </a:t>
            </a:r>
            <a:endParaRPr lang="zh-CN" altLang="en-US" sz="2400" b="1" dirty="0"/>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64517">
                                            <p:txEl>
                                              <p:pRg st="0" end="0"/>
                                            </p:txEl>
                                          </p:spTgt>
                                        </p:tgtEl>
                                        <p:attrNameLst>
                                          <p:attrName>style.visibility</p:attrName>
                                        </p:attrNameLst>
                                      </p:cBhvr>
                                      <p:to>
                                        <p:strVal val="visible"/>
                                      </p:to>
                                    </p:set>
                                    <p:anim calcmode="lin" valueType="num">
                                      <p:cBhvr>
                                        <p:cTn id="13" dur="1000" fill="hold"/>
                                        <p:tgtEl>
                                          <p:spTgt spid="64517">
                                            <p:txEl>
                                              <p:pRg st="0" end="0"/>
                                            </p:txEl>
                                          </p:spTgt>
                                        </p:tgtEl>
                                        <p:attrNameLst>
                                          <p:attrName>ppt_w</p:attrName>
                                        </p:attrNameLst>
                                      </p:cBhvr>
                                      <p:tavLst>
                                        <p:tav tm="0">
                                          <p:val>
                                            <p:strVal val="#ppt_w*0.70"/>
                                          </p:val>
                                        </p:tav>
                                        <p:tav tm="100000">
                                          <p:val>
                                            <p:strVal val="#ppt_w"/>
                                          </p:val>
                                        </p:tav>
                                      </p:tavLst>
                                    </p:anim>
                                    <p:anim calcmode="lin" valueType="num">
                                      <p:cBhvr>
                                        <p:cTn id="14" dur="1000" fill="hold"/>
                                        <p:tgtEl>
                                          <p:spTgt spid="64517">
                                            <p:txEl>
                                              <p:pRg st="0" end="0"/>
                                            </p:txEl>
                                          </p:spTgt>
                                        </p:tgtEl>
                                        <p:attrNameLst>
                                          <p:attrName>ppt_h</p:attrName>
                                        </p:attrNameLst>
                                      </p:cBhvr>
                                      <p:tavLst>
                                        <p:tav tm="0">
                                          <p:val>
                                            <p:strVal val="#ppt_h"/>
                                          </p:val>
                                        </p:tav>
                                        <p:tav tm="100000">
                                          <p:val>
                                            <p:strVal val="#ppt_h"/>
                                          </p:val>
                                        </p:tav>
                                      </p:tavLst>
                                    </p:anim>
                                    <p:animEffect transition="in" filter="fade">
                                      <p:cBhvr>
                                        <p:cTn id="15" dur="1000"/>
                                        <p:tgtEl>
                                          <p:spTgt spid="64517">
                                            <p:txEl>
                                              <p:pRg st="0" end="0"/>
                                            </p:txEl>
                                          </p:spTgt>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1" fill="hold">
                                          <p:stCondLst>
                                            <p:cond delay="0"/>
                                          </p:stCondLst>
                                        </p:cTn>
                                        <p:tgtEl>
                                          <p:spTgt spid="64517">
                                            <p:txEl>
                                              <p:pRg st="1" end="1"/>
                                            </p:txEl>
                                          </p:spTgt>
                                        </p:tgtEl>
                                        <p:attrNameLst>
                                          <p:attrName>style.visibility</p:attrName>
                                        </p:attrNameLst>
                                      </p:cBhvr>
                                      <p:to>
                                        <p:strVal val="visible"/>
                                      </p:to>
                                    </p:set>
                                    <p:anim calcmode="lin" valueType="num">
                                      <p:cBhvr>
                                        <p:cTn id="19" dur="1000" fill="hold"/>
                                        <p:tgtEl>
                                          <p:spTgt spid="64517">
                                            <p:txEl>
                                              <p:pRg st="1" end="1"/>
                                            </p:txEl>
                                          </p:spTgt>
                                        </p:tgtEl>
                                        <p:attrNameLst>
                                          <p:attrName>ppt_w</p:attrName>
                                        </p:attrNameLst>
                                      </p:cBhvr>
                                      <p:tavLst>
                                        <p:tav tm="0">
                                          <p:val>
                                            <p:strVal val="#ppt_w*0.70"/>
                                          </p:val>
                                        </p:tav>
                                        <p:tav tm="100000">
                                          <p:val>
                                            <p:strVal val="#ppt_w"/>
                                          </p:val>
                                        </p:tav>
                                      </p:tavLst>
                                    </p:anim>
                                    <p:anim calcmode="lin" valueType="num">
                                      <p:cBhvr>
                                        <p:cTn id="20" dur="1000" fill="hold"/>
                                        <p:tgtEl>
                                          <p:spTgt spid="64517">
                                            <p:txEl>
                                              <p:pRg st="1" end="1"/>
                                            </p:txEl>
                                          </p:spTgt>
                                        </p:tgtEl>
                                        <p:attrNameLst>
                                          <p:attrName>ppt_h</p:attrName>
                                        </p:attrNameLst>
                                      </p:cBhvr>
                                      <p:tavLst>
                                        <p:tav tm="0">
                                          <p:val>
                                            <p:strVal val="#ppt_h"/>
                                          </p:val>
                                        </p:tav>
                                        <p:tav tm="100000">
                                          <p:val>
                                            <p:strVal val="#ppt_h"/>
                                          </p:val>
                                        </p:tav>
                                      </p:tavLst>
                                    </p:anim>
                                    <p:animEffect transition="in" filter="fade">
                                      <p:cBhvr>
                                        <p:cTn id="21" dur="1000"/>
                                        <p:tgtEl>
                                          <p:spTgt spid="64517">
                                            <p:txEl>
                                              <p:pRg st="1" end="1"/>
                                            </p:txEl>
                                          </p:spTgt>
                                        </p:tgtEl>
                                      </p:cBhvr>
                                    </p:animEffect>
                                  </p:childTnLst>
                                </p:cTn>
                              </p:par>
                            </p:childTnLst>
                          </p:cTn>
                        </p:par>
                        <p:par>
                          <p:cTn id="22" fill="hold">
                            <p:stCondLst>
                              <p:cond delay="2000"/>
                            </p:stCondLst>
                            <p:childTnLst>
                              <p:par>
                                <p:cTn id="23" presetID="55" presetClass="entr" presetSubtype="0" fill="hold" nodeType="afterEffect">
                                  <p:stCondLst>
                                    <p:cond delay="0"/>
                                  </p:stCondLst>
                                  <p:childTnLst>
                                    <p:set>
                                      <p:cBhvr>
                                        <p:cTn id="24" dur="1" fill="hold">
                                          <p:stCondLst>
                                            <p:cond delay="0"/>
                                          </p:stCondLst>
                                        </p:cTn>
                                        <p:tgtEl>
                                          <p:spTgt spid="64517">
                                            <p:txEl>
                                              <p:pRg st="2" end="2"/>
                                            </p:txEl>
                                          </p:spTgt>
                                        </p:tgtEl>
                                        <p:attrNameLst>
                                          <p:attrName>style.visibility</p:attrName>
                                        </p:attrNameLst>
                                      </p:cBhvr>
                                      <p:to>
                                        <p:strVal val="visible"/>
                                      </p:to>
                                    </p:set>
                                    <p:anim calcmode="lin" valueType="num">
                                      <p:cBhvr>
                                        <p:cTn id="25" dur="1000" fill="hold"/>
                                        <p:tgtEl>
                                          <p:spTgt spid="64517">
                                            <p:txEl>
                                              <p:pRg st="2" end="2"/>
                                            </p:txEl>
                                          </p:spTgt>
                                        </p:tgtEl>
                                        <p:attrNameLst>
                                          <p:attrName>ppt_w</p:attrName>
                                        </p:attrNameLst>
                                      </p:cBhvr>
                                      <p:tavLst>
                                        <p:tav tm="0">
                                          <p:val>
                                            <p:strVal val="#ppt_w*0.70"/>
                                          </p:val>
                                        </p:tav>
                                        <p:tav tm="100000">
                                          <p:val>
                                            <p:strVal val="#ppt_w"/>
                                          </p:val>
                                        </p:tav>
                                      </p:tavLst>
                                    </p:anim>
                                    <p:anim calcmode="lin" valueType="num">
                                      <p:cBhvr>
                                        <p:cTn id="26" dur="1000" fill="hold"/>
                                        <p:tgtEl>
                                          <p:spTgt spid="64517">
                                            <p:txEl>
                                              <p:pRg st="2" end="2"/>
                                            </p:txEl>
                                          </p:spTgt>
                                        </p:tgtEl>
                                        <p:attrNameLst>
                                          <p:attrName>ppt_h</p:attrName>
                                        </p:attrNameLst>
                                      </p:cBhvr>
                                      <p:tavLst>
                                        <p:tav tm="0">
                                          <p:val>
                                            <p:strVal val="#ppt_h"/>
                                          </p:val>
                                        </p:tav>
                                        <p:tav tm="100000">
                                          <p:val>
                                            <p:strVal val="#ppt_h"/>
                                          </p:val>
                                        </p:tav>
                                      </p:tavLst>
                                    </p:anim>
                                    <p:animEffect transition="in" filter="fade">
                                      <p:cBhvr>
                                        <p:cTn id="27" dur="1000"/>
                                        <p:tgtEl>
                                          <p:spTgt spid="6451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nodeType="clickEffect">
                                  <p:stCondLst>
                                    <p:cond delay="0"/>
                                  </p:stCondLst>
                                  <p:childTnLst>
                                    <p:set>
                                      <p:cBhvr>
                                        <p:cTn id="31" dur="1" fill="hold">
                                          <p:stCondLst>
                                            <p:cond delay="0"/>
                                          </p:stCondLst>
                                        </p:cTn>
                                        <p:tgtEl>
                                          <p:spTgt spid="64518">
                                            <p:txEl>
                                              <p:pRg st="0" end="0"/>
                                            </p:txEl>
                                          </p:spTgt>
                                        </p:tgtEl>
                                        <p:attrNameLst>
                                          <p:attrName>style.visibility</p:attrName>
                                        </p:attrNameLst>
                                      </p:cBhvr>
                                      <p:to>
                                        <p:strVal val="visible"/>
                                      </p:to>
                                    </p:set>
                                    <p:anim calcmode="lin" valueType="num">
                                      <p:cBhvr>
                                        <p:cTn id="32" dur="1000" fill="hold"/>
                                        <p:tgtEl>
                                          <p:spTgt spid="64518">
                                            <p:txEl>
                                              <p:pRg st="0" end="0"/>
                                            </p:txEl>
                                          </p:spTgt>
                                        </p:tgtEl>
                                        <p:attrNameLst>
                                          <p:attrName>ppt_w</p:attrName>
                                        </p:attrNameLst>
                                      </p:cBhvr>
                                      <p:tavLst>
                                        <p:tav tm="0">
                                          <p:val>
                                            <p:strVal val="#ppt_w*0.70"/>
                                          </p:val>
                                        </p:tav>
                                        <p:tav tm="100000">
                                          <p:val>
                                            <p:strVal val="#ppt_w"/>
                                          </p:val>
                                        </p:tav>
                                      </p:tavLst>
                                    </p:anim>
                                    <p:anim calcmode="lin" valueType="num">
                                      <p:cBhvr>
                                        <p:cTn id="33" dur="1000" fill="hold"/>
                                        <p:tgtEl>
                                          <p:spTgt spid="64518">
                                            <p:txEl>
                                              <p:pRg st="0" end="0"/>
                                            </p:txEl>
                                          </p:spTgt>
                                        </p:tgtEl>
                                        <p:attrNameLst>
                                          <p:attrName>ppt_h</p:attrName>
                                        </p:attrNameLst>
                                      </p:cBhvr>
                                      <p:tavLst>
                                        <p:tav tm="0">
                                          <p:val>
                                            <p:strVal val="#ppt_h"/>
                                          </p:val>
                                        </p:tav>
                                        <p:tav tm="100000">
                                          <p:val>
                                            <p:strVal val="#ppt_h"/>
                                          </p:val>
                                        </p:tav>
                                      </p:tavLst>
                                    </p:anim>
                                    <p:animEffect transition="in" filter="fade">
                                      <p:cBhvr>
                                        <p:cTn id="34" dur="1000"/>
                                        <p:tgtEl>
                                          <p:spTgt spid="64518">
                                            <p:txEl>
                                              <p:pRg st="0" end="0"/>
                                            </p:txEl>
                                          </p:spTgt>
                                        </p:tgtEl>
                                      </p:cBhvr>
                                    </p:animEffect>
                                  </p:childTnLst>
                                </p:cTn>
                              </p:par>
                            </p:childTnLst>
                          </p:cTn>
                        </p:par>
                        <p:par>
                          <p:cTn id="35" fill="hold">
                            <p:stCondLst>
                              <p:cond delay="1000"/>
                            </p:stCondLst>
                            <p:childTnLst>
                              <p:par>
                                <p:cTn id="36" presetID="55" presetClass="entr" presetSubtype="0" fill="hold" nodeType="afterEffect">
                                  <p:stCondLst>
                                    <p:cond delay="0"/>
                                  </p:stCondLst>
                                  <p:childTnLst>
                                    <p:set>
                                      <p:cBhvr>
                                        <p:cTn id="37" dur="1" fill="hold">
                                          <p:stCondLst>
                                            <p:cond delay="0"/>
                                          </p:stCondLst>
                                        </p:cTn>
                                        <p:tgtEl>
                                          <p:spTgt spid="64518">
                                            <p:txEl>
                                              <p:pRg st="1" end="1"/>
                                            </p:txEl>
                                          </p:spTgt>
                                        </p:tgtEl>
                                        <p:attrNameLst>
                                          <p:attrName>style.visibility</p:attrName>
                                        </p:attrNameLst>
                                      </p:cBhvr>
                                      <p:to>
                                        <p:strVal val="visible"/>
                                      </p:to>
                                    </p:set>
                                    <p:anim calcmode="lin" valueType="num">
                                      <p:cBhvr>
                                        <p:cTn id="38" dur="1000" fill="hold"/>
                                        <p:tgtEl>
                                          <p:spTgt spid="64518">
                                            <p:txEl>
                                              <p:pRg st="1" end="1"/>
                                            </p:txEl>
                                          </p:spTgt>
                                        </p:tgtEl>
                                        <p:attrNameLst>
                                          <p:attrName>ppt_w</p:attrName>
                                        </p:attrNameLst>
                                      </p:cBhvr>
                                      <p:tavLst>
                                        <p:tav tm="0">
                                          <p:val>
                                            <p:strVal val="#ppt_w*0.70"/>
                                          </p:val>
                                        </p:tav>
                                        <p:tav tm="100000">
                                          <p:val>
                                            <p:strVal val="#ppt_w"/>
                                          </p:val>
                                        </p:tav>
                                      </p:tavLst>
                                    </p:anim>
                                    <p:anim calcmode="lin" valueType="num">
                                      <p:cBhvr>
                                        <p:cTn id="39" dur="1000" fill="hold"/>
                                        <p:tgtEl>
                                          <p:spTgt spid="64518">
                                            <p:txEl>
                                              <p:pRg st="1" end="1"/>
                                            </p:txEl>
                                          </p:spTgt>
                                        </p:tgtEl>
                                        <p:attrNameLst>
                                          <p:attrName>ppt_h</p:attrName>
                                        </p:attrNameLst>
                                      </p:cBhvr>
                                      <p:tavLst>
                                        <p:tav tm="0">
                                          <p:val>
                                            <p:strVal val="#ppt_h"/>
                                          </p:val>
                                        </p:tav>
                                        <p:tav tm="100000">
                                          <p:val>
                                            <p:strVal val="#ppt_h"/>
                                          </p:val>
                                        </p:tav>
                                      </p:tavLst>
                                    </p:anim>
                                    <p:animEffect transition="in" filter="fade">
                                      <p:cBhvr>
                                        <p:cTn id="40" dur="1000"/>
                                        <p:tgtEl>
                                          <p:spTgt spid="64518">
                                            <p:txEl>
                                              <p:pRg st="1" end="1"/>
                                            </p:txEl>
                                          </p:spTgt>
                                        </p:tgtEl>
                                      </p:cBhvr>
                                    </p:animEffect>
                                  </p:childTnLst>
                                </p:cTn>
                              </p:par>
                            </p:childTnLst>
                          </p:cTn>
                        </p:par>
                        <p:par>
                          <p:cTn id="41" fill="hold">
                            <p:stCondLst>
                              <p:cond delay="2000"/>
                            </p:stCondLst>
                            <p:childTnLst>
                              <p:par>
                                <p:cTn id="42" presetID="55" presetClass="entr" presetSubtype="0" fill="hold" nodeType="afterEffect">
                                  <p:stCondLst>
                                    <p:cond delay="0"/>
                                  </p:stCondLst>
                                  <p:childTnLst>
                                    <p:set>
                                      <p:cBhvr>
                                        <p:cTn id="43" dur="1" fill="hold">
                                          <p:stCondLst>
                                            <p:cond delay="0"/>
                                          </p:stCondLst>
                                        </p:cTn>
                                        <p:tgtEl>
                                          <p:spTgt spid="64518">
                                            <p:txEl>
                                              <p:pRg st="2" end="2"/>
                                            </p:txEl>
                                          </p:spTgt>
                                        </p:tgtEl>
                                        <p:attrNameLst>
                                          <p:attrName>style.visibility</p:attrName>
                                        </p:attrNameLst>
                                      </p:cBhvr>
                                      <p:to>
                                        <p:strVal val="visible"/>
                                      </p:to>
                                    </p:set>
                                    <p:anim calcmode="lin" valueType="num">
                                      <p:cBhvr>
                                        <p:cTn id="44" dur="1000" fill="hold"/>
                                        <p:tgtEl>
                                          <p:spTgt spid="64518">
                                            <p:txEl>
                                              <p:pRg st="2" end="2"/>
                                            </p:txEl>
                                          </p:spTgt>
                                        </p:tgtEl>
                                        <p:attrNameLst>
                                          <p:attrName>ppt_w</p:attrName>
                                        </p:attrNameLst>
                                      </p:cBhvr>
                                      <p:tavLst>
                                        <p:tav tm="0">
                                          <p:val>
                                            <p:strVal val="#ppt_w*0.70"/>
                                          </p:val>
                                        </p:tav>
                                        <p:tav tm="100000">
                                          <p:val>
                                            <p:strVal val="#ppt_w"/>
                                          </p:val>
                                        </p:tav>
                                      </p:tavLst>
                                    </p:anim>
                                    <p:anim calcmode="lin" valueType="num">
                                      <p:cBhvr>
                                        <p:cTn id="45" dur="1000" fill="hold"/>
                                        <p:tgtEl>
                                          <p:spTgt spid="64518">
                                            <p:txEl>
                                              <p:pRg st="2" end="2"/>
                                            </p:txEl>
                                          </p:spTgt>
                                        </p:tgtEl>
                                        <p:attrNameLst>
                                          <p:attrName>ppt_h</p:attrName>
                                        </p:attrNameLst>
                                      </p:cBhvr>
                                      <p:tavLst>
                                        <p:tav tm="0">
                                          <p:val>
                                            <p:strVal val="#ppt_h"/>
                                          </p:val>
                                        </p:tav>
                                        <p:tav tm="100000">
                                          <p:val>
                                            <p:strVal val="#ppt_h"/>
                                          </p:val>
                                        </p:tav>
                                      </p:tavLst>
                                    </p:anim>
                                    <p:animEffect transition="in" filter="fade">
                                      <p:cBhvr>
                                        <p:cTn id="46" dur="1000"/>
                                        <p:tgtEl>
                                          <p:spTgt spid="64518">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49" presetClass="entr" presetSubtype="0" decel="10000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 calcmode="lin" valueType="num">
                                      <p:cBhvr>
                                        <p:cTn id="51" dur="500" fill="hold"/>
                                        <p:tgtEl>
                                          <p:spTgt spid="2"/>
                                        </p:tgtEl>
                                        <p:attrNameLst>
                                          <p:attrName>ppt_w</p:attrName>
                                        </p:attrNameLst>
                                      </p:cBhvr>
                                      <p:tavLst>
                                        <p:tav tm="0">
                                          <p:val>
                                            <p:fltVal val="0"/>
                                          </p:val>
                                        </p:tav>
                                        <p:tav tm="100000">
                                          <p:val>
                                            <p:strVal val="#ppt_w"/>
                                          </p:val>
                                        </p:tav>
                                      </p:tavLst>
                                    </p:anim>
                                    <p:anim calcmode="lin" valueType="num">
                                      <p:cBhvr>
                                        <p:cTn id="52" dur="500" fill="hold"/>
                                        <p:tgtEl>
                                          <p:spTgt spid="2"/>
                                        </p:tgtEl>
                                        <p:attrNameLst>
                                          <p:attrName>ppt_h</p:attrName>
                                        </p:attrNameLst>
                                      </p:cBhvr>
                                      <p:tavLst>
                                        <p:tav tm="0">
                                          <p:val>
                                            <p:fltVal val="0"/>
                                          </p:val>
                                        </p:tav>
                                        <p:tav tm="100000">
                                          <p:val>
                                            <p:strVal val="#ppt_h"/>
                                          </p:val>
                                        </p:tav>
                                      </p:tavLst>
                                    </p:anim>
                                    <p:anim calcmode="lin" valueType="num">
                                      <p:cBhvr>
                                        <p:cTn id="53" dur="500" fill="hold"/>
                                        <p:tgtEl>
                                          <p:spTgt spid="2"/>
                                        </p:tgtEl>
                                        <p:attrNameLst>
                                          <p:attrName>style.rotation</p:attrName>
                                        </p:attrNameLst>
                                      </p:cBhvr>
                                      <p:tavLst>
                                        <p:tav tm="0">
                                          <p:val>
                                            <p:fltVal val="360"/>
                                          </p:val>
                                        </p:tav>
                                        <p:tav tm="100000">
                                          <p:val>
                                            <p:fltVal val="0"/>
                                          </p:val>
                                        </p:tav>
                                      </p:tavLst>
                                    </p:anim>
                                    <p:animEffect transition="in" filter="fade">
                                      <p:cBhvr>
                                        <p:cTn id="5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矩形 15"/>
          <p:cNvSpPr>
            <a:spLocks noChangeArrowheads="1"/>
          </p:cNvSpPr>
          <p:nvPr>
            <p:custDataLst>
              <p:tags r:id="rId1"/>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0" name="PA-文本框 5"/>
          <p:cNvSpPr txBox="1">
            <a:spLocks noChangeArrowheads="1"/>
          </p:cNvSpPr>
          <p:nvPr>
            <p:custDataLst>
              <p:tags r:id="rId2"/>
            </p:custDataLst>
          </p:nvPr>
        </p:nvSpPr>
        <p:spPr bwMode="auto">
          <a:xfrm>
            <a:off x="626940" y="1441945"/>
            <a:ext cx="25556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5. </a:t>
            </a:r>
            <a:r>
              <a:rPr kumimoji="1" lang="zh-CN" altLang="en-US" sz="2800" b="1" dirty="0">
                <a:solidFill>
                  <a:srgbClr val="005286"/>
                </a:solidFill>
                <a:latin typeface="+mj-ea"/>
                <a:ea typeface="+mj-ea"/>
                <a:sym typeface="微软雅黑" panose="020B0503020204020204" pitchFamily="34" charset="-122"/>
              </a:rPr>
              <a:t>显示译码器 </a:t>
            </a:r>
            <a:endParaRPr kumimoji="1" lang="zh-CN" altLang="en-US" sz="2800" b="1" dirty="0">
              <a:solidFill>
                <a:srgbClr val="005286"/>
              </a:solidFill>
              <a:latin typeface="+mj-ea"/>
              <a:ea typeface="+mj-ea"/>
              <a:sym typeface="微软雅黑" panose="020B0503020204020204" pitchFamily="34" charset="-122"/>
            </a:endParaRPr>
          </a:p>
        </p:txBody>
      </p:sp>
      <p:sp>
        <p:nvSpPr>
          <p:cNvPr id="11" name="PA-圆角矩形 1"/>
          <p:cNvSpPr/>
          <p:nvPr>
            <p:custDataLst>
              <p:tags r:id="rId3"/>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PA-文本框 5"/>
          <p:cNvSpPr txBox="1">
            <a:spLocks noChangeArrowheads="1"/>
          </p:cNvSpPr>
          <p:nvPr>
            <p:custDataLst>
              <p:tags r:id="rId4"/>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译码器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4" name="TextBox 56"/>
          <p:cNvSpPr/>
          <p:nvPr/>
        </p:nvSpPr>
        <p:spPr>
          <a:xfrm>
            <a:off x="1441781" y="3551602"/>
            <a:ext cx="1152128" cy="461665"/>
          </a:xfrm>
          <a:prstGeom prst="rect">
            <a:avLst/>
          </a:prstGeom>
          <a:noFill/>
          <a:ln w="9525">
            <a:noFill/>
          </a:ln>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lumMod val="50000"/>
                    <a:lumOff val="50000"/>
                  </a:srgbClr>
                </a:solidFill>
                <a:effectLst/>
                <a:uLnTx/>
                <a:uFillTx/>
                <a:latin typeface="微软雅黑" panose="020B0503020204020204" pitchFamily="34" charset="-122"/>
                <a:ea typeface="微软雅黑" panose="020B0503020204020204" pitchFamily="34" charset="-122"/>
                <a:cs typeface="+mn-cs"/>
                <a:sym typeface="Bebas Neue" pitchFamily="2" charset="0"/>
              </a:rPr>
              <a:t>数码管</a:t>
            </a:r>
            <a:endParaRPr kumimoji="0" lang="zh-CN" altLang="en-US" sz="2400" b="1" i="0" u="none" strike="noStrike" kern="1200" cap="none" spc="0" normalizeH="0" baseline="0" noProof="0" dirty="0">
              <a:ln>
                <a:noFill/>
              </a:ln>
              <a:solidFill>
                <a:srgbClr val="000000">
                  <a:lumMod val="50000"/>
                  <a:lumOff val="50000"/>
                </a:srgbClr>
              </a:solidFill>
              <a:effectLst/>
              <a:uLnTx/>
              <a:uFillTx/>
              <a:latin typeface="微软雅黑" panose="020B0503020204020204" pitchFamily="34" charset="-122"/>
              <a:ea typeface="微软雅黑" panose="020B0503020204020204" pitchFamily="34" charset="-122"/>
              <a:cs typeface="+mn-cs"/>
              <a:sym typeface="Bebas Neue" pitchFamily="2" charset="0"/>
            </a:endParaRPr>
          </a:p>
        </p:txBody>
      </p:sp>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l="14240" t="20835" r="31112" b="30789"/>
          <a:stretch>
            <a:fillRect/>
          </a:stretch>
        </p:blipFill>
        <p:spPr>
          <a:xfrm>
            <a:off x="2517749" y="3491313"/>
            <a:ext cx="787752" cy="582242"/>
          </a:xfrm>
          <a:prstGeom prst="rect">
            <a:avLst/>
          </a:prstGeom>
        </p:spPr>
      </p:pic>
      <p:sp>
        <p:nvSpPr>
          <p:cNvPr id="6" name="矩形 5"/>
          <p:cNvSpPr>
            <a:spLocks noChangeArrowheads="1"/>
          </p:cNvSpPr>
          <p:nvPr/>
        </p:nvSpPr>
        <p:spPr bwMode="auto">
          <a:xfrm>
            <a:off x="7346437" y="3229470"/>
            <a:ext cx="3011273" cy="1034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50000"/>
              </a:lnSpc>
              <a:spcBef>
                <a:spcPts val="0"/>
              </a:spcBef>
              <a:spcAft>
                <a:spcPts val="600"/>
              </a:spcAft>
              <a:buClr>
                <a:srgbClr val="000000"/>
              </a:buClr>
              <a:buSzTx/>
              <a:buFont typeface="Arial" panose="020B0604020202020204" pitchFamily="34" charset="0"/>
              <a:buNone/>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位选：选择点亮的数码管</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600"/>
              </a:spcAft>
              <a:buClr>
                <a:srgbClr val="000000"/>
              </a:buClr>
              <a:buSzTx/>
              <a:buFont typeface="Arial" panose="020B0604020202020204" pitchFamily="34" charset="0"/>
              <a:buNone/>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段选：设置显示的数字</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7" name="组合 6"/>
          <p:cNvGrpSpPr/>
          <p:nvPr/>
        </p:nvGrpSpPr>
        <p:grpSpPr>
          <a:xfrm>
            <a:off x="5376481" y="3121898"/>
            <a:ext cx="1514186" cy="324000"/>
            <a:chOff x="4114212" y="4680072"/>
            <a:chExt cx="1514186" cy="324000"/>
          </a:xfrm>
        </p:grpSpPr>
        <p:cxnSp>
          <p:nvCxnSpPr>
            <p:cNvPr id="8" name="直接连接符 7"/>
            <p:cNvCxnSpPr/>
            <p:nvPr/>
          </p:nvCxnSpPr>
          <p:spPr bwMode="auto">
            <a:xfrm flipV="1">
              <a:off x="4114212" y="4895745"/>
              <a:ext cx="0" cy="108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14" name="直接连接符 13"/>
            <p:cNvCxnSpPr/>
            <p:nvPr/>
          </p:nvCxnSpPr>
          <p:spPr bwMode="auto">
            <a:xfrm flipV="1">
              <a:off x="4620286" y="4824072"/>
              <a:ext cx="0" cy="180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15" name="直接连接符 14"/>
            <p:cNvCxnSpPr/>
            <p:nvPr/>
          </p:nvCxnSpPr>
          <p:spPr bwMode="auto">
            <a:xfrm flipV="1">
              <a:off x="5124342" y="4752072"/>
              <a:ext cx="0" cy="252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16" name="直接连接符 15"/>
            <p:cNvCxnSpPr/>
            <p:nvPr/>
          </p:nvCxnSpPr>
          <p:spPr bwMode="auto">
            <a:xfrm flipH="1" flipV="1">
              <a:off x="5628398" y="4680072"/>
              <a:ext cx="0" cy="324000"/>
            </a:xfrm>
            <a:prstGeom prst="line">
              <a:avLst/>
            </a:prstGeom>
            <a:solidFill>
              <a:schemeClr val="accent1"/>
            </a:solidFill>
            <a:ln w="12700" cap="flat" cmpd="sng" algn="ctr">
              <a:solidFill>
                <a:srgbClr val="00B050"/>
              </a:solidFill>
              <a:prstDash val="solid"/>
              <a:round/>
              <a:headEnd type="none" w="med" len="med"/>
              <a:tailEnd type="none" w="med" len="med"/>
            </a:ln>
          </p:spPr>
        </p:cxnSp>
      </p:grpSp>
      <p:grpSp>
        <p:nvGrpSpPr>
          <p:cNvPr id="17" name="组合 16"/>
          <p:cNvGrpSpPr/>
          <p:nvPr/>
        </p:nvGrpSpPr>
        <p:grpSpPr>
          <a:xfrm>
            <a:off x="4376250" y="3121898"/>
            <a:ext cx="2514407" cy="215673"/>
            <a:chOff x="3113981" y="4680072"/>
            <a:chExt cx="2514407" cy="215673"/>
          </a:xfrm>
        </p:grpSpPr>
        <p:cxnSp>
          <p:nvCxnSpPr>
            <p:cNvPr id="18" name="直接连接符 17"/>
            <p:cNvCxnSpPr/>
            <p:nvPr/>
          </p:nvCxnSpPr>
          <p:spPr bwMode="auto">
            <a:xfrm>
              <a:off x="3113981" y="4895745"/>
              <a:ext cx="1000231" cy="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19" name="直接连接符 18"/>
            <p:cNvCxnSpPr/>
            <p:nvPr/>
          </p:nvCxnSpPr>
          <p:spPr bwMode="auto">
            <a:xfrm>
              <a:off x="3113981" y="4823854"/>
              <a:ext cx="1506305" cy="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20" name="直接连接符 19"/>
            <p:cNvCxnSpPr/>
            <p:nvPr/>
          </p:nvCxnSpPr>
          <p:spPr bwMode="auto">
            <a:xfrm>
              <a:off x="3113981" y="4751963"/>
              <a:ext cx="2012274" cy="109"/>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21" name="直接连接符 20"/>
            <p:cNvCxnSpPr/>
            <p:nvPr/>
          </p:nvCxnSpPr>
          <p:spPr bwMode="auto">
            <a:xfrm>
              <a:off x="3113981" y="4680072"/>
              <a:ext cx="2514407" cy="0"/>
            </a:xfrm>
            <a:prstGeom prst="line">
              <a:avLst/>
            </a:prstGeom>
            <a:solidFill>
              <a:schemeClr val="accent1"/>
            </a:solidFill>
            <a:ln w="12700" cap="flat" cmpd="sng" algn="ctr">
              <a:solidFill>
                <a:srgbClr val="00B050"/>
              </a:solidFill>
              <a:prstDash val="solid"/>
              <a:round/>
              <a:headEnd type="none" w="med" len="med"/>
              <a:tailEnd type="none" w="med" len="med"/>
            </a:ln>
          </p:spPr>
        </p:cxnSp>
      </p:grpSp>
      <p:sp>
        <p:nvSpPr>
          <p:cNvPr id="22" name="文本框 21"/>
          <p:cNvSpPr txBox="1"/>
          <p:nvPr/>
        </p:nvSpPr>
        <p:spPr>
          <a:xfrm>
            <a:off x="3934560" y="2855114"/>
            <a:ext cx="55820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25000" noProof="0" dirty="0">
                <a:ln>
                  <a:noFill/>
                </a:ln>
                <a:solidFill>
                  <a:srgbClr val="000000"/>
                </a:solidFill>
                <a:effectLst/>
                <a:uLnTx/>
                <a:uFillTx/>
                <a:latin typeface="Arial" panose="020B0604020202020204"/>
                <a:ea typeface="宋体" panose="02010600030101010101" pitchFamily="2" charset="-122"/>
                <a:cs typeface="+mn-cs"/>
              </a:rPr>
              <a:t>位选</a:t>
            </a:r>
            <a:endParaRPr kumimoji="0" lang="zh-CN" altLang="en-US" sz="2400" b="1" i="0" u="none" strike="noStrike" kern="1200" cap="none" spc="0" normalizeH="0" baseline="-25000" noProof="0" dirty="0">
              <a:ln>
                <a:noFill/>
              </a:ln>
              <a:solidFill>
                <a:srgbClr val="000000"/>
              </a:solidFill>
              <a:effectLst/>
              <a:uLnTx/>
              <a:uFillTx/>
              <a:latin typeface="Arial" panose="020B0604020202020204"/>
              <a:ea typeface="宋体" panose="02010600030101010101" pitchFamily="2" charset="-122"/>
              <a:cs typeface="+mn-cs"/>
            </a:endParaRPr>
          </a:p>
        </p:txBody>
      </p:sp>
      <p:cxnSp>
        <p:nvCxnSpPr>
          <p:cNvPr id="23" name="直接箭头连接符 22"/>
          <p:cNvCxnSpPr/>
          <p:nvPr/>
        </p:nvCxnSpPr>
        <p:spPr bwMode="auto">
          <a:xfrm>
            <a:off x="4434024" y="3455002"/>
            <a:ext cx="392133" cy="0"/>
          </a:xfrm>
          <a:prstGeom prst="straightConnector1">
            <a:avLst/>
          </a:prstGeom>
          <a:solidFill>
            <a:schemeClr val="accent1"/>
          </a:solidFill>
          <a:ln w="9525" cap="flat" cmpd="sng" algn="ctr">
            <a:solidFill>
              <a:schemeClr val="tx1"/>
            </a:solidFill>
            <a:prstDash val="solid"/>
            <a:round/>
            <a:headEnd type="none" w="med" len="med"/>
            <a:tailEnd type="triangle"/>
          </a:ln>
        </p:spPr>
      </p:cxnSp>
      <p:grpSp>
        <p:nvGrpSpPr>
          <p:cNvPr id="24" name="组合 23"/>
          <p:cNvGrpSpPr/>
          <p:nvPr/>
        </p:nvGrpSpPr>
        <p:grpSpPr>
          <a:xfrm>
            <a:off x="5304473" y="4307124"/>
            <a:ext cx="1586194" cy="612000"/>
            <a:chOff x="4042204" y="5769328"/>
            <a:chExt cx="1586194" cy="612000"/>
          </a:xfrm>
        </p:grpSpPr>
        <p:cxnSp>
          <p:nvCxnSpPr>
            <p:cNvPr id="25" name="直接连接符 24"/>
            <p:cNvCxnSpPr/>
            <p:nvPr/>
          </p:nvCxnSpPr>
          <p:spPr bwMode="auto">
            <a:xfrm>
              <a:off x="4042204" y="5769328"/>
              <a:ext cx="0" cy="108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6" name="直接连接符 25"/>
            <p:cNvCxnSpPr/>
            <p:nvPr/>
          </p:nvCxnSpPr>
          <p:spPr bwMode="auto">
            <a:xfrm>
              <a:off x="4268803" y="5769328"/>
              <a:ext cx="0" cy="180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7" name="直接连接符 26"/>
            <p:cNvCxnSpPr/>
            <p:nvPr/>
          </p:nvCxnSpPr>
          <p:spPr bwMode="auto">
            <a:xfrm>
              <a:off x="4495402" y="5769328"/>
              <a:ext cx="0" cy="252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8" name="直接连接符 27"/>
            <p:cNvCxnSpPr/>
            <p:nvPr/>
          </p:nvCxnSpPr>
          <p:spPr bwMode="auto">
            <a:xfrm>
              <a:off x="4722001" y="5769328"/>
              <a:ext cx="0" cy="324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9" name="直接连接符 28"/>
            <p:cNvCxnSpPr/>
            <p:nvPr/>
          </p:nvCxnSpPr>
          <p:spPr bwMode="auto">
            <a:xfrm>
              <a:off x="4948600" y="5769328"/>
              <a:ext cx="0" cy="396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0" name="直接连接符 29"/>
            <p:cNvCxnSpPr/>
            <p:nvPr/>
          </p:nvCxnSpPr>
          <p:spPr bwMode="auto">
            <a:xfrm>
              <a:off x="5175199" y="5769328"/>
              <a:ext cx="0" cy="468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1" name="直接连接符 30"/>
            <p:cNvCxnSpPr/>
            <p:nvPr/>
          </p:nvCxnSpPr>
          <p:spPr bwMode="auto">
            <a:xfrm flipH="1">
              <a:off x="5401798" y="5769328"/>
              <a:ext cx="0" cy="540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2" name="直接连接符 31"/>
            <p:cNvCxnSpPr/>
            <p:nvPr/>
          </p:nvCxnSpPr>
          <p:spPr bwMode="auto">
            <a:xfrm>
              <a:off x="5628398" y="5769328"/>
              <a:ext cx="0" cy="612000"/>
            </a:xfrm>
            <a:prstGeom prst="line">
              <a:avLst/>
            </a:prstGeom>
            <a:solidFill>
              <a:schemeClr val="accent1"/>
            </a:solidFill>
            <a:ln w="12700" cap="flat" cmpd="sng" algn="ctr">
              <a:solidFill>
                <a:srgbClr val="0066FF"/>
              </a:solidFill>
              <a:prstDash val="solid"/>
              <a:round/>
              <a:headEnd type="none" w="med" len="med"/>
              <a:tailEnd type="none" w="med" len="med"/>
            </a:ln>
          </p:spPr>
        </p:cxnSp>
      </p:grpSp>
      <p:grpSp>
        <p:nvGrpSpPr>
          <p:cNvPr id="33" name="组合 32"/>
          <p:cNvGrpSpPr/>
          <p:nvPr/>
        </p:nvGrpSpPr>
        <p:grpSpPr>
          <a:xfrm>
            <a:off x="4376250" y="4415124"/>
            <a:ext cx="2514407" cy="504000"/>
            <a:chOff x="3113981" y="5733312"/>
            <a:chExt cx="2514407" cy="504000"/>
          </a:xfrm>
        </p:grpSpPr>
        <p:cxnSp>
          <p:nvCxnSpPr>
            <p:cNvPr id="34" name="直接连接符 33"/>
            <p:cNvCxnSpPr/>
            <p:nvPr/>
          </p:nvCxnSpPr>
          <p:spPr bwMode="auto">
            <a:xfrm>
              <a:off x="3113981" y="6237312"/>
              <a:ext cx="2514407"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5" name="直接连接符 34"/>
            <p:cNvCxnSpPr/>
            <p:nvPr/>
          </p:nvCxnSpPr>
          <p:spPr bwMode="auto">
            <a:xfrm>
              <a:off x="3113981" y="5733312"/>
              <a:ext cx="928223"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6" name="直接连接符 35"/>
            <p:cNvCxnSpPr/>
            <p:nvPr/>
          </p:nvCxnSpPr>
          <p:spPr bwMode="auto">
            <a:xfrm>
              <a:off x="3113981" y="5805312"/>
              <a:ext cx="1154822"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7" name="直接连接符 36"/>
            <p:cNvCxnSpPr/>
            <p:nvPr/>
          </p:nvCxnSpPr>
          <p:spPr bwMode="auto">
            <a:xfrm>
              <a:off x="3113981" y="5877312"/>
              <a:ext cx="1381421"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8" name="直接连接符 37"/>
            <p:cNvCxnSpPr/>
            <p:nvPr/>
          </p:nvCxnSpPr>
          <p:spPr bwMode="auto">
            <a:xfrm flipV="1">
              <a:off x="3113981" y="6021314"/>
              <a:ext cx="1832048" cy="1"/>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9" name="直接连接符 38"/>
            <p:cNvCxnSpPr/>
            <p:nvPr/>
          </p:nvCxnSpPr>
          <p:spPr bwMode="auto">
            <a:xfrm>
              <a:off x="3113981" y="6093314"/>
              <a:ext cx="2057070"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40" name="直接连接符 39"/>
            <p:cNvCxnSpPr/>
            <p:nvPr/>
          </p:nvCxnSpPr>
          <p:spPr bwMode="auto">
            <a:xfrm flipV="1">
              <a:off x="3113981" y="5949309"/>
              <a:ext cx="1617249" cy="6"/>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41" name="直接连接符 40"/>
            <p:cNvCxnSpPr/>
            <p:nvPr/>
          </p:nvCxnSpPr>
          <p:spPr bwMode="auto">
            <a:xfrm flipV="1">
              <a:off x="3113981" y="6164909"/>
              <a:ext cx="2287817" cy="405"/>
            </a:xfrm>
            <a:prstGeom prst="line">
              <a:avLst/>
            </a:prstGeom>
            <a:solidFill>
              <a:schemeClr val="accent1"/>
            </a:solidFill>
            <a:ln w="12700" cap="flat" cmpd="sng" algn="ctr">
              <a:solidFill>
                <a:srgbClr val="0066FF"/>
              </a:solidFill>
              <a:prstDash val="solid"/>
              <a:round/>
              <a:headEnd type="none" w="med" len="med"/>
              <a:tailEnd type="none" w="med" len="med"/>
            </a:ln>
          </p:spPr>
        </p:cxnSp>
      </p:grpSp>
      <p:sp>
        <p:nvSpPr>
          <p:cNvPr id="42" name="文本框 41"/>
          <p:cNvSpPr txBox="1"/>
          <p:nvPr/>
        </p:nvSpPr>
        <p:spPr>
          <a:xfrm>
            <a:off x="3967703" y="4302990"/>
            <a:ext cx="55820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25000" noProof="0" dirty="0">
                <a:ln>
                  <a:noFill/>
                </a:ln>
                <a:solidFill>
                  <a:srgbClr val="000000"/>
                </a:solidFill>
                <a:effectLst/>
                <a:uLnTx/>
                <a:uFillTx/>
                <a:latin typeface="Arial" panose="020B0604020202020204"/>
                <a:ea typeface="宋体" panose="02010600030101010101" pitchFamily="2" charset="-122"/>
                <a:cs typeface="+mn-cs"/>
              </a:rPr>
              <a:t>段选</a:t>
            </a:r>
            <a:endParaRPr kumimoji="0" lang="zh-CN" altLang="en-US" sz="2400" b="1" i="0" u="none" strike="noStrike" kern="1200" cap="none" spc="0" normalizeH="0" baseline="-25000" noProof="0" dirty="0">
              <a:ln>
                <a:noFill/>
              </a:ln>
              <a:solidFill>
                <a:srgbClr val="000000"/>
              </a:solidFill>
              <a:effectLst/>
              <a:uLnTx/>
              <a:uFillTx/>
              <a:latin typeface="Arial" panose="020B0604020202020204"/>
              <a:ea typeface="宋体" panose="02010600030101010101" pitchFamily="2" charset="-122"/>
              <a:cs typeface="+mn-cs"/>
            </a:endParaRPr>
          </a:p>
        </p:txBody>
      </p:sp>
      <p:cxnSp>
        <p:nvCxnSpPr>
          <p:cNvPr id="43" name="直接箭头连接符 42"/>
          <p:cNvCxnSpPr/>
          <p:nvPr/>
        </p:nvCxnSpPr>
        <p:spPr bwMode="auto">
          <a:xfrm>
            <a:off x="4434024" y="4271052"/>
            <a:ext cx="392133" cy="0"/>
          </a:xfrm>
          <a:prstGeom prst="straightConnector1">
            <a:avLst/>
          </a:prstGeom>
          <a:solidFill>
            <a:schemeClr val="accent1"/>
          </a:solidFill>
          <a:ln w="9525" cap="flat" cmpd="sng" algn="ctr">
            <a:solidFill>
              <a:schemeClr val="tx1"/>
            </a:solidFill>
            <a:prstDash val="solid"/>
            <a:round/>
            <a:headEnd type="none" w="med" len="med"/>
            <a:tailEnd type="triangle"/>
          </a:ln>
        </p:spPr>
      </p:cxnSp>
      <p:grpSp>
        <p:nvGrpSpPr>
          <p:cNvPr id="44" name="组合 43"/>
          <p:cNvGrpSpPr/>
          <p:nvPr/>
        </p:nvGrpSpPr>
        <p:grpSpPr>
          <a:xfrm>
            <a:off x="5070912" y="4194124"/>
            <a:ext cx="1915485" cy="773046"/>
            <a:chOff x="3808643" y="5824306"/>
            <a:chExt cx="1915485" cy="773046"/>
          </a:xfrm>
        </p:grpSpPr>
        <p:sp>
          <p:nvSpPr>
            <p:cNvPr id="45" name="文本框 44"/>
            <p:cNvSpPr txBox="1"/>
            <p:nvPr/>
          </p:nvSpPr>
          <p:spPr>
            <a:xfrm>
              <a:off x="3808643" y="5824306"/>
              <a:ext cx="2731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a</a:t>
              </a:r>
              <a:endParaRPr kumimoji="0" lang="zh-CN" altLang="en-US" sz="2000" b="1" i="0" u="none" strike="noStrike" kern="1200" cap="none" spc="0" normalizeH="0" baseline="-25000" noProof="0" dirty="0">
                <a:ln>
                  <a:noFill/>
                </a:ln>
                <a:solidFill>
                  <a:srgbClr val="000000"/>
                </a:solidFill>
                <a:effectLst/>
                <a:uLnTx/>
                <a:uFillTx/>
                <a:latin typeface="Arial" panose="020B0604020202020204"/>
                <a:ea typeface="宋体" panose="02010600030101010101" pitchFamily="2" charset="-122"/>
                <a:cs typeface="+mn-cs"/>
              </a:endParaRPr>
            </a:p>
          </p:txBody>
        </p:sp>
        <p:grpSp>
          <p:nvGrpSpPr>
            <p:cNvPr id="46" name="组合 45"/>
            <p:cNvGrpSpPr/>
            <p:nvPr/>
          </p:nvGrpSpPr>
          <p:grpSpPr>
            <a:xfrm>
              <a:off x="4051344" y="5881489"/>
              <a:ext cx="1672784" cy="715863"/>
              <a:chOff x="4051344" y="5881489"/>
              <a:chExt cx="1672784" cy="715863"/>
            </a:xfrm>
          </p:grpSpPr>
          <p:sp>
            <p:nvSpPr>
              <p:cNvPr id="47" name="文本框 46"/>
              <p:cNvSpPr txBox="1"/>
              <p:nvPr/>
            </p:nvSpPr>
            <p:spPr>
              <a:xfrm>
                <a:off x="4051344" y="5881489"/>
                <a:ext cx="2731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b</a:t>
                </a:r>
                <a:endParaRPr kumimoji="0" lang="zh-CN" altLang="en-US" sz="2000" b="1" i="0" u="none" strike="noStrike" kern="1200" cap="none" spc="0" normalizeH="0" baseline="-2500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48" name="文本框 47"/>
              <p:cNvSpPr txBox="1"/>
              <p:nvPr/>
            </p:nvSpPr>
            <p:spPr>
              <a:xfrm>
                <a:off x="4298900" y="5953497"/>
                <a:ext cx="2731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c</a:t>
                </a:r>
                <a:endParaRPr kumimoji="0" lang="zh-CN" altLang="en-US" sz="2000" b="1" i="0" u="none" strike="noStrike" kern="1200" cap="none" spc="0" normalizeH="0" baseline="-2500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49" name="文本框 48"/>
              <p:cNvSpPr txBox="1"/>
              <p:nvPr/>
            </p:nvSpPr>
            <p:spPr>
              <a:xfrm>
                <a:off x="4499550" y="6025505"/>
                <a:ext cx="2731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d</a:t>
                </a:r>
                <a:endParaRPr kumimoji="0" lang="zh-CN" altLang="en-US" sz="2000" b="1" i="0" u="none" strike="noStrike" kern="1200" cap="none" spc="0" normalizeH="0" baseline="-2500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50" name="文本框 49"/>
              <p:cNvSpPr txBox="1"/>
              <p:nvPr/>
            </p:nvSpPr>
            <p:spPr>
              <a:xfrm>
                <a:off x="4722298" y="6075833"/>
                <a:ext cx="2731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e</a:t>
                </a:r>
                <a:endParaRPr kumimoji="0" lang="zh-CN" altLang="en-US" sz="2000" b="1" i="0" u="none" strike="noStrike" kern="1200" cap="none" spc="0" normalizeH="0" baseline="-2500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51" name="文本框 50"/>
              <p:cNvSpPr txBox="1"/>
              <p:nvPr/>
            </p:nvSpPr>
            <p:spPr>
              <a:xfrm>
                <a:off x="4963591" y="6138936"/>
                <a:ext cx="2731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f</a:t>
                </a:r>
                <a:endParaRPr kumimoji="0" lang="zh-CN" altLang="en-US" sz="2000" b="1" i="0" u="none" strike="noStrike" kern="1200" cap="none" spc="0" normalizeH="0" baseline="-2500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52" name="文本框 51"/>
              <p:cNvSpPr txBox="1"/>
              <p:nvPr/>
            </p:nvSpPr>
            <p:spPr>
              <a:xfrm>
                <a:off x="5184502" y="6210934"/>
                <a:ext cx="2731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g</a:t>
                </a:r>
                <a:endParaRPr kumimoji="0" lang="zh-CN" altLang="en-US" sz="2000" b="1" i="0" u="none" strike="noStrike" kern="1200" cap="none" spc="0" normalizeH="0" baseline="-2500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53" name="文本框 52"/>
              <p:cNvSpPr txBox="1"/>
              <p:nvPr/>
            </p:nvSpPr>
            <p:spPr>
              <a:xfrm>
                <a:off x="5334997" y="6289575"/>
                <a:ext cx="38913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err="1">
                    <a:ln>
                      <a:noFill/>
                    </a:ln>
                    <a:solidFill>
                      <a:srgbClr val="000000"/>
                    </a:solidFill>
                    <a:effectLst/>
                    <a:uLnTx/>
                    <a:uFillTx/>
                    <a:latin typeface="Arial" panose="020B0604020202020204"/>
                    <a:ea typeface="宋体" panose="02010600030101010101" pitchFamily="2" charset="-122"/>
                    <a:cs typeface="+mn-cs"/>
                  </a:rPr>
                  <a:t>dp</a:t>
                </a:r>
                <a:endParaRPr kumimoji="0" lang="zh-CN" altLang="en-US" sz="2000" b="1" i="0" u="none" strike="noStrike" kern="1200" cap="none" spc="0" normalizeH="0" baseline="-25000" noProof="0" dirty="0">
                  <a:ln>
                    <a:noFill/>
                  </a:ln>
                  <a:solidFill>
                    <a:srgbClr val="000000"/>
                  </a:solidFill>
                  <a:effectLst/>
                  <a:uLnTx/>
                  <a:uFillTx/>
                  <a:latin typeface="Arial" panose="020B0604020202020204"/>
                  <a:ea typeface="宋体" panose="02010600030101010101" pitchFamily="2" charset="-122"/>
                  <a:cs typeface="+mn-cs"/>
                </a:endParaRPr>
              </a:p>
            </p:txBody>
          </p:sp>
        </p:grpSp>
      </p:grpSp>
      <p:grpSp>
        <p:nvGrpSpPr>
          <p:cNvPr id="54" name="组合 53"/>
          <p:cNvGrpSpPr/>
          <p:nvPr/>
        </p:nvGrpSpPr>
        <p:grpSpPr>
          <a:xfrm>
            <a:off x="4956029" y="3427810"/>
            <a:ext cx="2318400" cy="904167"/>
            <a:chOff x="3693760" y="5057992"/>
            <a:chExt cx="2318400" cy="904167"/>
          </a:xfrm>
        </p:grpSpPr>
        <p:pic>
          <p:nvPicPr>
            <p:cNvPr id="55" name="图片 54"/>
            <p:cNvPicPr>
              <a:picLocks noChangeAspect="1"/>
            </p:cNvPicPr>
            <p:nvPr/>
          </p:nvPicPr>
          <p:blipFill>
            <a:blip r:embed="rId6"/>
            <a:stretch>
              <a:fillRect/>
            </a:stretch>
          </p:blipFill>
          <p:spPr>
            <a:xfrm>
              <a:off x="3693760" y="5057992"/>
              <a:ext cx="2318400" cy="904167"/>
            </a:xfrm>
            <a:prstGeom prst="rect">
              <a:avLst/>
            </a:prstGeom>
          </p:spPr>
        </p:pic>
        <p:grpSp>
          <p:nvGrpSpPr>
            <p:cNvPr id="56" name="组合 55"/>
            <p:cNvGrpSpPr/>
            <p:nvPr/>
          </p:nvGrpSpPr>
          <p:grpSpPr>
            <a:xfrm>
              <a:off x="4320000" y="5723992"/>
              <a:ext cx="1567462" cy="50328"/>
              <a:chOff x="4355976" y="5826944"/>
              <a:chExt cx="1567462" cy="50328"/>
            </a:xfrm>
          </p:grpSpPr>
          <p:sp>
            <p:nvSpPr>
              <p:cNvPr id="57" name="椭圆 56"/>
              <p:cNvSpPr/>
              <p:nvPr/>
            </p:nvSpPr>
            <p:spPr bwMode="auto">
              <a:xfrm>
                <a:off x="4355976"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 name="椭圆 57"/>
              <p:cNvSpPr/>
              <p:nvPr/>
            </p:nvSpPr>
            <p:spPr bwMode="auto">
              <a:xfrm>
                <a:off x="4860032"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9" name="椭圆 58"/>
              <p:cNvSpPr/>
              <p:nvPr/>
            </p:nvSpPr>
            <p:spPr bwMode="auto">
              <a:xfrm>
                <a:off x="5373719"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 name="椭圆 59"/>
              <p:cNvSpPr/>
              <p:nvPr/>
            </p:nvSpPr>
            <p:spPr bwMode="auto">
              <a:xfrm>
                <a:off x="5877719"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sp>
        <p:nvSpPr>
          <p:cNvPr id="2" name="PA-矩形 2"/>
          <p:cNvSpPr>
            <a:spLocks noChangeArrowheads="1"/>
          </p:cNvSpPr>
          <p:nvPr>
            <p:custDataLst>
              <p:tags r:id="rId7"/>
            </p:custDataLst>
          </p:nvPr>
        </p:nvSpPr>
        <p:spPr bwMode="auto">
          <a:xfrm>
            <a:off x="698400" y="2065009"/>
            <a:ext cx="56316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indent="266700" eaLnBrk="0" fontAlgn="base" hangingPunct="0">
              <a:spcBef>
                <a:spcPct val="0"/>
              </a:spcBef>
              <a:spcAft>
                <a:spcPct val="0"/>
              </a:spcAft>
            </a:pPr>
            <a:r>
              <a:rPr lang="zh-CN" altLang="en-US" sz="2400" dirty="0"/>
              <a:t>（</a:t>
            </a:r>
            <a:r>
              <a:rPr lang="en-US" altLang="zh-CN" sz="2400" dirty="0"/>
              <a:t>3</a:t>
            </a:r>
            <a:r>
              <a:rPr lang="zh-CN" altLang="en-US" sz="2400" dirty="0"/>
              <a:t>）</a:t>
            </a:r>
            <a:r>
              <a:rPr lang="zh-CN" altLang="en-US" sz="2400" b="1" dirty="0"/>
              <a:t>多数码管动态扫描显示控制方法 </a:t>
            </a:r>
            <a:endParaRPr lang="zh-CN" altLang="en-US" sz="24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1"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par>
                                <p:cTn id="22" presetID="22" presetClass="entr" presetSubtype="1"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up)">
                                      <p:cBhvr>
                                        <p:cTn id="24" dur="500"/>
                                        <p:tgtEl>
                                          <p:spTgt spid="44"/>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right)">
                                      <p:cBhvr>
                                        <p:cTn id="28" dur="500"/>
                                        <p:tgtEl>
                                          <p:spTgt spid="17"/>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22" presetClass="entr" presetSubtype="2"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right)">
                                      <p:cBhvr>
                                        <p:cTn id="33" dur="500"/>
                                        <p:tgtEl>
                                          <p:spTgt spid="33"/>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22" presetClass="entr" presetSubtype="8"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par>
                          <p:cTn id="44" fill="hold">
                            <p:stCondLst>
                              <p:cond delay="500"/>
                            </p:stCondLst>
                            <p:childTnLst>
                              <p:par>
                                <p:cTn id="45" presetID="9" presetClass="entr" presetSubtype="0"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dissolv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22" grpId="0"/>
      <p:bldP spid="4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矩形 15"/>
          <p:cNvSpPr>
            <a:spLocks noChangeArrowheads="1"/>
          </p:cNvSpPr>
          <p:nvPr>
            <p:custDataLst>
              <p:tags r:id="rId1"/>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1" name="PA-圆角矩形 1"/>
          <p:cNvSpPr/>
          <p:nvPr>
            <p:custDataLst>
              <p:tags r:id="rId2"/>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PA-文本框 5"/>
          <p:cNvSpPr txBox="1">
            <a:spLocks noChangeArrowheads="1"/>
          </p:cNvSpPr>
          <p:nvPr>
            <p:custDataLst>
              <p:tags r:id="rId3"/>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译码器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grpSp>
        <p:nvGrpSpPr>
          <p:cNvPr id="183" name="组合 182"/>
          <p:cNvGrpSpPr/>
          <p:nvPr/>
        </p:nvGrpSpPr>
        <p:grpSpPr>
          <a:xfrm>
            <a:off x="4243698" y="4290672"/>
            <a:ext cx="2898179" cy="1845272"/>
            <a:chOff x="2719697" y="4290672"/>
            <a:chExt cx="2898179" cy="1845272"/>
          </a:xfrm>
        </p:grpSpPr>
        <p:pic>
          <p:nvPicPr>
            <p:cNvPr id="184" name="图片 183"/>
            <p:cNvPicPr>
              <a:picLocks noChangeAspect="1"/>
            </p:cNvPicPr>
            <p:nvPr/>
          </p:nvPicPr>
          <p:blipFill>
            <a:blip r:embed="rId4"/>
            <a:stretch>
              <a:fillRect/>
            </a:stretch>
          </p:blipFill>
          <p:spPr>
            <a:xfrm>
              <a:off x="3299476" y="4596584"/>
              <a:ext cx="2318400" cy="904167"/>
            </a:xfrm>
            <a:prstGeom prst="rect">
              <a:avLst/>
            </a:prstGeom>
          </p:spPr>
        </p:pic>
        <p:grpSp>
          <p:nvGrpSpPr>
            <p:cNvPr id="185" name="组合 184"/>
            <p:cNvGrpSpPr/>
            <p:nvPr/>
          </p:nvGrpSpPr>
          <p:grpSpPr>
            <a:xfrm>
              <a:off x="2719697" y="4290672"/>
              <a:ext cx="2514417" cy="324000"/>
              <a:chOff x="2681933" y="1546430"/>
              <a:chExt cx="2514417" cy="324000"/>
            </a:xfrm>
          </p:grpSpPr>
          <p:grpSp>
            <p:nvGrpSpPr>
              <p:cNvPr id="213" name="组合 212"/>
              <p:cNvGrpSpPr/>
              <p:nvPr/>
            </p:nvGrpSpPr>
            <p:grpSpPr>
              <a:xfrm>
                <a:off x="3682164" y="1546430"/>
                <a:ext cx="1514186" cy="324000"/>
                <a:chOff x="4114212" y="4680072"/>
                <a:chExt cx="1514186" cy="324000"/>
              </a:xfrm>
            </p:grpSpPr>
            <p:cxnSp>
              <p:nvCxnSpPr>
                <p:cNvPr id="219" name="直接连接符 218"/>
                <p:cNvCxnSpPr/>
                <p:nvPr/>
              </p:nvCxnSpPr>
              <p:spPr bwMode="auto">
                <a:xfrm flipV="1">
                  <a:off x="4114212" y="4895745"/>
                  <a:ext cx="0" cy="108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220" name="直接连接符 219"/>
                <p:cNvCxnSpPr/>
                <p:nvPr/>
              </p:nvCxnSpPr>
              <p:spPr bwMode="auto">
                <a:xfrm flipV="1">
                  <a:off x="4620286" y="4824072"/>
                  <a:ext cx="0" cy="180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221" name="直接连接符 220"/>
                <p:cNvCxnSpPr/>
                <p:nvPr/>
              </p:nvCxnSpPr>
              <p:spPr bwMode="auto">
                <a:xfrm flipV="1">
                  <a:off x="5124342" y="4752072"/>
                  <a:ext cx="0" cy="252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222" name="直接连接符 221"/>
                <p:cNvCxnSpPr/>
                <p:nvPr/>
              </p:nvCxnSpPr>
              <p:spPr bwMode="auto">
                <a:xfrm flipH="1" flipV="1">
                  <a:off x="5628398" y="4680072"/>
                  <a:ext cx="0" cy="324000"/>
                </a:xfrm>
                <a:prstGeom prst="line">
                  <a:avLst/>
                </a:prstGeom>
                <a:solidFill>
                  <a:schemeClr val="accent1"/>
                </a:solidFill>
                <a:ln w="12700" cap="flat" cmpd="sng" algn="ctr">
                  <a:solidFill>
                    <a:srgbClr val="00B050"/>
                  </a:solidFill>
                  <a:prstDash val="solid"/>
                  <a:round/>
                  <a:headEnd type="none" w="med" len="med"/>
                  <a:tailEnd type="none" w="med" len="med"/>
                </a:ln>
              </p:spPr>
            </p:cxnSp>
          </p:grpSp>
          <p:grpSp>
            <p:nvGrpSpPr>
              <p:cNvPr id="214" name="组合 213"/>
              <p:cNvGrpSpPr/>
              <p:nvPr/>
            </p:nvGrpSpPr>
            <p:grpSpPr>
              <a:xfrm>
                <a:off x="2681933" y="1546430"/>
                <a:ext cx="2514407" cy="215673"/>
                <a:chOff x="3113981" y="4680072"/>
                <a:chExt cx="2514407" cy="215673"/>
              </a:xfrm>
            </p:grpSpPr>
            <p:cxnSp>
              <p:nvCxnSpPr>
                <p:cNvPr id="215" name="直接连接符 214"/>
                <p:cNvCxnSpPr/>
                <p:nvPr/>
              </p:nvCxnSpPr>
              <p:spPr bwMode="auto">
                <a:xfrm>
                  <a:off x="3113981" y="4895745"/>
                  <a:ext cx="1000231" cy="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216" name="直接连接符 215"/>
                <p:cNvCxnSpPr/>
                <p:nvPr/>
              </p:nvCxnSpPr>
              <p:spPr bwMode="auto">
                <a:xfrm>
                  <a:off x="3113981" y="4823854"/>
                  <a:ext cx="1506305" cy="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217" name="直接连接符 216"/>
                <p:cNvCxnSpPr/>
                <p:nvPr/>
              </p:nvCxnSpPr>
              <p:spPr bwMode="auto">
                <a:xfrm>
                  <a:off x="3113981" y="4751963"/>
                  <a:ext cx="2012274" cy="109"/>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218" name="直接连接符 217"/>
                <p:cNvCxnSpPr/>
                <p:nvPr/>
              </p:nvCxnSpPr>
              <p:spPr bwMode="auto">
                <a:xfrm>
                  <a:off x="3113981" y="4680072"/>
                  <a:ext cx="2514407" cy="0"/>
                </a:xfrm>
                <a:prstGeom prst="line">
                  <a:avLst/>
                </a:prstGeom>
                <a:solidFill>
                  <a:schemeClr val="accent1"/>
                </a:solidFill>
                <a:ln w="12700" cap="flat" cmpd="sng" algn="ctr">
                  <a:solidFill>
                    <a:srgbClr val="00B050"/>
                  </a:solidFill>
                  <a:prstDash val="solid"/>
                  <a:round/>
                  <a:headEnd type="none" w="med" len="med"/>
                  <a:tailEnd type="none" w="med" len="med"/>
                </a:ln>
              </p:spPr>
            </p:cxnSp>
          </p:grpSp>
        </p:grpSp>
        <p:grpSp>
          <p:nvGrpSpPr>
            <p:cNvPr id="186" name="组合 185"/>
            <p:cNvGrpSpPr/>
            <p:nvPr/>
          </p:nvGrpSpPr>
          <p:grpSpPr>
            <a:xfrm>
              <a:off x="2719697" y="5362898"/>
              <a:ext cx="2610147" cy="773046"/>
              <a:chOff x="2681933" y="2618656"/>
              <a:chExt cx="2610147" cy="773046"/>
            </a:xfrm>
          </p:grpSpPr>
          <p:grpSp>
            <p:nvGrpSpPr>
              <p:cNvPr id="187" name="组合 186"/>
              <p:cNvGrpSpPr/>
              <p:nvPr/>
            </p:nvGrpSpPr>
            <p:grpSpPr>
              <a:xfrm>
                <a:off x="3610156" y="2731656"/>
                <a:ext cx="1586194" cy="612000"/>
                <a:chOff x="4042204" y="5769328"/>
                <a:chExt cx="1586194" cy="612000"/>
              </a:xfrm>
            </p:grpSpPr>
            <p:cxnSp>
              <p:nvCxnSpPr>
                <p:cNvPr id="205" name="直接连接符 204"/>
                <p:cNvCxnSpPr/>
                <p:nvPr/>
              </p:nvCxnSpPr>
              <p:spPr bwMode="auto">
                <a:xfrm>
                  <a:off x="4042204" y="5769328"/>
                  <a:ext cx="0" cy="108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06" name="直接连接符 205"/>
                <p:cNvCxnSpPr/>
                <p:nvPr/>
              </p:nvCxnSpPr>
              <p:spPr bwMode="auto">
                <a:xfrm>
                  <a:off x="4268803" y="5769328"/>
                  <a:ext cx="0" cy="180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07" name="直接连接符 206"/>
                <p:cNvCxnSpPr/>
                <p:nvPr/>
              </p:nvCxnSpPr>
              <p:spPr bwMode="auto">
                <a:xfrm>
                  <a:off x="4495402" y="5769328"/>
                  <a:ext cx="0" cy="252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08" name="直接连接符 207"/>
                <p:cNvCxnSpPr/>
                <p:nvPr/>
              </p:nvCxnSpPr>
              <p:spPr bwMode="auto">
                <a:xfrm>
                  <a:off x="4722001" y="5769328"/>
                  <a:ext cx="0" cy="324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09" name="直接连接符 208"/>
                <p:cNvCxnSpPr/>
                <p:nvPr/>
              </p:nvCxnSpPr>
              <p:spPr bwMode="auto">
                <a:xfrm>
                  <a:off x="4948600" y="5769328"/>
                  <a:ext cx="0" cy="396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10" name="直接连接符 209"/>
                <p:cNvCxnSpPr/>
                <p:nvPr/>
              </p:nvCxnSpPr>
              <p:spPr bwMode="auto">
                <a:xfrm>
                  <a:off x="5175199" y="5769328"/>
                  <a:ext cx="0" cy="468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11" name="直接连接符 210"/>
                <p:cNvCxnSpPr/>
                <p:nvPr/>
              </p:nvCxnSpPr>
              <p:spPr bwMode="auto">
                <a:xfrm flipH="1">
                  <a:off x="5401798" y="5769328"/>
                  <a:ext cx="0" cy="540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12" name="直接连接符 211"/>
                <p:cNvCxnSpPr/>
                <p:nvPr/>
              </p:nvCxnSpPr>
              <p:spPr bwMode="auto">
                <a:xfrm>
                  <a:off x="5628398" y="5769328"/>
                  <a:ext cx="0" cy="612000"/>
                </a:xfrm>
                <a:prstGeom prst="line">
                  <a:avLst/>
                </a:prstGeom>
                <a:solidFill>
                  <a:schemeClr val="accent1"/>
                </a:solidFill>
                <a:ln w="12700" cap="flat" cmpd="sng" algn="ctr">
                  <a:solidFill>
                    <a:srgbClr val="0066FF"/>
                  </a:solidFill>
                  <a:prstDash val="solid"/>
                  <a:round/>
                  <a:headEnd type="none" w="med" len="med"/>
                  <a:tailEnd type="none" w="med" len="med"/>
                </a:ln>
              </p:spPr>
            </p:cxnSp>
          </p:grpSp>
          <p:grpSp>
            <p:nvGrpSpPr>
              <p:cNvPr id="188" name="组合 187"/>
              <p:cNvGrpSpPr/>
              <p:nvPr/>
            </p:nvGrpSpPr>
            <p:grpSpPr>
              <a:xfrm>
                <a:off x="2681933" y="2839656"/>
                <a:ext cx="2514407" cy="504000"/>
                <a:chOff x="3113981" y="5733312"/>
                <a:chExt cx="2514407" cy="504000"/>
              </a:xfrm>
            </p:grpSpPr>
            <p:cxnSp>
              <p:nvCxnSpPr>
                <p:cNvPr id="197" name="直接连接符 196"/>
                <p:cNvCxnSpPr/>
                <p:nvPr/>
              </p:nvCxnSpPr>
              <p:spPr bwMode="auto">
                <a:xfrm>
                  <a:off x="3113981" y="6237312"/>
                  <a:ext cx="2514407"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98" name="直接连接符 197"/>
                <p:cNvCxnSpPr/>
                <p:nvPr/>
              </p:nvCxnSpPr>
              <p:spPr bwMode="auto">
                <a:xfrm>
                  <a:off x="3113981" y="5733312"/>
                  <a:ext cx="928223"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99" name="直接连接符 198"/>
                <p:cNvCxnSpPr/>
                <p:nvPr/>
              </p:nvCxnSpPr>
              <p:spPr bwMode="auto">
                <a:xfrm>
                  <a:off x="3113981" y="5805312"/>
                  <a:ext cx="1154822"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00" name="直接连接符 199"/>
                <p:cNvCxnSpPr/>
                <p:nvPr/>
              </p:nvCxnSpPr>
              <p:spPr bwMode="auto">
                <a:xfrm>
                  <a:off x="3113981" y="5877312"/>
                  <a:ext cx="1381421"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01" name="直接连接符 200"/>
                <p:cNvCxnSpPr/>
                <p:nvPr/>
              </p:nvCxnSpPr>
              <p:spPr bwMode="auto">
                <a:xfrm flipV="1">
                  <a:off x="3113981" y="6021314"/>
                  <a:ext cx="1832048" cy="1"/>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02" name="直接连接符 201"/>
                <p:cNvCxnSpPr/>
                <p:nvPr/>
              </p:nvCxnSpPr>
              <p:spPr bwMode="auto">
                <a:xfrm>
                  <a:off x="3113981" y="6093314"/>
                  <a:ext cx="2057070"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03" name="直接连接符 202"/>
                <p:cNvCxnSpPr/>
                <p:nvPr/>
              </p:nvCxnSpPr>
              <p:spPr bwMode="auto">
                <a:xfrm flipV="1">
                  <a:off x="3113981" y="5949309"/>
                  <a:ext cx="1617249" cy="6"/>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04" name="直接连接符 203"/>
                <p:cNvCxnSpPr/>
                <p:nvPr/>
              </p:nvCxnSpPr>
              <p:spPr bwMode="auto">
                <a:xfrm flipV="1">
                  <a:off x="3113981" y="6164909"/>
                  <a:ext cx="2287817" cy="405"/>
                </a:xfrm>
                <a:prstGeom prst="line">
                  <a:avLst/>
                </a:prstGeom>
                <a:solidFill>
                  <a:schemeClr val="accent1"/>
                </a:solidFill>
                <a:ln w="12700" cap="flat" cmpd="sng" algn="ctr">
                  <a:solidFill>
                    <a:srgbClr val="0066FF"/>
                  </a:solidFill>
                  <a:prstDash val="solid"/>
                  <a:round/>
                  <a:headEnd type="none" w="med" len="med"/>
                  <a:tailEnd type="none" w="med" len="med"/>
                </a:ln>
              </p:spPr>
            </p:cxnSp>
          </p:grpSp>
          <p:sp>
            <p:nvSpPr>
              <p:cNvPr id="189" name="文本框 188"/>
              <p:cNvSpPr txBox="1"/>
              <p:nvPr/>
            </p:nvSpPr>
            <p:spPr>
              <a:xfrm>
                <a:off x="3376595" y="2618656"/>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a</a:t>
                </a:r>
                <a:endParaRPr lang="zh-CN" altLang="en-US" sz="2000" b="1" baseline="-25000" dirty="0">
                  <a:solidFill>
                    <a:srgbClr val="000000"/>
                  </a:solidFill>
                  <a:latin typeface="Arial" panose="020B0604020202020204"/>
                  <a:ea typeface="宋体" panose="02010600030101010101" pitchFamily="2" charset="-122"/>
                </a:endParaRPr>
              </a:p>
            </p:txBody>
          </p:sp>
          <p:sp>
            <p:nvSpPr>
              <p:cNvPr id="190" name="文本框 189"/>
              <p:cNvSpPr txBox="1"/>
              <p:nvPr/>
            </p:nvSpPr>
            <p:spPr>
              <a:xfrm>
                <a:off x="3619296" y="267583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b</a:t>
                </a:r>
                <a:endParaRPr lang="zh-CN" altLang="en-US" sz="2000" b="1" baseline="-25000" dirty="0">
                  <a:solidFill>
                    <a:srgbClr val="000000"/>
                  </a:solidFill>
                  <a:latin typeface="Arial" panose="020B0604020202020204"/>
                  <a:ea typeface="宋体" panose="02010600030101010101" pitchFamily="2" charset="-122"/>
                </a:endParaRPr>
              </a:p>
            </p:txBody>
          </p:sp>
          <p:sp>
            <p:nvSpPr>
              <p:cNvPr id="191" name="文本框 190"/>
              <p:cNvSpPr txBox="1"/>
              <p:nvPr/>
            </p:nvSpPr>
            <p:spPr>
              <a:xfrm>
                <a:off x="3866852" y="2747847"/>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c</a:t>
                </a:r>
                <a:endParaRPr lang="zh-CN" altLang="en-US" sz="2000" b="1" baseline="-25000" dirty="0">
                  <a:solidFill>
                    <a:srgbClr val="000000"/>
                  </a:solidFill>
                  <a:latin typeface="Arial" panose="020B0604020202020204"/>
                  <a:ea typeface="宋体" panose="02010600030101010101" pitchFamily="2" charset="-122"/>
                </a:endParaRPr>
              </a:p>
            </p:txBody>
          </p:sp>
          <p:sp>
            <p:nvSpPr>
              <p:cNvPr id="192" name="文本框 191"/>
              <p:cNvSpPr txBox="1"/>
              <p:nvPr/>
            </p:nvSpPr>
            <p:spPr>
              <a:xfrm>
                <a:off x="4067502" y="2819855"/>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d</a:t>
                </a:r>
                <a:endParaRPr lang="zh-CN" altLang="en-US" sz="2000" b="1" baseline="-25000" dirty="0">
                  <a:solidFill>
                    <a:srgbClr val="000000"/>
                  </a:solidFill>
                  <a:latin typeface="Arial" panose="020B0604020202020204"/>
                  <a:ea typeface="宋体" panose="02010600030101010101" pitchFamily="2" charset="-122"/>
                </a:endParaRPr>
              </a:p>
            </p:txBody>
          </p:sp>
          <p:sp>
            <p:nvSpPr>
              <p:cNvPr id="193" name="文本框 192"/>
              <p:cNvSpPr txBox="1"/>
              <p:nvPr/>
            </p:nvSpPr>
            <p:spPr>
              <a:xfrm>
                <a:off x="4290250" y="2870183"/>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e</a:t>
                </a:r>
                <a:endParaRPr lang="zh-CN" altLang="en-US" sz="2000" b="1" baseline="-25000" dirty="0">
                  <a:solidFill>
                    <a:srgbClr val="000000"/>
                  </a:solidFill>
                  <a:latin typeface="Arial" panose="020B0604020202020204"/>
                  <a:ea typeface="宋体" panose="02010600030101010101" pitchFamily="2" charset="-122"/>
                </a:endParaRPr>
              </a:p>
            </p:txBody>
          </p:sp>
          <p:sp>
            <p:nvSpPr>
              <p:cNvPr id="194" name="文本框 193"/>
              <p:cNvSpPr txBox="1"/>
              <p:nvPr/>
            </p:nvSpPr>
            <p:spPr>
              <a:xfrm>
                <a:off x="4531543" y="2933286"/>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f</a:t>
                </a:r>
                <a:endParaRPr lang="zh-CN" altLang="en-US" sz="2000" b="1" baseline="-25000" dirty="0">
                  <a:solidFill>
                    <a:srgbClr val="000000"/>
                  </a:solidFill>
                  <a:latin typeface="Arial" panose="020B0604020202020204"/>
                  <a:ea typeface="宋体" panose="02010600030101010101" pitchFamily="2" charset="-122"/>
                </a:endParaRPr>
              </a:p>
            </p:txBody>
          </p:sp>
          <p:sp>
            <p:nvSpPr>
              <p:cNvPr id="195" name="文本框 194"/>
              <p:cNvSpPr txBox="1"/>
              <p:nvPr/>
            </p:nvSpPr>
            <p:spPr>
              <a:xfrm>
                <a:off x="4752454" y="3005284"/>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g</a:t>
                </a:r>
                <a:endParaRPr lang="zh-CN" altLang="en-US" sz="2000" b="1" baseline="-25000" dirty="0">
                  <a:solidFill>
                    <a:srgbClr val="000000"/>
                  </a:solidFill>
                  <a:latin typeface="Arial" panose="020B0604020202020204"/>
                  <a:ea typeface="宋体" panose="02010600030101010101" pitchFamily="2" charset="-122"/>
                </a:endParaRPr>
              </a:p>
            </p:txBody>
          </p:sp>
          <p:sp>
            <p:nvSpPr>
              <p:cNvPr id="196" name="文本框 195"/>
              <p:cNvSpPr txBox="1"/>
              <p:nvPr/>
            </p:nvSpPr>
            <p:spPr>
              <a:xfrm>
                <a:off x="4902949" y="3083925"/>
                <a:ext cx="389131" cy="307777"/>
              </a:xfrm>
              <a:prstGeom prst="rect">
                <a:avLst/>
              </a:prstGeom>
              <a:noFill/>
            </p:spPr>
            <p:txBody>
              <a:bodyPr wrap="square" rtlCol="0">
                <a:spAutoFit/>
              </a:bodyPr>
              <a:lstStyle/>
              <a:p>
                <a:pPr>
                  <a:defRPr/>
                </a:pPr>
                <a:r>
                  <a:rPr lang="en-US" altLang="zh-CN" sz="1400" dirty="0" err="1">
                    <a:solidFill>
                      <a:srgbClr val="000000"/>
                    </a:solidFill>
                    <a:latin typeface="Arial" panose="020B0604020202020204"/>
                    <a:ea typeface="宋体" panose="02010600030101010101" pitchFamily="2" charset="-122"/>
                  </a:rPr>
                  <a:t>dp</a:t>
                </a:r>
                <a:endParaRPr lang="zh-CN" altLang="en-US" sz="2000" b="1" baseline="-25000" dirty="0">
                  <a:solidFill>
                    <a:srgbClr val="000000"/>
                  </a:solidFill>
                  <a:latin typeface="Arial" panose="020B0604020202020204"/>
                  <a:ea typeface="宋体" panose="02010600030101010101" pitchFamily="2" charset="-122"/>
                </a:endParaRPr>
              </a:p>
            </p:txBody>
          </p:sp>
        </p:grpSp>
      </p:grpSp>
      <p:pic>
        <p:nvPicPr>
          <p:cNvPr id="223" name="图片 222"/>
          <p:cNvPicPr>
            <a:picLocks noChangeAspect="1"/>
          </p:cNvPicPr>
          <p:nvPr/>
        </p:nvPicPr>
        <p:blipFill>
          <a:blip r:embed="rId5"/>
          <a:stretch>
            <a:fillRect/>
          </a:stretch>
        </p:blipFill>
        <p:spPr>
          <a:xfrm>
            <a:off x="4823476" y="4596585"/>
            <a:ext cx="2318400" cy="904167"/>
          </a:xfrm>
          <a:prstGeom prst="rect">
            <a:avLst/>
          </a:prstGeom>
        </p:spPr>
      </p:pic>
      <p:pic>
        <p:nvPicPr>
          <p:cNvPr id="224" name="图片 223"/>
          <p:cNvPicPr>
            <a:picLocks noChangeAspect="1"/>
          </p:cNvPicPr>
          <p:nvPr/>
        </p:nvPicPr>
        <p:blipFill>
          <a:blip r:embed="rId6"/>
          <a:stretch>
            <a:fillRect/>
          </a:stretch>
        </p:blipFill>
        <p:spPr>
          <a:xfrm>
            <a:off x="4823476" y="4596585"/>
            <a:ext cx="2318400" cy="904167"/>
          </a:xfrm>
          <a:prstGeom prst="rect">
            <a:avLst/>
          </a:prstGeom>
        </p:spPr>
      </p:pic>
      <p:sp>
        <p:nvSpPr>
          <p:cNvPr id="225" name="文本框 224"/>
          <p:cNvSpPr txBox="1"/>
          <p:nvPr/>
        </p:nvSpPr>
        <p:spPr>
          <a:xfrm>
            <a:off x="3829508" y="5013177"/>
            <a:ext cx="558206" cy="1649169"/>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6" name="文本框 225"/>
          <p:cNvSpPr txBox="1"/>
          <p:nvPr/>
        </p:nvSpPr>
        <p:spPr>
          <a:xfrm>
            <a:off x="3808956" y="4005064"/>
            <a:ext cx="380592" cy="872034"/>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7" name="文本框 226"/>
          <p:cNvSpPr txBox="1"/>
          <p:nvPr/>
        </p:nvSpPr>
        <p:spPr>
          <a:xfrm>
            <a:off x="3829508" y="5013177"/>
            <a:ext cx="558206" cy="1649169"/>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8" name="文本框 227"/>
          <p:cNvSpPr txBox="1"/>
          <p:nvPr/>
        </p:nvSpPr>
        <p:spPr>
          <a:xfrm>
            <a:off x="3808956" y="4005064"/>
            <a:ext cx="380592" cy="872034"/>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9" name="文本框 228"/>
          <p:cNvSpPr txBox="1"/>
          <p:nvPr/>
        </p:nvSpPr>
        <p:spPr>
          <a:xfrm>
            <a:off x="3771192" y="1196752"/>
            <a:ext cx="380592" cy="872034"/>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30" name="组合 229"/>
          <p:cNvGrpSpPr/>
          <p:nvPr/>
        </p:nvGrpSpPr>
        <p:grpSpPr>
          <a:xfrm>
            <a:off x="4205934" y="1482360"/>
            <a:ext cx="2898179" cy="1845272"/>
            <a:chOff x="2681933" y="1482360"/>
            <a:chExt cx="2898179" cy="1845272"/>
          </a:xfrm>
        </p:grpSpPr>
        <p:pic>
          <p:nvPicPr>
            <p:cNvPr id="231" name="图片 230"/>
            <p:cNvPicPr>
              <a:picLocks noChangeAspect="1"/>
            </p:cNvPicPr>
            <p:nvPr/>
          </p:nvPicPr>
          <p:blipFill>
            <a:blip r:embed="rId4"/>
            <a:stretch>
              <a:fillRect/>
            </a:stretch>
          </p:blipFill>
          <p:spPr>
            <a:xfrm>
              <a:off x="3261712" y="1788272"/>
              <a:ext cx="2318400" cy="904167"/>
            </a:xfrm>
            <a:prstGeom prst="rect">
              <a:avLst/>
            </a:prstGeom>
          </p:spPr>
        </p:pic>
        <p:grpSp>
          <p:nvGrpSpPr>
            <p:cNvPr id="232" name="组合 231"/>
            <p:cNvGrpSpPr/>
            <p:nvPr/>
          </p:nvGrpSpPr>
          <p:grpSpPr>
            <a:xfrm>
              <a:off x="2681933" y="1482360"/>
              <a:ext cx="2514417" cy="324000"/>
              <a:chOff x="2681933" y="1546430"/>
              <a:chExt cx="2514417" cy="324000"/>
            </a:xfrm>
          </p:grpSpPr>
          <p:grpSp>
            <p:nvGrpSpPr>
              <p:cNvPr id="260" name="组合 259"/>
              <p:cNvGrpSpPr/>
              <p:nvPr/>
            </p:nvGrpSpPr>
            <p:grpSpPr>
              <a:xfrm>
                <a:off x="3682164" y="1546430"/>
                <a:ext cx="1514186" cy="324000"/>
                <a:chOff x="4114212" y="4680072"/>
                <a:chExt cx="1514186" cy="324000"/>
              </a:xfrm>
            </p:grpSpPr>
            <p:cxnSp>
              <p:nvCxnSpPr>
                <p:cNvPr id="266" name="直接连接符 265"/>
                <p:cNvCxnSpPr/>
                <p:nvPr/>
              </p:nvCxnSpPr>
              <p:spPr bwMode="auto">
                <a:xfrm flipV="1">
                  <a:off x="4114212" y="4895745"/>
                  <a:ext cx="0" cy="108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267" name="直接连接符 266"/>
                <p:cNvCxnSpPr/>
                <p:nvPr/>
              </p:nvCxnSpPr>
              <p:spPr bwMode="auto">
                <a:xfrm flipV="1">
                  <a:off x="4620286" y="4824072"/>
                  <a:ext cx="0" cy="180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268" name="直接连接符 267"/>
                <p:cNvCxnSpPr/>
                <p:nvPr/>
              </p:nvCxnSpPr>
              <p:spPr bwMode="auto">
                <a:xfrm flipV="1">
                  <a:off x="5124342" y="4752072"/>
                  <a:ext cx="0" cy="252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269" name="直接连接符 268"/>
                <p:cNvCxnSpPr/>
                <p:nvPr/>
              </p:nvCxnSpPr>
              <p:spPr bwMode="auto">
                <a:xfrm flipH="1" flipV="1">
                  <a:off x="5628398" y="4680072"/>
                  <a:ext cx="0" cy="324000"/>
                </a:xfrm>
                <a:prstGeom prst="line">
                  <a:avLst/>
                </a:prstGeom>
                <a:solidFill>
                  <a:schemeClr val="accent1"/>
                </a:solidFill>
                <a:ln w="12700" cap="flat" cmpd="sng" algn="ctr">
                  <a:solidFill>
                    <a:srgbClr val="00B050"/>
                  </a:solidFill>
                  <a:prstDash val="solid"/>
                  <a:round/>
                  <a:headEnd type="none" w="med" len="med"/>
                  <a:tailEnd type="none" w="med" len="med"/>
                </a:ln>
              </p:spPr>
            </p:cxnSp>
          </p:grpSp>
          <p:grpSp>
            <p:nvGrpSpPr>
              <p:cNvPr id="261" name="组合 260"/>
              <p:cNvGrpSpPr/>
              <p:nvPr/>
            </p:nvGrpSpPr>
            <p:grpSpPr>
              <a:xfrm>
                <a:off x="2681933" y="1546430"/>
                <a:ext cx="2514407" cy="215673"/>
                <a:chOff x="3113981" y="4680072"/>
                <a:chExt cx="2514407" cy="215673"/>
              </a:xfrm>
            </p:grpSpPr>
            <p:cxnSp>
              <p:nvCxnSpPr>
                <p:cNvPr id="262" name="直接连接符 261"/>
                <p:cNvCxnSpPr/>
                <p:nvPr/>
              </p:nvCxnSpPr>
              <p:spPr bwMode="auto">
                <a:xfrm>
                  <a:off x="3113981" y="4895745"/>
                  <a:ext cx="1000231" cy="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263" name="直接连接符 262"/>
                <p:cNvCxnSpPr/>
                <p:nvPr/>
              </p:nvCxnSpPr>
              <p:spPr bwMode="auto">
                <a:xfrm>
                  <a:off x="3113981" y="4823854"/>
                  <a:ext cx="1506305" cy="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264" name="直接连接符 263"/>
                <p:cNvCxnSpPr/>
                <p:nvPr/>
              </p:nvCxnSpPr>
              <p:spPr bwMode="auto">
                <a:xfrm>
                  <a:off x="3113981" y="4751963"/>
                  <a:ext cx="2012274" cy="109"/>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265" name="直接连接符 264"/>
                <p:cNvCxnSpPr/>
                <p:nvPr/>
              </p:nvCxnSpPr>
              <p:spPr bwMode="auto">
                <a:xfrm>
                  <a:off x="3113981" y="4680072"/>
                  <a:ext cx="2514407" cy="0"/>
                </a:xfrm>
                <a:prstGeom prst="line">
                  <a:avLst/>
                </a:prstGeom>
                <a:solidFill>
                  <a:schemeClr val="accent1"/>
                </a:solidFill>
                <a:ln w="12700" cap="flat" cmpd="sng" algn="ctr">
                  <a:solidFill>
                    <a:srgbClr val="00B050"/>
                  </a:solidFill>
                  <a:prstDash val="solid"/>
                  <a:round/>
                  <a:headEnd type="none" w="med" len="med"/>
                  <a:tailEnd type="none" w="med" len="med"/>
                </a:ln>
              </p:spPr>
            </p:cxnSp>
          </p:grpSp>
        </p:grpSp>
        <p:grpSp>
          <p:nvGrpSpPr>
            <p:cNvPr id="233" name="组合 232"/>
            <p:cNvGrpSpPr/>
            <p:nvPr/>
          </p:nvGrpSpPr>
          <p:grpSpPr>
            <a:xfrm>
              <a:off x="2681933" y="2554586"/>
              <a:ext cx="2610147" cy="773046"/>
              <a:chOff x="2681933" y="2618656"/>
              <a:chExt cx="2610147" cy="773046"/>
            </a:xfrm>
          </p:grpSpPr>
          <p:grpSp>
            <p:nvGrpSpPr>
              <p:cNvPr id="234" name="组合 233"/>
              <p:cNvGrpSpPr/>
              <p:nvPr/>
            </p:nvGrpSpPr>
            <p:grpSpPr>
              <a:xfrm>
                <a:off x="3610156" y="2731656"/>
                <a:ext cx="1586194" cy="612000"/>
                <a:chOff x="4042204" y="5769328"/>
                <a:chExt cx="1586194" cy="612000"/>
              </a:xfrm>
            </p:grpSpPr>
            <p:cxnSp>
              <p:nvCxnSpPr>
                <p:cNvPr id="252" name="直接连接符 251"/>
                <p:cNvCxnSpPr/>
                <p:nvPr/>
              </p:nvCxnSpPr>
              <p:spPr bwMode="auto">
                <a:xfrm>
                  <a:off x="4042204" y="5769328"/>
                  <a:ext cx="0" cy="108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53" name="直接连接符 252"/>
                <p:cNvCxnSpPr/>
                <p:nvPr/>
              </p:nvCxnSpPr>
              <p:spPr bwMode="auto">
                <a:xfrm>
                  <a:off x="4268803" y="5769328"/>
                  <a:ext cx="0" cy="180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54" name="直接连接符 253"/>
                <p:cNvCxnSpPr/>
                <p:nvPr/>
              </p:nvCxnSpPr>
              <p:spPr bwMode="auto">
                <a:xfrm>
                  <a:off x="4495402" y="5769328"/>
                  <a:ext cx="0" cy="252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55" name="直接连接符 254"/>
                <p:cNvCxnSpPr/>
                <p:nvPr/>
              </p:nvCxnSpPr>
              <p:spPr bwMode="auto">
                <a:xfrm>
                  <a:off x="4722001" y="5769328"/>
                  <a:ext cx="0" cy="324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56" name="直接连接符 255"/>
                <p:cNvCxnSpPr/>
                <p:nvPr/>
              </p:nvCxnSpPr>
              <p:spPr bwMode="auto">
                <a:xfrm>
                  <a:off x="4948600" y="5769328"/>
                  <a:ext cx="0" cy="396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57" name="直接连接符 256"/>
                <p:cNvCxnSpPr/>
                <p:nvPr/>
              </p:nvCxnSpPr>
              <p:spPr bwMode="auto">
                <a:xfrm>
                  <a:off x="5175199" y="5769328"/>
                  <a:ext cx="0" cy="468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58" name="直接连接符 257"/>
                <p:cNvCxnSpPr/>
                <p:nvPr/>
              </p:nvCxnSpPr>
              <p:spPr bwMode="auto">
                <a:xfrm flipH="1">
                  <a:off x="5401798" y="5769328"/>
                  <a:ext cx="0" cy="540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59" name="直接连接符 258"/>
                <p:cNvCxnSpPr/>
                <p:nvPr/>
              </p:nvCxnSpPr>
              <p:spPr bwMode="auto">
                <a:xfrm>
                  <a:off x="5628398" y="5769328"/>
                  <a:ext cx="0" cy="612000"/>
                </a:xfrm>
                <a:prstGeom prst="line">
                  <a:avLst/>
                </a:prstGeom>
                <a:solidFill>
                  <a:schemeClr val="accent1"/>
                </a:solidFill>
                <a:ln w="12700" cap="flat" cmpd="sng" algn="ctr">
                  <a:solidFill>
                    <a:srgbClr val="0066FF"/>
                  </a:solidFill>
                  <a:prstDash val="solid"/>
                  <a:round/>
                  <a:headEnd type="none" w="med" len="med"/>
                  <a:tailEnd type="none" w="med" len="med"/>
                </a:ln>
              </p:spPr>
            </p:cxnSp>
          </p:grpSp>
          <p:grpSp>
            <p:nvGrpSpPr>
              <p:cNvPr id="235" name="组合 234"/>
              <p:cNvGrpSpPr/>
              <p:nvPr/>
            </p:nvGrpSpPr>
            <p:grpSpPr>
              <a:xfrm>
                <a:off x="2681933" y="2839656"/>
                <a:ext cx="2514407" cy="504000"/>
                <a:chOff x="3113981" y="5733312"/>
                <a:chExt cx="2514407" cy="504000"/>
              </a:xfrm>
            </p:grpSpPr>
            <p:cxnSp>
              <p:nvCxnSpPr>
                <p:cNvPr id="244" name="直接连接符 243"/>
                <p:cNvCxnSpPr/>
                <p:nvPr/>
              </p:nvCxnSpPr>
              <p:spPr bwMode="auto">
                <a:xfrm>
                  <a:off x="3113981" y="6237312"/>
                  <a:ext cx="2514407"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45" name="直接连接符 244"/>
                <p:cNvCxnSpPr/>
                <p:nvPr/>
              </p:nvCxnSpPr>
              <p:spPr bwMode="auto">
                <a:xfrm>
                  <a:off x="3113981" y="5733312"/>
                  <a:ext cx="928223"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46" name="直接连接符 245"/>
                <p:cNvCxnSpPr/>
                <p:nvPr/>
              </p:nvCxnSpPr>
              <p:spPr bwMode="auto">
                <a:xfrm>
                  <a:off x="3113981" y="5805312"/>
                  <a:ext cx="1154822"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47" name="直接连接符 246"/>
                <p:cNvCxnSpPr/>
                <p:nvPr/>
              </p:nvCxnSpPr>
              <p:spPr bwMode="auto">
                <a:xfrm>
                  <a:off x="3113981" y="5877312"/>
                  <a:ext cx="1381421"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48" name="直接连接符 247"/>
                <p:cNvCxnSpPr/>
                <p:nvPr/>
              </p:nvCxnSpPr>
              <p:spPr bwMode="auto">
                <a:xfrm flipV="1">
                  <a:off x="3113981" y="6021314"/>
                  <a:ext cx="1832048" cy="1"/>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49" name="直接连接符 248"/>
                <p:cNvCxnSpPr/>
                <p:nvPr/>
              </p:nvCxnSpPr>
              <p:spPr bwMode="auto">
                <a:xfrm>
                  <a:off x="3113981" y="6093314"/>
                  <a:ext cx="2057070"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50" name="直接连接符 249"/>
                <p:cNvCxnSpPr/>
                <p:nvPr/>
              </p:nvCxnSpPr>
              <p:spPr bwMode="auto">
                <a:xfrm flipV="1">
                  <a:off x="3113981" y="5949309"/>
                  <a:ext cx="1617249" cy="6"/>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51" name="直接连接符 250"/>
                <p:cNvCxnSpPr/>
                <p:nvPr/>
              </p:nvCxnSpPr>
              <p:spPr bwMode="auto">
                <a:xfrm flipV="1">
                  <a:off x="3113981" y="6164909"/>
                  <a:ext cx="2287817" cy="405"/>
                </a:xfrm>
                <a:prstGeom prst="line">
                  <a:avLst/>
                </a:prstGeom>
                <a:solidFill>
                  <a:schemeClr val="accent1"/>
                </a:solidFill>
                <a:ln w="12700" cap="flat" cmpd="sng" algn="ctr">
                  <a:solidFill>
                    <a:srgbClr val="0066FF"/>
                  </a:solidFill>
                  <a:prstDash val="solid"/>
                  <a:round/>
                  <a:headEnd type="none" w="med" len="med"/>
                  <a:tailEnd type="none" w="med" len="med"/>
                </a:ln>
              </p:spPr>
            </p:cxnSp>
          </p:grpSp>
          <p:sp>
            <p:nvSpPr>
              <p:cNvPr id="236" name="文本框 235"/>
              <p:cNvSpPr txBox="1"/>
              <p:nvPr/>
            </p:nvSpPr>
            <p:spPr>
              <a:xfrm>
                <a:off x="3376595" y="2618656"/>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a</a:t>
                </a:r>
                <a:endParaRPr lang="zh-CN" altLang="en-US" sz="2000" b="1" baseline="-25000" dirty="0">
                  <a:solidFill>
                    <a:srgbClr val="000000"/>
                  </a:solidFill>
                  <a:latin typeface="Arial" panose="020B0604020202020204"/>
                  <a:ea typeface="宋体" panose="02010600030101010101" pitchFamily="2" charset="-122"/>
                </a:endParaRPr>
              </a:p>
            </p:txBody>
          </p:sp>
          <p:sp>
            <p:nvSpPr>
              <p:cNvPr id="237" name="文本框 236"/>
              <p:cNvSpPr txBox="1"/>
              <p:nvPr/>
            </p:nvSpPr>
            <p:spPr>
              <a:xfrm>
                <a:off x="3619296" y="267583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b</a:t>
                </a:r>
                <a:endParaRPr lang="zh-CN" altLang="en-US" sz="2000" b="1" baseline="-25000" dirty="0">
                  <a:solidFill>
                    <a:srgbClr val="000000"/>
                  </a:solidFill>
                  <a:latin typeface="Arial" panose="020B0604020202020204"/>
                  <a:ea typeface="宋体" panose="02010600030101010101" pitchFamily="2" charset="-122"/>
                </a:endParaRPr>
              </a:p>
            </p:txBody>
          </p:sp>
          <p:sp>
            <p:nvSpPr>
              <p:cNvPr id="238" name="文本框 237"/>
              <p:cNvSpPr txBox="1"/>
              <p:nvPr/>
            </p:nvSpPr>
            <p:spPr>
              <a:xfrm>
                <a:off x="3866852" y="2747847"/>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c</a:t>
                </a:r>
                <a:endParaRPr lang="zh-CN" altLang="en-US" sz="2000" b="1" baseline="-25000" dirty="0">
                  <a:solidFill>
                    <a:srgbClr val="000000"/>
                  </a:solidFill>
                  <a:latin typeface="Arial" panose="020B0604020202020204"/>
                  <a:ea typeface="宋体" panose="02010600030101010101" pitchFamily="2" charset="-122"/>
                </a:endParaRPr>
              </a:p>
            </p:txBody>
          </p:sp>
          <p:sp>
            <p:nvSpPr>
              <p:cNvPr id="239" name="文本框 238"/>
              <p:cNvSpPr txBox="1"/>
              <p:nvPr/>
            </p:nvSpPr>
            <p:spPr>
              <a:xfrm>
                <a:off x="4067502" y="2819855"/>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d</a:t>
                </a:r>
                <a:endParaRPr lang="zh-CN" altLang="en-US" sz="2000" b="1" baseline="-25000" dirty="0">
                  <a:solidFill>
                    <a:srgbClr val="000000"/>
                  </a:solidFill>
                  <a:latin typeface="Arial" panose="020B0604020202020204"/>
                  <a:ea typeface="宋体" panose="02010600030101010101" pitchFamily="2" charset="-122"/>
                </a:endParaRPr>
              </a:p>
            </p:txBody>
          </p:sp>
          <p:sp>
            <p:nvSpPr>
              <p:cNvPr id="240" name="文本框 239"/>
              <p:cNvSpPr txBox="1"/>
              <p:nvPr/>
            </p:nvSpPr>
            <p:spPr>
              <a:xfrm>
                <a:off x="4290250" y="2870183"/>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e</a:t>
                </a:r>
                <a:endParaRPr lang="zh-CN" altLang="en-US" sz="2000" b="1" baseline="-25000" dirty="0">
                  <a:solidFill>
                    <a:srgbClr val="000000"/>
                  </a:solidFill>
                  <a:latin typeface="Arial" panose="020B0604020202020204"/>
                  <a:ea typeface="宋体" panose="02010600030101010101" pitchFamily="2" charset="-122"/>
                </a:endParaRPr>
              </a:p>
            </p:txBody>
          </p:sp>
          <p:sp>
            <p:nvSpPr>
              <p:cNvPr id="241" name="文本框 240"/>
              <p:cNvSpPr txBox="1"/>
              <p:nvPr/>
            </p:nvSpPr>
            <p:spPr>
              <a:xfrm>
                <a:off x="4531543" y="2933286"/>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f</a:t>
                </a:r>
                <a:endParaRPr lang="zh-CN" altLang="en-US" sz="2000" b="1" baseline="-25000" dirty="0">
                  <a:solidFill>
                    <a:srgbClr val="000000"/>
                  </a:solidFill>
                  <a:latin typeface="Arial" panose="020B0604020202020204"/>
                  <a:ea typeface="宋体" panose="02010600030101010101" pitchFamily="2" charset="-122"/>
                </a:endParaRPr>
              </a:p>
            </p:txBody>
          </p:sp>
          <p:sp>
            <p:nvSpPr>
              <p:cNvPr id="242" name="文本框 241"/>
              <p:cNvSpPr txBox="1"/>
              <p:nvPr/>
            </p:nvSpPr>
            <p:spPr>
              <a:xfrm>
                <a:off x="4752454" y="3005284"/>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g</a:t>
                </a:r>
                <a:endParaRPr lang="zh-CN" altLang="en-US" sz="2000" b="1" baseline="-25000" dirty="0">
                  <a:solidFill>
                    <a:srgbClr val="000000"/>
                  </a:solidFill>
                  <a:latin typeface="Arial" panose="020B0604020202020204"/>
                  <a:ea typeface="宋体" panose="02010600030101010101" pitchFamily="2" charset="-122"/>
                </a:endParaRPr>
              </a:p>
            </p:txBody>
          </p:sp>
          <p:sp>
            <p:nvSpPr>
              <p:cNvPr id="243" name="文本框 242"/>
              <p:cNvSpPr txBox="1"/>
              <p:nvPr/>
            </p:nvSpPr>
            <p:spPr>
              <a:xfrm>
                <a:off x="4902949" y="3083925"/>
                <a:ext cx="389131" cy="307777"/>
              </a:xfrm>
              <a:prstGeom prst="rect">
                <a:avLst/>
              </a:prstGeom>
              <a:noFill/>
            </p:spPr>
            <p:txBody>
              <a:bodyPr wrap="square" rtlCol="0">
                <a:spAutoFit/>
              </a:bodyPr>
              <a:lstStyle/>
              <a:p>
                <a:pPr>
                  <a:defRPr/>
                </a:pPr>
                <a:r>
                  <a:rPr lang="en-US" altLang="zh-CN" sz="1400" dirty="0" err="1">
                    <a:solidFill>
                      <a:srgbClr val="000000"/>
                    </a:solidFill>
                    <a:latin typeface="Arial" panose="020B0604020202020204"/>
                    <a:ea typeface="宋体" panose="02010600030101010101" pitchFamily="2" charset="-122"/>
                  </a:rPr>
                  <a:t>dp</a:t>
                </a:r>
                <a:endParaRPr lang="zh-CN" altLang="en-US" sz="2000" b="1" baseline="-25000" dirty="0">
                  <a:solidFill>
                    <a:srgbClr val="000000"/>
                  </a:solidFill>
                  <a:latin typeface="Arial" panose="020B0604020202020204"/>
                  <a:ea typeface="宋体" panose="02010600030101010101" pitchFamily="2" charset="-122"/>
                </a:endParaRPr>
              </a:p>
            </p:txBody>
          </p:sp>
        </p:grpSp>
      </p:grpSp>
      <p:pic>
        <p:nvPicPr>
          <p:cNvPr id="270" name="图片 269"/>
          <p:cNvPicPr>
            <a:picLocks noChangeAspect="1"/>
          </p:cNvPicPr>
          <p:nvPr/>
        </p:nvPicPr>
        <p:blipFill>
          <a:blip r:embed="rId6"/>
          <a:stretch>
            <a:fillRect/>
          </a:stretch>
        </p:blipFill>
        <p:spPr>
          <a:xfrm>
            <a:off x="4785712" y="1788273"/>
            <a:ext cx="2318400" cy="904167"/>
          </a:xfrm>
          <a:prstGeom prst="rect">
            <a:avLst/>
          </a:prstGeom>
        </p:spPr>
      </p:pic>
      <p:pic>
        <p:nvPicPr>
          <p:cNvPr id="271" name="图片 270"/>
          <p:cNvPicPr>
            <a:picLocks noChangeAspect="1"/>
          </p:cNvPicPr>
          <p:nvPr/>
        </p:nvPicPr>
        <p:blipFill>
          <a:blip r:embed="rId7"/>
          <a:stretch>
            <a:fillRect/>
          </a:stretch>
        </p:blipFill>
        <p:spPr>
          <a:xfrm>
            <a:off x="4785712" y="1788273"/>
            <a:ext cx="2318400" cy="904167"/>
          </a:xfrm>
          <a:prstGeom prst="rect">
            <a:avLst/>
          </a:prstGeom>
        </p:spPr>
      </p:pic>
      <p:sp>
        <p:nvSpPr>
          <p:cNvPr id="272" name="TextBox 56"/>
          <p:cNvSpPr/>
          <p:nvPr/>
        </p:nvSpPr>
        <p:spPr>
          <a:xfrm>
            <a:off x="1935433" y="4581129"/>
            <a:ext cx="959385" cy="830997"/>
          </a:xfrm>
          <a:prstGeom prst="rect">
            <a:avLst/>
          </a:prstGeom>
          <a:noFill/>
          <a:ln w="9525">
            <a:noFill/>
          </a:ln>
        </p:spPr>
        <p:txBody>
          <a:bodyPr wrap="square" anchor="t">
            <a:spAutoFit/>
          </a:bodyPr>
          <a:lstStyle/>
          <a:p>
            <a:pPr algn="ctr">
              <a:defRPr/>
            </a:pPr>
            <a:r>
              <a:rPr lang="zh-CN" altLang="en-US" sz="2400" b="1" dirty="0">
                <a:solidFill>
                  <a:srgbClr val="000000">
                    <a:lumMod val="50000"/>
                    <a:lumOff val="50000"/>
                  </a:srgbClr>
                </a:solidFill>
                <a:latin typeface="微软雅黑" panose="020B0503020204020204" pitchFamily="34" charset="-122"/>
                <a:ea typeface="微软雅黑" panose="020B0503020204020204" pitchFamily="34" charset="-122"/>
                <a:sym typeface="Bebas Neue" pitchFamily="2" charset="0"/>
              </a:rPr>
              <a:t>动态显示</a:t>
            </a:r>
            <a:endParaRPr lang="zh-CN" altLang="en-US" sz="2400" b="1" dirty="0">
              <a:solidFill>
                <a:srgbClr val="000000">
                  <a:lumMod val="50000"/>
                  <a:lumOff val="50000"/>
                </a:srgbClr>
              </a:solidFill>
              <a:latin typeface="微软雅黑" panose="020B0503020204020204" pitchFamily="34" charset="-122"/>
              <a:ea typeface="微软雅黑" panose="020B0503020204020204" pitchFamily="34" charset="-122"/>
              <a:sym typeface="Bebas Neue" pitchFamily="2" charset="0"/>
            </a:endParaRPr>
          </a:p>
        </p:txBody>
      </p:sp>
      <p:sp>
        <p:nvSpPr>
          <p:cNvPr id="273" name="TextBox 56"/>
          <p:cNvSpPr/>
          <p:nvPr/>
        </p:nvSpPr>
        <p:spPr>
          <a:xfrm>
            <a:off x="1901907" y="1982621"/>
            <a:ext cx="864096" cy="830997"/>
          </a:xfrm>
          <a:prstGeom prst="rect">
            <a:avLst/>
          </a:prstGeom>
          <a:noFill/>
          <a:ln w="9525">
            <a:noFill/>
          </a:ln>
        </p:spPr>
        <p:txBody>
          <a:bodyPr wrap="square" anchor="t">
            <a:spAutoFit/>
          </a:bodyPr>
          <a:lstStyle/>
          <a:p>
            <a:pPr algn="ctr">
              <a:defRPr/>
            </a:pPr>
            <a:r>
              <a:rPr lang="zh-CN" altLang="en-US" sz="2400" b="1" dirty="0">
                <a:solidFill>
                  <a:srgbClr val="000000">
                    <a:lumMod val="50000"/>
                    <a:lumOff val="50000"/>
                  </a:srgbClr>
                </a:solidFill>
                <a:latin typeface="微软雅黑" panose="020B0503020204020204" pitchFamily="34" charset="-122"/>
                <a:ea typeface="微软雅黑" panose="020B0503020204020204" pitchFamily="34" charset="-122"/>
                <a:sym typeface="Bebas Neue" pitchFamily="2" charset="0"/>
              </a:rPr>
              <a:t>静态显示</a:t>
            </a:r>
            <a:endParaRPr lang="en-US" altLang="zh-CN" sz="2400" b="1" dirty="0">
              <a:solidFill>
                <a:srgbClr val="000000">
                  <a:lumMod val="50000"/>
                  <a:lumOff val="50000"/>
                </a:srgbClr>
              </a:solidFill>
              <a:latin typeface="微软雅黑" panose="020B0503020204020204" pitchFamily="34" charset="-122"/>
              <a:ea typeface="微软雅黑" panose="020B0503020204020204" pitchFamily="34" charset="-122"/>
              <a:sym typeface="Bebas Neue" pitchFamily="2" charset="0"/>
            </a:endParaRPr>
          </a:p>
        </p:txBody>
      </p:sp>
      <p:sp>
        <p:nvSpPr>
          <p:cNvPr id="274" name="文本框 273"/>
          <p:cNvSpPr txBox="1"/>
          <p:nvPr/>
        </p:nvSpPr>
        <p:spPr>
          <a:xfrm>
            <a:off x="3771192" y="1196752"/>
            <a:ext cx="380592" cy="872034"/>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75" name="直接箭头连接符 274"/>
          <p:cNvCxnSpPr/>
          <p:nvPr/>
        </p:nvCxnSpPr>
        <p:spPr bwMode="auto">
          <a:xfrm>
            <a:off x="4263708" y="1815464"/>
            <a:ext cx="392133" cy="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276" name="文本框 275"/>
          <p:cNvSpPr txBox="1"/>
          <p:nvPr/>
        </p:nvSpPr>
        <p:spPr>
          <a:xfrm>
            <a:off x="3791744" y="2204865"/>
            <a:ext cx="558206" cy="1649169"/>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77" name="直接箭头连接符 276"/>
          <p:cNvCxnSpPr/>
          <p:nvPr/>
        </p:nvCxnSpPr>
        <p:spPr bwMode="auto">
          <a:xfrm>
            <a:off x="4263708" y="2631514"/>
            <a:ext cx="392133" cy="0"/>
          </a:xfrm>
          <a:prstGeom prst="straightConnector1">
            <a:avLst/>
          </a:prstGeom>
          <a:solidFill>
            <a:schemeClr val="accent1"/>
          </a:solidFill>
          <a:ln w="9525" cap="flat" cmpd="sng" algn="ctr">
            <a:solidFill>
              <a:schemeClr val="tx1"/>
            </a:solidFill>
            <a:prstDash val="solid"/>
            <a:round/>
            <a:headEnd type="none" w="med" len="med"/>
            <a:tailEnd type="triangle"/>
          </a:ln>
        </p:spPr>
      </p:cxnSp>
      <p:grpSp>
        <p:nvGrpSpPr>
          <p:cNvPr id="278" name="组合 277"/>
          <p:cNvGrpSpPr/>
          <p:nvPr/>
        </p:nvGrpSpPr>
        <p:grpSpPr>
          <a:xfrm>
            <a:off x="5411952" y="2454272"/>
            <a:ext cx="1567462" cy="50328"/>
            <a:chOff x="4355976" y="5826944"/>
            <a:chExt cx="1567462" cy="50328"/>
          </a:xfrm>
        </p:grpSpPr>
        <p:sp>
          <p:nvSpPr>
            <p:cNvPr id="279" name="椭圆 278"/>
            <p:cNvSpPr/>
            <p:nvPr/>
          </p:nvSpPr>
          <p:spPr bwMode="auto">
            <a:xfrm>
              <a:off x="4355976"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280" name="椭圆 279"/>
            <p:cNvSpPr/>
            <p:nvPr/>
          </p:nvSpPr>
          <p:spPr bwMode="auto">
            <a:xfrm>
              <a:off x="4860032"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281" name="椭圆 280"/>
            <p:cNvSpPr/>
            <p:nvPr/>
          </p:nvSpPr>
          <p:spPr bwMode="auto">
            <a:xfrm>
              <a:off x="5373719"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282" name="椭圆 281"/>
            <p:cNvSpPr/>
            <p:nvPr/>
          </p:nvSpPr>
          <p:spPr bwMode="auto">
            <a:xfrm>
              <a:off x="5877719"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grpSp>
      <p:grpSp>
        <p:nvGrpSpPr>
          <p:cNvPr id="283" name="组合 282"/>
          <p:cNvGrpSpPr/>
          <p:nvPr/>
        </p:nvGrpSpPr>
        <p:grpSpPr>
          <a:xfrm>
            <a:off x="8400669" y="1413364"/>
            <a:ext cx="1439743" cy="1508116"/>
            <a:chOff x="6876668" y="1413364"/>
            <a:chExt cx="1439743" cy="1508116"/>
          </a:xfrm>
        </p:grpSpPr>
        <p:pic>
          <p:nvPicPr>
            <p:cNvPr id="284" name="图片 283"/>
            <p:cNvPicPr>
              <a:picLocks noChangeAspect="1"/>
            </p:cNvPicPr>
            <p:nvPr/>
          </p:nvPicPr>
          <p:blipFill>
            <a:blip r:embed="rId8"/>
            <a:stretch>
              <a:fillRect/>
            </a:stretch>
          </p:blipFill>
          <p:spPr>
            <a:xfrm>
              <a:off x="7157803" y="1690212"/>
              <a:ext cx="589007" cy="939261"/>
            </a:xfrm>
            <a:prstGeom prst="rect">
              <a:avLst/>
            </a:prstGeom>
          </p:spPr>
        </p:pic>
        <p:sp>
          <p:nvSpPr>
            <p:cNvPr id="285" name="文本框 284"/>
            <p:cNvSpPr txBox="1"/>
            <p:nvPr/>
          </p:nvSpPr>
          <p:spPr>
            <a:xfrm>
              <a:off x="7315756" y="1413364"/>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a</a:t>
              </a:r>
              <a:endParaRPr lang="zh-CN" altLang="en-US" sz="2000" b="1" baseline="-25000" dirty="0">
                <a:solidFill>
                  <a:srgbClr val="000000"/>
                </a:solidFill>
                <a:latin typeface="Arial" panose="020B0604020202020204"/>
                <a:ea typeface="宋体" panose="02010600030101010101" pitchFamily="2" charset="-122"/>
              </a:endParaRPr>
            </a:p>
          </p:txBody>
        </p:sp>
        <p:sp>
          <p:nvSpPr>
            <p:cNvPr id="286" name="文本框 285"/>
            <p:cNvSpPr txBox="1"/>
            <p:nvPr/>
          </p:nvSpPr>
          <p:spPr>
            <a:xfrm>
              <a:off x="7729278" y="178723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b</a:t>
              </a:r>
              <a:endParaRPr lang="zh-CN" altLang="en-US" sz="2000" b="1" baseline="-25000" dirty="0">
                <a:solidFill>
                  <a:srgbClr val="000000"/>
                </a:solidFill>
                <a:latin typeface="Arial" panose="020B0604020202020204"/>
                <a:ea typeface="宋体" panose="02010600030101010101" pitchFamily="2" charset="-122"/>
              </a:endParaRPr>
            </a:p>
          </p:txBody>
        </p:sp>
        <p:sp>
          <p:nvSpPr>
            <p:cNvPr id="287" name="文本框 286"/>
            <p:cNvSpPr txBox="1"/>
            <p:nvPr/>
          </p:nvSpPr>
          <p:spPr>
            <a:xfrm>
              <a:off x="7745289" y="223572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c</a:t>
              </a:r>
              <a:endParaRPr lang="zh-CN" altLang="en-US" sz="2000" b="1" baseline="-25000" dirty="0">
                <a:solidFill>
                  <a:srgbClr val="000000"/>
                </a:solidFill>
                <a:latin typeface="Arial" panose="020B0604020202020204"/>
                <a:ea typeface="宋体" panose="02010600030101010101" pitchFamily="2" charset="-122"/>
              </a:endParaRPr>
            </a:p>
          </p:txBody>
        </p:sp>
        <p:sp>
          <p:nvSpPr>
            <p:cNvPr id="288" name="文本框 287"/>
            <p:cNvSpPr txBox="1"/>
            <p:nvPr/>
          </p:nvSpPr>
          <p:spPr>
            <a:xfrm>
              <a:off x="7313164" y="2613703"/>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d</a:t>
              </a:r>
              <a:endParaRPr lang="zh-CN" altLang="en-US" sz="2000" b="1" baseline="-25000" dirty="0">
                <a:solidFill>
                  <a:srgbClr val="000000"/>
                </a:solidFill>
                <a:latin typeface="Arial" panose="020B0604020202020204"/>
                <a:ea typeface="宋体" panose="02010600030101010101" pitchFamily="2" charset="-122"/>
              </a:endParaRPr>
            </a:p>
          </p:txBody>
        </p:sp>
        <p:sp>
          <p:nvSpPr>
            <p:cNvPr id="289" name="文本框 288"/>
            <p:cNvSpPr txBox="1"/>
            <p:nvPr/>
          </p:nvSpPr>
          <p:spPr>
            <a:xfrm>
              <a:off x="6876668" y="2236623"/>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e</a:t>
              </a:r>
              <a:endParaRPr lang="zh-CN" altLang="en-US" sz="2000" b="1" baseline="-25000" dirty="0">
                <a:solidFill>
                  <a:srgbClr val="000000"/>
                </a:solidFill>
                <a:latin typeface="Arial" panose="020B0604020202020204"/>
                <a:ea typeface="宋体" panose="02010600030101010101" pitchFamily="2" charset="-122"/>
              </a:endParaRPr>
            </a:p>
          </p:txBody>
        </p:sp>
        <p:sp>
          <p:nvSpPr>
            <p:cNvPr id="290" name="文本框 289"/>
            <p:cNvSpPr txBox="1"/>
            <p:nvPr/>
          </p:nvSpPr>
          <p:spPr>
            <a:xfrm>
              <a:off x="6891188" y="178723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f</a:t>
              </a:r>
              <a:endParaRPr lang="zh-CN" altLang="en-US" sz="2000" b="1" baseline="-25000" dirty="0">
                <a:solidFill>
                  <a:srgbClr val="000000"/>
                </a:solidFill>
                <a:latin typeface="Arial" panose="020B0604020202020204"/>
                <a:ea typeface="宋体" panose="02010600030101010101" pitchFamily="2" charset="-122"/>
              </a:endParaRPr>
            </a:p>
          </p:txBody>
        </p:sp>
        <p:sp>
          <p:nvSpPr>
            <p:cNvPr id="291" name="椭圆 290"/>
            <p:cNvSpPr/>
            <p:nvPr/>
          </p:nvSpPr>
          <p:spPr bwMode="auto">
            <a:xfrm>
              <a:off x="7812360" y="2514575"/>
              <a:ext cx="72000" cy="72000"/>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292" name="文本框 291"/>
            <p:cNvSpPr txBox="1"/>
            <p:nvPr/>
          </p:nvSpPr>
          <p:spPr>
            <a:xfrm>
              <a:off x="7876874" y="2459814"/>
              <a:ext cx="439537" cy="307777"/>
            </a:xfrm>
            <a:prstGeom prst="rect">
              <a:avLst/>
            </a:prstGeom>
            <a:noFill/>
          </p:spPr>
          <p:txBody>
            <a:bodyPr wrap="square" rtlCol="0">
              <a:spAutoFit/>
            </a:bodyPr>
            <a:lstStyle/>
            <a:p>
              <a:pPr>
                <a:defRPr/>
              </a:pPr>
              <a:r>
                <a:rPr lang="en-US" altLang="zh-CN" sz="1400" dirty="0" err="1">
                  <a:solidFill>
                    <a:srgbClr val="000000"/>
                  </a:solidFill>
                  <a:latin typeface="Arial" panose="020B0604020202020204"/>
                  <a:ea typeface="宋体" panose="02010600030101010101" pitchFamily="2" charset="-122"/>
                </a:rPr>
                <a:t>dp</a:t>
              </a:r>
              <a:endParaRPr lang="zh-CN" altLang="en-US" sz="2000" b="1" baseline="-25000" dirty="0">
                <a:solidFill>
                  <a:srgbClr val="000000"/>
                </a:solidFill>
                <a:latin typeface="Arial" panose="020B0604020202020204"/>
                <a:ea typeface="宋体" panose="02010600030101010101" pitchFamily="2" charset="-122"/>
              </a:endParaRPr>
            </a:p>
          </p:txBody>
        </p:sp>
        <p:sp>
          <p:nvSpPr>
            <p:cNvPr id="293" name="文本框 292"/>
            <p:cNvSpPr txBox="1"/>
            <p:nvPr/>
          </p:nvSpPr>
          <p:spPr>
            <a:xfrm>
              <a:off x="7323236" y="182507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g</a:t>
              </a:r>
              <a:endParaRPr lang="zh-CN" altLang="en-US" sz="2000" b="1" baseline="-25000" dirty="0">
                <a:solidFill>
                  <a:srgbClr val="000000"/>
                </a:solidFill>
                <a:latin typeface="Arial" panose="020B0604020202020204"/>
                <a:ea typeface="宋体" panose="02010600030101010101" pitchFamily="2" charset="-122"/>
              </a:endParaRPr>
            </a:p>
          </p:txBody>
        </p:sp>
      </p:grpSp>
      <p:sp>
        <p:nvSpPr>
          <p:cNvPr id="294" name="文本框 293"/>
          <p:cNvSpPr txBox="1"/>
          <p:nvPr/>
        </p:nvSpPr>
        <p:spPr>
          <a:xfrm>
            <a:off x="3358236" y="1221055"/>
            <a:ext cx="380592" cy="646331"/>
          </a:xfrm>
          <a:prstGeom prst="rect">
            <a:avLst/>
          </a:prstGeom>
          <a:noFill/>
        </p:spPr>
        <p:txBody>
          <a:bodyPr wrap="square" rtlCol="0">
            <a:spAutoFit/>
          </a:bodyPr>
          <a:lstStyle/>
          <a:p>
            <a:pPr>
              <a:defRPr/>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位码</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5" name="文本框 294"/>
          <p:cNvSpPr txBox="1"/>
          <p:nvPr/>
        </p:nvSpPr>
        <p:spPr>
          <a:xfrm>
            <a:off x="3358236" y="2659828"/>
            <a:ext cx="380592" cy="646331"/>
          </a:xfrm>
          <a:prstGeom prst="rect">
            <a:avLst/>
          </a:prstGeom>
          <a:noFill/>
        </p:spPr>
        <p:txBody>
          <a:bodyPr wrap="square" rtlCol="0">
            <a:spAutoFit/>
          </a:bodyPr>
          <a:lstStyle/>
          <a:p>
            <a:pPr>
              <a:defRPr/>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段码</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96" name="直接箭头连接符 295"/>
          <p:cNvCxnSpPr/>
          <p:nvPr/>
        </p:nvCxnSpPr>
        <p:spPr bwMode="auto">
          <a:xfrm>
            <a:off x="4301472" y="4623776"/>
            <a:ext cx="392133"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297" name="直接箭头连接符 296"/>
          <p:cNvCxnSpPr/>
          <p:nvPr/>
        </p:nvCxnSpPr>
        <p:spPr bwMode="auto">
          <a:xfrm>
            <a:off x="4301472" y="5439826"/>
            <a:ext cx="392133" cy="0"/>
          </a:xfrm>
          <a:prstGeom prst="straightConnector1">
            <a:avLst/>
          </a:prstGeom>
          <a:solidFill>
            <a:schemeClr val="accent1"/>
          </a:solidFill>
          <a:ln w="9525" cap="flat" cmpd="sng" algn="ctr">
            <a:solidFill>
              <a:schemeClr val="tx1"/>
            </a:solidFill>
            <a:prstDash val="solid"/>
            <a:round/>
            <a:headEnd type="none" w="med" len="med"/>
            <a:tailEnd type="triangle"/>
          </a:ln>
        </p:spPr>
      </p:cxnSp>
      <p:grpSp>
        <p:nvGrpSpPr>
          <p:cNvPr id="298" name="组合 297"/>
          <p:cNvGrpSpPr/>
          <p:nvPr/>
        </p:nvGrpSpPr>
        <p:grpSpPr>
          <a:xfrm>
            <a:off x="5449716" y="5262584"/>
            <a:ext cx="1567462" cy="50328"/>
            <a:chOff x="4355976" y="5826944"/>
            <a:chExt cx="1567462" cy="50328"/>
          </a:xfrm>
        </p:grpSpPr>
        <p:sp>
          <p:nvSpPr>
            <p:cNvPr id="299" name="椭圆 298"/>
            <p:cNvSpPr/>
            <p:nvPr/>
          </p:nvSpPr>
          <p:spPr bwMode="auto">
            <a:xfrm>
              <a:off x="4355976"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300" name="椭圆 299"/>
            <p:cNvSpPr/>
            <p:nvPr/>
          </p:nvSpPr>
          <p:spPr bwMode="auto">
            <a:xfrm>
              <a:off x="4860032"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301" name="椭圆 300"/>
            <p:cNvSpPr/>
            <p:nvPr/>
          </p:nvSpPr>
          <p:spPr bwMode="auto">
            <a:xfrm>
              <a:off x="5373719"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302" name="椭圆 301"/>
            <p:cNvSpPr/>
            <p:nvPr/>
          </p:nvSpPr>
          <p:spPr bwMode="auto">
            <a:xfrm>
              <a:off x="5877719"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grpSp>
      <p:sp>
        <p:nvSpPr>
          <p:cNvPr id="303" name="文本框 302"/>
          <p:cNvSpPr txBox="1"/>
          <p:nvPr/>
        </p:nvSpPr>
        <p:spPr>
          <a:xfrm>
            <a:off x="3396000" y="4029367"/>
            <a:ext cx="380592" cy="646331"/>
          </a:xfrm>
          <a:prstGeom prst="rect">
            <a:avLst/>
          </a:prstGeom>
          <a:noFill/>
        </p:spPr>
        <p:txBody>
          <a:bodyPr wrap="square" rtlCol="0">
            <a:spAutoFit/>
          </a:bodyPr>
          <a:lstStyle/>
          <a:p>
            <a:pPr>
              <a:defRPr/>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位码</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4" name="文本框 303"/>
          <p:cNvSpPr txBox="1"/>
          <p:nvPr/>
        </p:nvSpPr>
        <p:spPr>
          <a:xfrm>
            <a:off x="3396000" y="5468140"/>
            <a:ext cx="380592" cy="646331"/>
          </a:xfrm>
          <a:prstGeom prst="rect">
            <a:avLst/>
          </a:prstGeom>
          <a:noFill/>
        </p:spPr>
        <p:txBody>
          <a:bodyPr wrap="square" rtlCol="0">
            <a:spAutoFit/>
          </a:bodyPr>
          <a:lstStyle/>
          <a:p>
            <a:pPr>
              <a:defRPr/>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段码</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5" name="文本框 304"/>
          <p:cNvSpPr txBox="1"/>
          <p:nvPr/>
        </p:nvSpPr>
        <p:spPr>
          <a:xfrm>
            <a:off x="7824192" y="2996952"/>
            <a:ext cx="2304256" cy="369332"/>
          </a:xfrm>
          <a:prstGeom prst="rect">
            <a:avLst/>
          </a:prstGeom>
          <a:noFill/>
        </p:spPr>
        <p:txBody>
          <a:bodyPr wrap="square" rtlCol="0">
            <a:spAutoFit/>
          </a:bodyPr>
          <a:lstStyle/>
          <a:p>
            <a:pPr>
              <a:defRPr/>
            </a:pPr>
            <a:r>
              <a:rPr lang="zh-CN" altLang="en-US" dirty="0">
                <a:solidFill>
                  <a:srgbClr val="000000"/>
                </a:solidFill>
                <a:latin typeface="Arial" panose="020B0604020202020204"/>
                <a:ea typeface="宋体" panose="02010600030101010101" pitchFamily="2" charset="-122"/>
              </a:rPr>
              <a:t>假设数码管是共阴极</a:t>
            </a:r>
            <a:endParaRPr lang="zh-CN" altLang="en-US" dirty="0">
              <a:solidFill>
                <a:srgbClr val="000000"/>
              </a:solidFill>
              <a:latin typeface="Arial" panose="020B060402020202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2"/>
                                        </p:tgtEl>
                                        <p:attrNameLst>
                                          <p:attrName>style.visibility</p:attrName>
                                        </p:attrNameLst>
                                      </p:cBhvr>
                                      <p:to>
                                        <p:strVal val="visible"/>
                                      </p:to>
                                    </p:set>
                                    <p:animEffect transition="in" filter="fade">
                                      <p:cBhvr>
                                        <p:cTn id="7" dur="500"/>
                                        <p:tgtEl>
                                          <p:spTgt spid="2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3"/>
                                        </p:tgtEl>
                                        <p:attrNameLst>
                                          <p:attrName>style.visibility</p:attrName>
                                        </p:attrNameLst>
                                      </p:cBhvr>
                                      <p:to>
                                        <p:strVal val="visible"/>
                                      </p:to>
                                    </p:set>
                                    <p:animEffect transition="in" filter="fade">
                                      <p:cBhvr>
                                        <p:cTn id="10" dur="500"/>
                                        <p:tgtEl>
                                          <p:spTgt spid="273"/>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8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0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3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7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94"/>
                                        </p:tgtEl>
                                        <p:attrNameLst>
                                          <p:attrName>style.visibility</p:attrName>
                                        </p:attrNameLst>
                                      </p:cBhvr>
                                      <p:to>
                                        <p:strVal val="visible"/>
                                      </p:to>
                                    </p:set>
                                    <p:animEffect transition="in" filter="wipe(left)">
                                      <p:cBhvr>
                                        <p:cTn id="26" dur="500"/>
                                        <p:tgtEl>
                                          <p:spTgt spid="294"/>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95"/>
                                        </p:tgtEl>
                                        <p:attrNameLst>
                                          <p:attrName>style.visibility</p:attrName>
                                        </p:attrNameLst>
                                      </p:cBhvr>
                                      <p:to>
                                        <p:strVal val="visible"/>
                                      </p:to>
                                    </p:set>
                                    <p:animEffect transition="in" filter="wipe(left)">
                                      <p:cBhvr>
                                        <p:cTn id="29" dur="500"/>
                                        <p:tgtEl>
                                          <p:spTgt spid="29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76"/>
                                        </p:tgtEl>
                                        <p:attrNameLst>
                                          <p:attrName>style.visibility</p:attrName>
                                        </p:attrNameLst>
                                      </p:cBhvr>
                                      <p:to>
                                        <p:strVal val="visible"/>
                                      </p:to>
                                    </p:set>
                                    <p:animEffect transition="in" filter="wipe(left)">
                                      <p:cBhvr>
                                        <p:cTn id="32" dur="500"/>
                                        <p:tgtEl>
                                          <p:spTgt spid="27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74"/>
                                        </p:tgtEl>
                                        <p:attrNameLst>
                                          <p:attrName>style.visibility</p:attrName>
                                        </p:attrNameLst>
                                      </p:cBhvr>
                                      <p:to>
                                        <p:strVal val="visible"/>
                                      </p:to>
                                    </p:set>
                                    <p:animEffect transition="in" filter="wipe(left)">
                                      <p:cBhvr>
                                        <p:cTn id="35" dur="500"/>
                                        <p:tgtEl>
                                          <p:spTgt spid="27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75"/>
                                        </p:tgtEl>
                                        <p:attrNameLst>
                                          <p:attrName>style.visibility</p:attrName>
                                        </p:attrNameLst>
                                      </p:cBhvr>
                                      <p:to>
                                        <p:strVal val="visible"/>
                                      </p:to>
                                    </p:set>
                                    <p:animEffect transition="in" filter="wipe(left)">
                                      <p:cBhvr>
                                        <p:cTn id="40" dur="500"/>
                                        <p:tgtEl>
                                          <p:spTgt spid="275"/>
                                        </p:tgtEl>
                                      </p:cBhvr>
                                    </p:animEffect>
                                  </p:childTnLst>
                                </p:cTn>
                              </p:par>
                              <p:par>
                                <p:cTn id="41" presetID="22" presetClass="entr" presetSubtype="8" fill="hold" nodeType="withEffect">
                                  <p:stCondLst>
                                    <p:cond delay="0"/>
                                  </p:stCondLst>
                                  <p:childTnLst>
                                    <p:set>
                                      <p:cBhvr>
                                        <p:cTn id="42" dur="1" fill="hold">
                                          <p:stCondLst>
                                            <p:cond delay="0"/>
                                          </p:stCondLst>
                                        </p:cTn>
                                        <p:tgtEl>
                                          <p:spTgt spid="277"/>
                                        </p:tgtEl>
                                        <p:attrNameLst>
                                          <p:attrName>style.visibility</p:attrName>
                                        </p:attrNameLst>
                                      </p:cBhvr>
                                      <p:to>
                                        <p:strVal val="visible"/>
                                      </p:to>
                                    </p:set>
                                    <p:animEffect transition="in" filter="wipe(left)">
                                      <p:cBhvr>
                                        <p:cTn id="43" dur="500"/>
                                        <p:tgtEl>
                                          <p:spTgt spid="277"/>
                                        </p:tgtEl>
                                      </p:cBhvr>
                                    </p:animEffec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2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74"/>
                                        </p:tgtEl>
                                        <p:attrNameLst>
                                          <p:attrName>style.visibility</p:attrName>
                                        </p:attrNameLst>
                                      </p:cBhvr>
                                      <p:to>
                                        <p:strVal val="hidden"/>
                                      </p:to>
                                    </p:set>
                                  </p:childTnLst>
                                </p:cTn>
                              </p:par>
                            </p:childTnLst>
                          </p:cTn>
                        </p:par>
                        <p:par>
                          <p:cTn id="51" fill="hold">
                            <p:stCondLst>
                              <p:cond delay="0"/>
                            </p:stCondLst>
                            <p:childTnLst>
                              <p:par>
                                <p:cTn id="52" presetID="22" presetClass="entr" presetSubtype="8" fill="hold" grpId="0" nodeType="afterEffect">
                                  <p:stCondLst>
                                    <p:cond delay="0"/>
                                  </p:stCondLst>
                                  <p:childTnLst>
                                    <p:set>
                                      <p:cBhvr>
                                        <p:cTn id="53" dur="1" fill="hold">
                                          <p:stCondLst>
                                            <p:cond delay="0"/>
                                          </p:stCondLst>
                                        </p:cTn>
                                        <p:tgtEl>
                                          <p:spTgt spid="229"/>
                                        </p:tgtEl>
                                        <p:attrNameLst>
                                          <p:attrName>style.visibility</p:attrName>
                                        </p:attrNameLst>
                                      </p:cBhvr>
                                      <p:to>
                                        <p:strVal val="visible"/>
                                      </p:to>
                                    </p:set>
                                    <p:animEffect transition="in" filter="wipe(left)">
                                      <p:cBhvr>
                                        <p:cTn id="54" dur="500"/>
                                        <p:tgtEl>
                                          <p:spTgt spid="229"/>
                                        </p:tgtEl>
                                      </p:cBhvr>
                                    </p:animEffect>
                                  </p:childTnLst>
                                </p:cTn>
                              </p:par>
                            </p:childTnLst>
                          </p:cTn>
                        </p:par>
                        <p:par>
                          <p:cTn id="55" fill="hold">
                            <p:stCondLst>
                              <p:cond delay="500"/>
                            </p:stCondLst>
                            <p:childTnLst>
                              <p:par>
                                <p:cTn id="56" presetID="1" presetClass="entr" presetSubtype="0" fill="hold" nodeType="afterEffect">
                                  <p:stCondLst>
                                    <p:cond delay="0"/>
                                  </p:stCondLst>
                                  <p:childTnLst>
                                    <p:set>
                                      <p:cBhvr>
                                        <p:cTn id="57" dur="1" fill="hold">
                                          <p:stCondLst>
                                            <p:cond delay="0"/>
                                          </p:stCondLst>
                                        </p:cTn>
                                        <p:tgtEl>
                                          <p:spTgt spid="27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83"/>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03"/>
                                        </p:tgtEl>
                                        <p:attrNameLst>
                                          <p:attrName>style.visibility</p:attrName>
                                        </p:attrNameLst>
                                      </p:cBhvr>
                                      <p:to>
                                        <p:strVal val="visible"/>
                                      </p:to>
                                    </p:set>
                                    <p:animEffect transition="in" filter="wipe(left)">
                                      <p:cBhvr>
                                        <p:cTn id="68" dur="500"/>
                                        <p:tgtEl>
                                          <p:spTgt spid="30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26"/>
                                        </p:tgtEl>
                                        <p:attrNameLst>
                                          <p:attrName>style.visibility</p:attrName>
                                        </p:attrNameLst>
                                      </p:cBhvr>
                                      <p:to>
                                        <p:strVal val="visible"/>
                                      </p:to>
                                    </p:set>
                                    <p:animEffect transition="in" filter="wipe(left)">
                                      <p:cBhvr>
                                        <p:cTn id="71" dur="500"/>
                                        <p:tgtEl>
                                          <p:spTgt spid="226"/>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304"/>
                                        </p:tgtEl>
                                        <p:attrNameLst>
                                          <p:attrName>style.visibility</p:attrName>
                                        </p:attrNameLst>
                                      </p:cBhvr>
                                      <p:to>
                                        <p:strVal val="visible"/>
                                      </p:to>
                                    </p:set>
                                    <p:animEffect transition="in" filter="wipe(left)">
                                      <p:cBhvr>
                                        <p:cTn id="74" dur="500"/>
                                        <p:tgtEl>
                                          <p:spTgt spid="304"/>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225"/>
                                        </p:tgtEl>
                                        <p:attrNameLst>
                                          <p:attrName>style.visibility</p:attrName>
                                        </p:attrNameLst>
                                      </p:cBhvr>
                                      <p:to>
                                        <p:strVal val="visible"/>
                                      </p:to>
                                    </p:set>
                                    <p:animEffect transition="in" filter="wipe(left)">
                                      <p:cBhvr>
                                        <p:cTn id="77" dur="500"/>
                                        <p:tgtEl>
                                          <p:spTgt spid="225"/>
                                        </p:tgtEl>
                                      </p:cBhvr>
                                    </p:animEffect>
                                  </p:childTnLst>
                                </p:cTn>
                              </p:par>
                            </p:childTnLst>
                          </p:cTn>
                        </p:par>
                        <p:par>
                          <p:cTn id="78" fill="hold">
                            <p:stCondLst>
                              <p:cond delay="500"/>
                            </p:stCondLst>
                            <p:childTnLst>
                              <p:par>
                                <p:cTn id="79" presetID="22" presetClass="entr" presetSubtype="8" fill="hold" nodeType="afterEffect">
                                  <p:stCondLst>
                                    <p:cond delay="0"/>
                                  </p:stCondLst>
                                  <p:childTnLst>
                                    <p:set>
                                      <p:cBhvr>
                                        <p:cTn id="80" dur="1" fill="hold">
                                          <p:stCondLst>
                                            <p:cond delay="0"/>
                                          </p:stCondLst>
                                        </p:cTn>
                                        <p:tgtEl>
                                          <p:spTgt spid="296"/>
                                        </p:tgtEl>
                                        <p:attrNameLst>
                                          <p:attrName>style.visibility</p:attrName>
                                        </p:attrNameLst>
                                      </p:cBhvr>
                                      <p:to>
                                        <p:strVal val="visible"/>
                                      </p:to>
                                    </p:set>
                                    <p:animEffect transition="in" filter="wipe(left)">
                                      <p:cBhvr>
                                        <p:cTn id="81" dur="500"/>
                                        <p:tgtEl>
                                          <p:spTgt spid="296"/>
                                        </p:tgtEl>
                                      </p:cBhvr>
                                    </p:animEffect>
                                  </p:childTnLst>
                                </p:cTn>
                              </p:par>
                              <p:par>
                                <p:cTn id="82" presetID="22" presetClass="entr" presetSubtype="8" fill="hold" nodeType="withEffect">
                                  <p:stCondLst>
                                    <p:cond delay="0"/>
                                  </p:stCondLst>
                                  <p:childTnLst>
                                    <p:set>
                                      <p:cBhvr>
                                        <p:cTn id="83" dur="1" fill="hold">
                                          <p:stCondLst>
                                            <p:cond delay="0"/>
                                          </p:stCondLst>
                                        </p:cTn>
                                        <p:tgtEl>
                                          <p:spTgt spid="297"/>
                                        </p:tgtEl>
                                        <p:attrNameLst>
                                          <p:attrName>style.visibility</p:attrName>
                                        </p:attrNameLst>
                                      </p:cBhvr>
                                      <p:to>
                                        <p:strVal val="visible"/>
                                      </p:to>
                                    </p:set>
                                    <p:animEffect transition="in" filter="wipe(left)">
                                      <p:cBhvr>
                                        <p:cTn id="84" dur="500"/>
                                        <p:tgtEl>
                                          <p:spTgt spid="297"/>
                                        </p:tgtEl>
                                      </p:cBhvr>
                                    </p:animEffect>
                                  </p:childTnLst>
                                </p:cTn>
                              </p:par>
                            </p:childTnLst>
                          </p:cTn>
                        </p:par>
                        <p:par>
                          <p:cTn id="85" fill="hold">
                            <p:stCondLst>
                              <p:cond delay="1000"/>
                            </p:stCondLst>
                            <p:childTnLst>
                              <p:par>
                                <p:cTn id="86" presetID="1" presetClass="entr" presetSubtype="0" fill="hold" nodeType="afterEffect">
                                  <p:stCondLst>
                                    <p:cond delay="0"/>
                                  </p:stCondLst>
                                  <p:childTnLst>
                                    <p:set>
                                      <p:cBhvr>
                                        <p:cTn id="87" dur="1" fill="hold">
                                          <p:stCondLst>
                                            <p:cond delay="0"/>
                                          </p:stCondLst>
                                        </p:cTn>
                                        <p:tgtEl>
                                          <p:spTgt spid="224"/>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226"/>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225"/>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224"/>
                                        </p:tgtEl>
                                        <p:attrNameLst>
                                          <p:attrName>style.visibility</p:attrName>
                                        </p:attrNameLst>
                                      </p:cBhvr>
                                      <p:to>
                                        <p:strVal val="hidden"/>
                                      </p:to>
                                    </p:set>
                                  </p:childTnLst>
                                </p:cTn>
                              </p:par>
                            </p:childTnLst>
                          </p:cTn>
                        </p:par>
                        <p:par>
                          <p:cTn id="96" fill="hold">
                            <p:stCondLst>
                              <p:cond delay="0"/>
                            </p:stCondLst>
                            <p:childTnLst>
                              <p:par>
                                <p:cTn id="97" presetID="22" presetClass="entr" presetSubtype="8" fill="hold" grpId="0" nodeType="afterEffect">
                                  <p:stCondLst>
                                    <p:cond delay="0"/>
                                  </p:stCondLst>
                                  <p:childTnLst>
                                    <p:set>
                                      <p:cBhvr>
                                        <p:cTn id="98" dur="1" fill="hold">
                                          <p:stCondLst>
                                            <p:cond delay="0"/>
                                          </p:stCondLst>
                                        </p:cTn>
                                        <p:tgtEl>
                                          <p:spTgt spid="228"/>
                                        </p:tgtEl>
                                        <p:attrNameLst>
                                          <p:attrName>style.visibility</p:attrName>
                                        </p:attrNameLst>
                                      </p:cBhvr>
                                      <p:to>
                                        <p:strVal val="visible"/>
                                      </p:to>
                                    </p:set>
                                    <p:animEffect transition="in" filter="wipe(left)">
                                      <p:cBhvr>
                                        <p:cTn id="99" dur="500"/>
                                        <p:tgtEl>
                                          <p:spTgt spid="228"/>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227"/>
                                        </p:tgtEl>
                                        <p:attrNameLst>
                                          <p:attrName>style.visibility</p:attrName>
                                        </p:attrNameLst>
                                      </p:cBhvr>
                                      <p:to>
                                        <p:strVal val="visible"/>
                                      </p:to>
                                    </p:set>
                                    <p:animEffect transition="in" filter="wipe(left)">
                                      <p:cBhvr>
                                        <p:cTn id="102" dur="500"/>
                                        <p:tgtEl>
                                          <p:spTgt spid="227"/>
                                        </p:tgtEl>
                                      </p:cBhvr>
                                    </p:animEffect>
                                  </p:childTnLst>
                                </p:cTn>
                              </p:par>
                            </p:childTnLst>
                          </p:cTn>
                        </p:par>
                        <p:par>
                          <p:cTn id="103" fill="hold">
                            <p:stCondLst>
                              <p:cond delay="500"/>
                            </p:stCondLst>
                            <p:childTnLst>
                              <p:par>
                                <p:cTn id="104" presetID="1" presetClass="entr" presetSubtype="0" fill="hold" nodeType="afterEffect">
                                  <p:stCondLst>
                                    <p:cond delay="0"/>
                                  </p:stCondLst>
                                  <p:childTnLst>
                                    <p:set>
                                      <p:cBhvr>
                                        <p:cTn id="105"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P spid="225" grpId="1"/>
      <p:bldP spid="226" grpId="0"/>
      <p:bldP spid="226" grpId="1"/>
      <p:bldP spid="227" grpId="0"/>
      <p:bldP spid="228" grpId="0"/>
      <p:bldP spid="229" grpId="0"/>
      <p:bldP spid="272" grpId="0"/>
      <p:bldP spid="273" grpId="0"/>
      <p:bldP spid="274" grpId="0"/>
      <p:bldP spid="274" grpId="1"/>
      <p:bldP spid="276" grpId="0"/>
      <p:bldP spid="294" grpId="0"/>
      <p:bldP spid="295" grpId="0"/>
      <p:bldP spid="303" grpId="0"/>
      <p:bldP spid="304" grpId="0"/>
      <p:bldP spid="30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矩形 15"/>
          <p:cNvSpPr>
            <a:spLocks noChangeArrowheads="1"/>
          </p:cNvSpPr>
          <p:nvPr>
            <p:custDataLst>
              <p:tags r:id="rId1"/>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1" name="PA-圆角矩形 1"/>
          <p:cNvSpPr/>
          <p:nvPr>
            <p:custDataLst>
              <p:tags r:id="rId2"/>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PA-文本框 5"/>
          <p:cNvSpPr txBox="1">
            <a:spLocks noChangeArrowheads="1"/>
          </p:cNvSpPr>
          <p:nvPr>
            <p:custDataLst>
              <p:tags r:id="rId3"/>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译码器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grpSp>
        <p:nvGrpSpPr>
          <p:cNvPr id="2" name="组合 1"/>
          <p:cNvGrpSpPr/>
          <p:nvPr/>
        </p:nvGrpSpPr>
        <p:grpSpPr>
          <a:xfrm>
            <a:off x="4243698" y="4290672"/>
            <a:ext cx="2898179" cy="1845272"/>
            <a:chOff x="2719697" y="4290672"/>
            <a:chExt cx="2898179" cy="1845272"/>
          </a:xfrm>
        </p:grpSpPr>
        <p:pic>
          <p:nvPicPr>
            <p:cNvPr id="4" name="图片 3"/>
            <p:cNvPicPr>
              <a:picLocks noChangeAspect="1"/>
            </p:cNvPicPr>
            <p:nvPr/>
          </p:nvPicPr>
          <p:blipFill>
            <a:blip r:embed="rId4"/>
            <a:stretch>
              <a:fillRect/>
            </a:stretch>
          </p:blipFill>
          <p:spPr>
            <a:xfrm>
              <a:off x="3299476" y="4596584"/>
              <a:ext cx="2318400" cy="904167"/>
            </a:xfrm>
            <a:prstGeom prst="rect">
              <a:avLst/>
            </a:prstGeom>
          </p:spPr>
        </p:pic>
        <p:grpSp>
          <p:nvGrpSpPr>
            <p:cNvPr id="5" name="组合 4"/>
            <p:cNvGrpSpPr/>
            <p:nvPr/>
          </p:nvGrpSpPr>
          <p:grpSpPr>
            <a:xfrm>
              <a:off x="2719697" y="4290672"/>
              <a:ext cx="2514417" cy="324000"/>
              <a:chOff x="2681933" y="1546430"/>
              <a:chExt cx="2514417" cy="324000"/>
            </a:xfrm>
          </p:grpSpPr>
          <p:grpSp>
            <p:nvGrpSpPr>
              <p:cNvPr id="36" name="组合 35"/>
              <p:cNvGrpSpPr/>
              <p:nvPr/>
            </p:nvGrpSpPr>
            <p:grpSpPr>
              <a:xfrm>
                <a:off x="3682164" y="1546430"/>
                <a:ext cx="1514186" cy="324000"/>
                <a:chOff x="4114212" y="4680072"/>
                <a:chExt cx="1514186" cy="324000"/>
              </a:xfrm>
            </p:grpSpPr>
            <p:cxnSp>
              <p:nvCxnSpPr>
                <p:cNvPr id="42" name="直接连接符 41"/>
                <p:cNvCxnSpPr/>
                <p:nvPr/>
              </p:nvCxnSpPr>
              <p:spPr bwMode="auto">
                <a:xfrm flipV="1">
                  <a:off x="4114212" y="4895745"/>
                  <a:ext cx="0" cy="108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43" name="直接连接符 42"/>
                <p:cNvCxnSpPr/>
                <p:nvPr/>
              </p:nvCxnSpPr>
              <p:spPr bwMode="auto">
                <a:xfrm flipV="1">
                  <a:off x="4620286" y="4824072"/>
                  <a:ext cx="0" cy="180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44" name="直接连接符 43"/>
                <p:cNvCxnSpPr/>
                <p:nvPr/>
              </p:nvCxnSpPr>
              <p:spPr bwMode="auto">
                <a:xfrm flipV="1">
                  <a:off x="5124342" y="4752072"/>
                  <a:ext cx="0" cy="252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45" name="直接连接符 44"/>
                <p:cNvCxnSpPr/>
                <p:nvPr/>
              </p:nvCxnSpPr>
              <p:spPr bwMode="auto">
                <a:xfrm flipH="1" flipV="1">
                  <a:off x="5628398" y="4680072"/>
                  <a:ext cx="0" cy="324000"/>
                </a:xfrm>
                <a:prstGeom prst="line">
                  <a:avLst/>
                </a:prstGeom>
                <a:solidFill>
                  <a:schemeClr val="accent1"/>
                </a:solidFill>
                <a:ln w="12700" cap="flat" cmpd="sng" algn="ctr">
                  <a:solidFill>
                    <a:srgbClr val="00B050"/>
                  </a:solidFill>
                  <a:prstDash val="solid"/>
                  <a:round/>
                  <a:headEnd type="none" w="med" len="med"/>
                  <a:tailEnd type="none" w="med" len="med"/>
                </a:ln>
              </p:spPr>
            </p:cxnSp>
          </p:grpSp>
          <p:grpSp>
            <p:nvGrpSpPr>
              <p:cNvPr id="37" name="组合 36"/>
              <p:cNvGrpSpPr/>
              <p:nvPr/>
            </p:nvGrpSpPr>
            <p:grpSpPr>
              <a:xfrm>
                <a:off x="2681933" y="1546430"/>
                <a:ext cx="2514407" cy="215673"/>
                <a:chOff x="3113981" y="4680072"/>
                <a:chExt cx="2514407" cy="215673"/>
              </a:xfrm>
            </p:grpSpPr>
            <p:cxnSp>
              <p:nvCxnSpPr>
                <p:cNvPr id="38" name="直接连接符 37"/>
                <p:cNvCxnSpPr/>
                <p:nvPr/>
              </p:nvCxnSpPr>
              <p:spPr bwMode="auto">
                <a:xfrm>
                  <a:off x="3113981" y="4895745"/>
                  <a:ext cx="1000231" cy="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39" name="直接连接符 38"/>
                <p:cNvCxnSpPr/>
                <p:nvPr/>
              </p:nvCxnSpPr>
              <p:spPr bwMode="auto">
                <a:xfrm>
                  <a:off x="3113981" y="4823854"/>
                  <a:ext cx="1506305" cy="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40" name="直接连接符 39"/>
                <p:cNvCxnSpPr/>
                <p:nvPr/>
              </p:nvCxnSpPr>
              <p:spPr bwMode="auto">
                <a:xfrm>
                  <a:off x="3113981" y="4751963"/>
                  <a:ext cx="2012274" cy="109"/>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41" name="直接连接符 40"/>
                <p:cNvCxnSpPr/>
                <p:nvPr/>
              </p:nvCxnSpPr>
              <p:spPr bwMode="auto">
                <a:xfrm>
                  <a:off x="3113981" y="4680072"/>
                  <a:ext cx="2514407" cy="0"/>
                </a:xfrm>
                <a:prstGeom prst="line">
                  <a:avLst/>
                </a:prstGeom>
                <a:solidFill>
                  <a:schemeClr val="accent1"/>
                </a:solidFill>
                <a:ln w="12700" cap="flat" cmpd="sng" algn="ctr">
                  <a:solidFill>
                    <a:srgbClr val="00B050"/>
                  </a:solidFill>
                  <a:prstDash val="solid"/>
                  <a:round/>
                  <a:headEnd type="none" w="med" len="med"/>
                  <a:tailEnd type="none" w="med" len="med"/>
                </a:ln>
              </p:spPr>
            </p:cxnSp>
          </p:grpSp>
        </p:grpSp>
        <p:grpSp>
          <p:nvGrpSpPr>
            <p:cNvPr id="6" name="组合 5"/>
            <p:cNvGrpSpPr/>
            <p:nvPr/>
          </p:nvGrpSpPr>
          <p:grpSpPr>
            <a:xfrm>
              <a:off x="2719697" y="5362898"/>
              <a:ext cx="2610147" cy="773046"/>
              <a:chOff x="2681933" y="2618656"/>
              <a:chExt cx="2610147" cy="773046"/>
            </a:xfrm>
          </p:grpSpPr>
          <p:grpSp>
            <p:nvGrpSpPr>
              <p:cNvPr id="7" name="组合 6"/>
              <p:cNvGrpSpPr/>
              <p:nvPr/>
            </p:nvGrpSpPr>
            <p:grpSpPr>
              <a:xfrm>
                <a:off x="3610156" y="2731656"/>
                <a:ext cx="1586194" cy="612000"/>
                <a:chOff x="4042204" y="5769328"/>
                <a:chExt cx="1586194" cy="612000"/>
              </a:xfrm>
            </p:grpSpPr>
            <p:cxnSp>
              <p:nvCxnSpPr>
                <p:cNvPr id="28" name="直接连接符 27"/>
                <p:cNvCxnSpPr/>
                <p:nvPr/>
              </p:nvCxnSpPr>
              <p:spPr bwMode="auto">
                <a:xfrm>
                  <a:off x="4042204" y="5769328"/>
                  <a:ext cx="0" cy="108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9" name="直接连接符 28"/>
                <p:cNvCxnSpPr/>
                <p:nvPr/>
              </p:nvCxnSpPr>
              <p:spPr bwMode="auto">
                <a:xfrm>
                  <a:off x="4268803" y="5769328"/>
                  <a:ext cx="0" cy="180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0" name="直接连接符 29"/>
                <p:cNvCxnSpPr/>
                <p:nvPr/>
              </p:nvCxnSpPr>
              <p:spPr bwMode="auto">
                <a:xfrm>
                  <a:off x="4495402" y="5769328"/>
                  <a:ext cx="0" cy="252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1" name="直接连接符 30"/>
                <p:cNvCxnSpPr/>
                <p:nvPr/>
              </p:nvCxnSpPr>
              <p:spPr bwMode="auto">
                <a:xfrm>
                  <a:off x="4722001" y="5769328"/>
                  <a:ext cx="0" cy="324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2" name="直接连接符 31"/>
                <p:cNvCxnSpPr/>
                <p:nvPr/>
              </p:nvCxnSpPr>
              <p:spPr bwMode="auto">
                <a:xfrm>
                  <a:off x="4948600" y="5769328"/>
                  <a:ext cx="0" cy="396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3" name="直接连接符 32"/>
                <p:cNvCxnSpPr/>
                <p:nvPr/>
              </p:nvCxnSpPr>
              <p:spPr bwMode="auto">
                <a:xfrm>
                  <a:off x="5175199" y="5769328"/>
                  <a:ext cx="0" cy="468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4" name="直接连接符 33"/>
                <p:cNvCxnSpPr/>
                <p:nvPr/>
              </p:nvCxnSpPr>
              <p:spPr bwMode="auto">
                <a:xfrm flipH="1">
                  <a:off x="5401798" y="5769328"/>
                  <a:ext cx="0" cy="540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5" name="直接连接符 34"/>
                <p:cNvCxnSpPr/>
                <p:nvPr/>
              </p:nvCxnSpPr>
              <p:spPr bwMode="auto">
                <a:xfrm>
                  <a:off x="5628398" y="5769328"/>
                  <a:ext cx="0" cy="612000"/>
                </a:xfrm>
                <a:prstGeom prst="line">
                  <a:avLst/>
                </a:prstGeom>
                <a:solidFill>
                  <a:schemeClr val="accent1"/>
                </a:solidFill>
                <a:ln w="12700" cap="flat" cmpd="sng" algn="ctr">
                  <a:solidFill>
                    <a:srgbClr val="0066FF"/>
                  </a:solidFill>
                  <a:prstDash val="solid"/>
                  <a:round/>
                  <a:headEnd type="none" w="med" len="med"/>
                  <a:tailEnd type="none" w="med" len="med"/>
                </a:ln>
              </p:spPr>
            </p:cxnSp>
          </p:grpSp>
          <p:grpSp>
            <p:nvGrpSpPr>
              <p:cNvPr id="8" name="组合 7"/>
              <p:cNvGrpSpPr/>
              <p:nvPr/>
            </p:nvGrpSpPr>
            <p:grpSpPr>
              <a:xfrm>
                <a:off x="2681933" y="2839656"/>
                <a:ext cx="2514407" cy="504000"/>
                <a:chOff x="3113981" y="5733312"/>
                <a:chExt cx="2514407" cy="504000"/>
              </a:xfrm>
            </p:grpSpPr>
            <p:cxnSp>
              <p:nvCxnSpPr>
                <p:cNvPr id="20" name="直接连接符 19"/>
                <p:cNvCxnSpPr/>
                <p:nvPr/>
              </p:nvCxnSpPr>
              <p:spPr bwMode="auto">
                <a:xfrm>
                  <a:off x="3113981" y="6237312"/>
                  <a:ext cx="2514407"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1" name="直接连接符 20"/>
                <p:cNvCxnSpPr/>
                <p:nvPr/>
              </p:nvCxnSpPr>
              <p:spPr bwMode="auto">
                <a:xfrm>
                  <a:off x="3113981" y="5733312"/>
                  <a:ext cx="928223"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2" name="直接连接符 21"/>
                <p:cNvCxnSpPr/>
                <p:nvPr/>
              </p:nvCxnSpPr>
              <p:spPr bwMode="auto">
                <a:xfrm>
                  <a:off x="3113981" y="5805312"/>
                  <a:ext cx="1154822"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3" name="直接连接符 22"/>
                <p:cNvCxnSpPr/>
                <p:nvPr/>
              </p:nvCxnSpPr>
              <p:spPr bwMode="auto">
                <a:xfrm>
                  <a:off x="3113981" y="5877312"/>
                  <a:ext cx="1381421"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4" name="直接连接符 23"/>
                <p:cNvCxnSpPr/>
                <p:nvPr/>
              </p:nvCxnSpPr>
              <p:spPr bwMode="auto">
                <a:xfrm flipV="1">
                  <a:off x="3113981" y="6021314"/>
                  <a:ext cx="1832048" cy="1"/>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5" name="直接连接符 24"/>
                <p:cNvCxnSpPr/>
                <p:nvPr/>
              </p:nvCxnSpPr>
              <p:spPr bwMode="auto">
                <a:xfrm>
                  <a:off x="3113981" y="6093314"/>
                  <a:ext cx="2057070"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6" name="直接连接符 25"/>
                <p:cNvCxnSpPr/>
                <p:nvPr/>
              </p:nvCxnSpPr>
              <p:spPr bwMode="auto">
                <a:xfrm flipV="1">
                  <a:off x="3113981" y="5949309"/>
                  <a:ext cx="1617249" cy="6"/>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7" name="直接连接符 26"/>
                <p:cNvCxnSpPr/>
                <p:nvPr/>
              </p:nvCxnSpPr>
              <p:spPr bwMode="auto">
                <a:xfrm flipV="1">
                  <a:off x="3113981" y="6164909"/>
                  <a:ext cx="2287817" cy="405"/>
                </a:xfrm>
                <a:prstGeom prst="line">
                  <a:avLst/>
                </a:prstGeom>
                <a:solidFill>
                  <a:schemeClr val="accent1"/>
                </a:solidFill>
                <a:ln w="12700" cap="flat" cmpd="sng" algn="ctr">
                  <a:solidFill>
                    <a:srgbClr val="0066FF"/>
                  </a:solidFill>
                  <a:prstDash val="solid"/>
                  <a:round/>
                  <a:headEnd type="none" w="med" len="med"/>
                  <a:tailEnd type="none" w="med" len="med"/>
                </a:ln>
              </p:spPr>
            </p:cxnSp>
          </p:grpSp>
          <p:sp>
            <p:nvSpPr>
              <p:cNvPr id="10" name="文本框 9"/>
              <p:cNvSpPr txBox="1"/>
              <p:nvPr/>
            </p:nvSpPr>
            <p:spPr>
              <a:xfrm>
                <a:off x="3376595" y="2618656"/>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a</a:t>
                </a:r>
                <a:endParaRPr lang="zh-CN" altLang="en-US" sz="2000" b="1" baseline="-25000" dirty="0">
                  <a:solidFill>
                    <a:srgbClr val="000000"/>
                  </a:solidFill>
                  <a:latin typeface="Arial" panose="020B0604020202020204"/>
                  <a:ea typeface="宋体" panose="02010600030101010101" pitchFamily="2" charset="-122"/>
                </a:endParaRPr>
              </a:p>
            </p:txBody>
          </p:sp>
          <p:sp>
            <p:nvSpPr>
              <p:cNvPr id="13" name="文本框 12"/>
              <p:cNvSpPr txBox="1"/>
              <p:nvPr/>
            </p:nvSpPr>
            <p:spPr>
              <a:xfrm>
                <a:off x="3619296" y="267583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b</a:t>
                </a:r>
                <a:endParaRPr lang="zh-CN" altLang="en-US" sz="2000" b="1" baseline="-25000" dirty="0">
                  <a:solidFill>
                    <a:srgbClr val="000000"/>
                  </a:solidFill>
                  <a:latin typeface="Arial" panose="020B0604020202020204"/>
                  <a:ea typeface="宋体" panose="02010600030101010101" pitchFamily="2" charset="-122"/>
                </a:endParaRPr>
              </a:p>
            </p:txBody>
          </p:sp>
          <p:sp>
            <p:nvSpPr>
              <p:cNvPr id="14" name="文本框 13"/>
              <p:cNvSpPr txBox="1"/>
              <p:nvPr/>
            </p:nvSpPr>
            <p:spPr>
              <a:xfrm>
                <a:off x="3866852" y="2747847"/>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c</a:t>
                </a:r>
                <a:endParaRPr lang="zh-CN" altLang="en-US" sz="2000" b="1" baseline="-25000" dirty="0">
                  <a:solidFill>
                    <a:srgbClr val="000000"/>
                  </a:solidFill>
                  <a:latin typeface="Arial" panose="020B0604020202020204"/>
                  <a:ea typeface="宋体" panose="02010600030101010101" pitchFamily="2" charset="-122"/>
                </a:endParaRPr>
              </a:p>
            </p:txBody>
          </p:sp>
          <p:sp>
            <p:nvSpPr>
              <p:cNvPr id="15" name="文本框 14"/>
              <p:cNvSpPr txBox="1"/>
              <p:nvPr/>
            </p:nvSpPr>
            <p:spPr>
              <a:xfrm>
                <a:off x="4067502" y="2819855"/>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d</a:t>
                </a:r>
                <a:endParaRPr lang="zh-CN" altLang="en-US" sz="2000" b="1" baseline="-25000" dirty="0">
                  <a:solidFill>
                    <a:srgbClr val="000000"/>
                  </a:solidFill>
                  <a:latin typeface="Arial" panose="020B0604020202020204"/>
                  <a:ea typeface="宋体" panose="02010600030101010101" pitchFamily="2" charset="-122"/>
                </a:endParaRPr>
              </a:p>
            </p:txBody>
          </p:sp>
          <p:sp>
            <p:nvSpPr>
              <p:cNvPr id="16" name="文本框 15"/>
              <p:cNvSpPr txBox="1"/>
              <p:nvPr/>
            </p:nvSpPr>
            <p:spPr>
              <a:xfrm>
                <a:off x="4290250" y="2870183"/>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e</a:t>
                </a:r>
                <a:endParaRPr lang="zh-CN" altLang="en-US" sz="2000" b="1" baseline="-25000" dirty="0">
                  <a:solidFill>
                    <a:srgbClr val="000000"/>
                  </a:solidFill>
                  <a:latin typeface="Arial" panose="020B0604020202020204"/>
                  <a:ea typeface="宋体" panose="02010600030101010101" pitchFamily="2" charset="-122"/>
                </a:endParaRPr>
              </a:p>
            </p:txBody>
          </p:sp>
          <p:sp>
            <p:nvSpPr>
              <p:cNvPr id="17" name="文本框 16"/>
              <p:cNvSpPr txBox="1"/>
              <p:nvPr/>
            </p:nvSpPr>
            <p:spPr>
              <a:xfrm>
                <a:off x="4531543" y="2933286"/>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f</a:t>
                </a:r>
                <a:endParaRPr lang="zh-CN" altLang="en-US" sz="2000" b="1" baseline="-25000" dirty="0">
                  <a:solidFill>
                    <a:srgbClr val="000000"/>
                  </a:solidFill>
                  <a:latin typeface="Arial" panose="020B0604020202020204"/>
                  <a:ea typeface="宋体" panose="02010600030101010101" pitchFamily="2" charset="-122"/>
                </a:endParaRPr>
              </a:p>
            </p:txBody>
          </p:sp>
          <p:sp>
            <p:nvSpPr>
              <p:cNvPr id="18" name="文本框 17"/>
              <p:cNvSpPr txBox="1"/>
              <p:nvPr/>
            </p:nvSpPr>
            <p:spPr>
              <a:xfrm>
                <a:off x="4752454" y="3005284"/>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g</a:t>
                </a:r>
                <a:endParaRPr lang="zh-CN" altLang="en-US" sz="2000" b="1" baseline="-25000" dirty="0">
                  <a:solidFill>
                    <a:srgbClr val="000000"/>
                  </a:solidFill>
                  <a:latin typeface="Arial" panose="020B0604020202020204"/>
                  <a:ea typeface="宋体" panose="02010600030101010101" pitchFamily="2" charset="-122"/>
                </a:endParaRPr>
              </a:p>
            </p:txBody>
          </p:sp>
          <p:sp>
            <p:nvSpPr>
              <p:cNvPr id="19" name="文本框 18"/>
              <p:cNvSpPr txBox="1"/>
              <p:nvPr/>
            </p:nvSpPr>
            <p:spPr>
              <a:xfrm>
                <a:off x="4902949" y="3083925"/>
                <a:ext cx="389131" cy="307777"/>
              </a:xfrm>
              <a:prstGeom prst="rect">
                <a:avLst/>
              </a:prstGeom>
              <a:noFill/>
            </p:spPr>
            <p:txBody>
              <a:bodyPr wrap="square" rtlCol="0">
                <a:spAutoFit/>
              </a:bodyPr>
              <a:lstStyle/>
              <a:p>
                <a:pPr>
                  <a:defRPr/>
                </a:pPr>
                <a:r>
                  <a:rPr lang="en-US" altLang="zh-CN" sz="1400" dirty="0" err="1">
                    <a:solidFill>
                      <a:srgbClr val="000000"/>
                    </a:solidFill>
                    <a:latin typeface="Arial" panose="020B0604020202020204"/>
                    <a:ea typeface="宋体" panose="02010600030101010101" pitchFamily="2" charset="-122"/>
                  </a:rPr>
                  <a:t>dp</a:t>
                </a:r>
                <a:endParaRPr lang="zh-CN" altLang="en-US" sz="2000" b="1" baseline="-25000" dirty="0">
                  <a:solidFill>
                    <a:srgbClr val="000000"/>
                  </a:solidFill>
                  <a:latin typeface="Arial" panose="020B0604020202020204"/>
                  <a:ea typeface="宋体" panose="02010600030101010101" pitchFamily="2" charset="-122"/>
                </a:endParaRPr>
              </a:p>
            </p:txBody>
          </p:sp>
        </p:grpSp>
      </p:grpSp>
      <p:pic>
        <p:nvPicPr>
          <p:cNvPr id="46" name="图片 45"/>
          <p:cNvPicPr>
            <a:picLocks noChangeAspect="1"/>
          </p:cNvPicPr>
          <p:nvPr/>
        </p:nvPicPr>
        <p:blipFill>
          <a:blip r:embed="rId5"/>
          <a:stretch>
            <a:fillRect/>
          </a:stretch>
        </p:blipFill>
        <p:spPr>
          <a:xfrm>
            <a:off x="4823476" y="4596585"/>
            <a:ext cx="2318400" cy="904167"/>
          </a:xfrm>
          <a:prstGeom prst="rect">
            <a:avLst/>
          </a:prstGeom>
        </p:spPr>
      </p:pic>
      <p:pic>
        <p:nvPicPr>
          <p:cNvPr id="47" name="图片 46"/>
          <p:cNvPicPr>
            <a:picLocks noChangeAspect="1"/>
          </p:cNvPicPr>
          <p:nvPr/>
        </p:nvPicPr>
        <p:blipFill>
          <a:blip r:embed="rId6"/>
          <a:stretch>
            <a:fillRect/>
          </a:stretch>
        </p:blipFill>
        <p:spPr>
          <a:xfrm>
            <a:off x="4823476" y="4596585"/>
            <a:ext cx="2318400" cy="904167"/>
          </a:xfrm>
          <a:prstGeom prst="rect">
            <a:avLst/>
          </a:prstGeom>
        </p:spPr>
      </p:pic>
      <p:sp>
        <p:nvSpPr>
          <p:cNvPr id="48" name="文本框 47"/>
          <p:cNvSpPr txBox="1"/>
          <p:nvPr/>
        </p:nvSpPr>
        <p:spPr>
          <a:xfrm>
            <a:off x="3829508" y="5013177"/>
            <a:ext cx="558206" cy="1649169"/>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9" name="文本框 48"/>
          <p:cNvSpPr txBox="1"/>
          <p:nvPr/>
        </p:nvSpPr>
        <p:spPr>
          <a:xfrm>
            <a:off x="3808956" y="4005064"/>
            <a:ext cx="380592" cy="872034"/>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 name="文本框 49"/>
          <p:cNvSpPr txBox="1"/>
          <p:nvPr/>
        </p:nvSpPr>
        <p:spPr>
          <a:xfrm>
            <a:off x="3829508" y="5013177"/>
            <a:ext cx="558206" cy="1649169"/>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 name="文本框 50"/>
          <p:cNvSpPr txBox="1"/>
          <p:nvPr/>
        </p:nvSpPr>
        <p:spPr>
          <a:xfrm>
            <a:off x="3808956" y="4005064"/>
            <a:ext cx="380592" cy="872034"/>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文本框 51"/>
          <p:cNvSpPr txBox="1"/>
          <p:nvPr/>
        </p:nvSpPr>
        <p:spPr>
          <a:xfrm>
            <a:off x="3771192" y="1196752"/>
            <a:ext cx="380592" cy="872034"/>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3" name="组合 52"/>
          <p:cNvGrpSpPr/>
          <p:nvPr/>
        </p:nvGrpSpPr>
        <p:grpSpPr>
          <a:xfrm>
            <a:off x="4205934" y="1482360"/>
            <a:ext cx="2898179" cy="1845272"/>
            <a:chOff x="2681933" y="1482360"/>
            <a:chExt cx="2898179" cy="1845272"/>
          </a:xfrm>
        </p:grpSpPr>
        <p:pic>
          <p:nvPicPr>
            <p:cNvPr id="54" name="图片 53"/>
            <p:cNvPicPr>
              <a:picLocks noChangeAspect="1"/>
            </p:cNvPicPr>
            <p:nvPr/>
          </p:nvPicPr>
          <p:blipFill>
            <a:blip r:embed="rId4"/>
            <a:stretch>
              <a:fillRect/>
            </a:stretch>
          </p:blipFill>
          <p:spPr>
            <a:xfrm>
              <a:off x="3261712" y="1788272"/>
              <a:ext cx="2318400" cy="904167"/>
            </a:xfrm>
            <a:prstGeom prst="rect">
              <a:avLst/>
            </a:prstGeom>
          </p:spPr>
        </p:pic>
        <p:grpSp>
          <p:nvGrpSpPr>
            <p:cNvPr id="55" name="组合 54"/>
            <p:cNvGrpSpPr/>
            <p:nvPr/>
          </p:nvGrpSpPr>
          <p:grpSpPr>
            <a:xfrm>
              <a:off x="2681933" y="1482360"/>
              <a:ext cx="2514417" cy="324000"/>
              <a:chOff x="2681933" y="1546430"/>
              <a:chExt cx="2514417" cy="324000"/>
            </a:xfrm>
          </p:grpSpPr>
          <p:grpSp>
            <p:nvGrpSpPr>
              <p:cNvPr id="147" name="组合 146"/>
              <p:cNvGrpSpPr/>
              <p:nvPr/>
            </p:nvGrpSpPr>
            <p:grpSpPr>
              <a:xfrm>
                <a:off x="3682164" y="1546430"/>
                <a:ext cx="1514186" cy="324000"/>
                <a:chOff x="4114212" y="4680072"/>
                <a:chExt cx="1514186" cy="324000"/>
              </a:xfrm>
            </p:grpSpPr>
            <p:cxnSp>
              <p:nvCxnSpPr>
                <p:cNvPr id="153" name="直接连接符 152"/>
                <p:cNvCxnSpPr/>
                <p:nvPr/>
              </p:nvCxnSpPr>
              <p:spPr bwMode="auto">
                <a:xfrm flipV="1">
                  <a:off x="4114212" y="4895745"/>
                  <a:ext cx="0" cy="108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154" name="直接连接符 153"/>
                <p:cNvCxnSpPr/>
                <p:nvPr/>
              </p:nvCxnSpPr>
              <p:spPr bwMode="auto">
                <a:xfrm flipV="1">
                  <a:off x="4620286" y="4824072"/>
                  <a:ext cx="0" cy="180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155" name="直接连接符 154"/>
                <p:cNvCxnSpPr/>
                <p:nvPr/>
              </p:nvCxnSpPr>
              <p:spPr bwMode="auto">
                <a:xfrm flipV="1">
                  <a:off x="5124342" y="4752072"/>
                  <a:ext cx="0" cy="252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156" name="直接连接符 155"/>
                <p:cNvCxnSpPr/>
                <p:nvPr/>
              </p:nvCxnSpPr>
              <p:spPr bwMode="auto">
                <a:xfrm flipH="1" flipV="1">
                  <a:off x="5628398" y="4680072"/>
                  <a:ext cx="0" cy="324000"/>
                </a:xfrm>
                <a:prstGeom prst="line">
                  <a:avLst/>
                </a:prstGeom>
                <a:solidFill>
                  <a:schemeClr val="accent1"/>
                </a:solidFill>
                <a:ln w="12700" cap="flat" cmpd="sng" algn="ctr">
                  <a:solidFill>
                    <a:srgbClr val="00B050"/>
                  </a:solidFill>
                  <a:prstDash val="solid"/>
                  <a:round/>
                  <a:headEnd type="none" w="med" len="med"/>
                  <a:tailEnd type="none" w="med" len="med"/>
                </a:ln>
              </p:spPr>
            </p:cxnSp>
          </p:grpSp>
          <p:grpSp>
            <p:nvGrpSpPr>
              <p:cNvPr id="148" name="组合 147"/>
              <p:cNvGrpSpPr/>
              <p:nvPr/>
            </p:nvGrpSpPr>
            <p:grpSpPr>
              <a:xfrm>
                <a:off x="2681933" y="1546430"/>
                <a:ext cx="2514407" cy="215673"/>
                <a:chOff x="3113981" y="4680072"/>
                <a:chExt cx="2514407" cy="215673"/>
              </a:xfrm>
            </p:grpSpPr>
            <p:cxnSp>
              <p:nvCxnSpPr>
                <p:cNvPr id="149" name="直接连接符 148"/>
                <p:cNvCxnSpPr/>
                <p:nvPr/>
              </p:nvCxnSpPr>
              <p:spPr bwMode="auto">
                <a:xfrm>
                  <a:off x="3113981" y="4895745"/>
                  <a:ext cx="1000231" cy="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150" name="直接连接符 149"/>
                <p:cNvCxnSpPr/>
                <p:nvPr/>
              </p:nvCxnSpPr>
              <p:spPr bwMode="auto">
                <a:xfrm>
                  <a:off x="3113981" y="4823854"/>
                  <a:ext cx="1506305" cy="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151" name="直接连接符 150"/>
                <p:cNvCxnSpPr/>
                <p:nvPr/>
              </p:nvCxnSpPr>
              <p:spPr bwMode="auto">
                <a:xfrm>
                  <a:off x="3113981" y="4751963"/>
                  <a:ext cx="2012274" cy="109"/>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152" name="直接连接符 151"/>
                <p:cNvCxnSpPr/>
                <p:nvPr/>
              </p:nvCxnSpPr>
              <p:spPr bwMode="auto">
                <a:xfrm>
                  <a:off x="3113981" y="4680072"/>
                  <a:ext cx="2514407" cy="0"/>
                </a:xfrm>
                <a:prstGeom prst="line">
                  <a:avLst/>
                </a:prstGeom>
                <a:solidFill>
                  <a:schemeClr val="accent1"/>
                </a:solidFill>
                <a:ln w="12700" cap="flat" cmpd="sng" algn="ctr">
                  <a:solidFill>
                    <a:srgbClr val="00B050"/>
                  </a:solidFill>
                  <a:prstDash val="solid"/>
                  <a:round/>
                  <a:headEnd type="none" w="med" len="med"/>
                  <a:tailEnd type="none" w="med" len="med"/>
                </a:ln>
              </p:spPr>
            </p:cxnSp>
          </p:grpSp>
        </p:grpSp>
        <p:grpSp>
          <p:nvGrpSpPr>
            <p:cNvPr id="56" name="组合 55"/>
            <p:cNvGrpSpPr/>
            <p:nvPr/>
          </p:nvGrpSpPr>
          <p:grpSpPr>
            <a:xfrm>
              <a:off x="2681933" y="2554586"/>
              <a:ext cx="2610147" cy="773046"/>
              <a:chOff x="2681933" y="2618656"/>
              <a:chExt cx="2610147" cy="773046"/>
            </a:xfrm>
          </p:grpSpPr>
          <p:grpSp>
            <p:nvGrpSpPr>
              <p:cNvPr id="57" name="组合 56"/>
              <p:cNvGrpSpPr/>
              <p:nvPr/>
            </p:nvGrpSpPr>
            <p:grpSpPr>
              <a:xfrm>
                <a:off x="3610156" y="2731656"/>
                <a:ext cx="1586194" cy="612000"/>
                <a:chOff x="4042204" y="5769328"/>
                <a:chExt cx="1586194" cy="612000"/>
              </a:xfrm>
            </p:grpSpPr>
            <p:cxnSp>
              <p:nvCxnSpPr>
                <p:cNvPr id="139" name="直接连接符 138"/>
                <p:cNvCxnSpPr/>
                <p:nvPr/>
              </p:nvCxnSpPr>
              <p:spPr bwMode="auto">
                <a:xfrm>
                  <a:off x="4042204" y="5769328"/>
                  <a:ext cx="0" cy="108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40" name="直接连接符 139"/>
                <p:cNvCxnSpPr/>
                <p:nvPr/>
              </p:nvCxnSpPr>
              <p:spPr bwMode="auto">
                <a:xfrm>
                  <a:off x="4268803" y="5769328"/>
                  <a:ext cx="0" cy="180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41" name="直接连接符 140"/>
                <p:cNvCxnSpPr/>
                <p:nvPr/>
              </p:nvCxnSpPr>
              <p:spPr bwMode="auto">
                <a:xfrm>
                  <a:off x="4495402" y="5769328"/>
                  <a:ext cx="0" cy="252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42" name="直接连接符 141"/>
                <p:cNvCxnSpPr/>
                <p:nvPr/>
              </p:nvCxnSpPr>
              <p:spPr bwMode="auto">
                <a:xfrm>
                  <a:off x="4722001" y="5769328"/>
                  <a:ext cx="0" cy="324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43" name="直接连接符 142"/>
                <p:cNvCxnSpPr/>
                <p:nvPr/>
              </p:nvCxnSpPr>
              <p:spPr bwMode="auto">
                <a:xfrm>
                  <a:off x="4948600" y="5769328"/>
                  <a:ext cx="0" cy="396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44" name="直接连接符 143"/>
                <p:cNvCxnSpPr/>
                <p:nvPr/>
              </p:nvCxnSpPr>
              <p:spPr bwMode="auto">
                <a:xfrm>
                  <a:off x="5175199" y="5769328"/>
                  <a:ext cx="0" cy="468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45" name="直接连接符 144"/>
                <p:cNvCxnSpPr/>
                <p:nvPr/>
              </p:nvCxnSpPr>
              <p:spPr bwMode="auto">
                <a:xfrm flipH="1">
                  <a:off x="5401798" y="5769328"/>
                  <a:ext cx="0" cy="540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46" name="直接连接符 145"/>
                <p:cNvCxnSpPr/>
                <p:nvPr/>
              </p:nvCxnSpPr>
              <p:spPr bwMode="auto">
                <a:xfrm>
                  <a:off x="5628398" y="5769328"/>
                  <a:ext cx="0" cy="612000"/>
                </a:xfrm>
                <a:prstGeom prst="line">
                  <a:avLst/>
                </a:prstGeom>
                <a:solidFill>
                  <a:schemeClr val="accent1"/>
                </a:solidFill>
                <a:ln w="12700" cap="flat" cmpd="sng" algn="ctr">
                  <a:solidFill>
                    <a:srgbClr val="0066FF"/>
                  </a:solidFill>
                  <a:prstDash val="solid"/>
                  <a:round/>
                  <a:headEnd type="none" w="med" len="med"/>
                  <a:tailEnd type="none" w="med" len="med"/>
                </a:ln>
              </p:spPr>
            </p:cxnSp>
          </p:grpSp>
          <p:grpSp>
            <p:nvGrpSpPr>
              <p:cNvPr id="58" name="组合 57"/>
              <p:cNvGrpSpPr/>
              <p:nvPr/>
            </p:nvGrpSpPr>
            <p:grpSpPr>
              <a:xfrm>
                <a:off x="2681933" y="2839656"/>
                <a:ext cx="2514407" cy="504000"/>
                <a:chOff x="3113981" y="5733312"/>
                <a:chExt cx="2514407" cy="504000"/>
              </a:xfrm>
            </p:grpSpPr>
            <p:cxnSp>
              <p:nvCxnSpPr>
                <p:cNvPr id="131" name="直接连接符 130"/>
                <p:cNvCxnSpPr/>
                <p:nvPr/>
              </p:nvCxnSpPr>
              <p:spPr bwMode="auto">
                <a:xfrm>
                  <a:off x="3113981" y="6237312"/>
                  <a:ext cx="2514407"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32" name="直接连接符 131"/>
                <p:cNvCxnSpPr/>
                <p:nvPr/>
              </p:nvCxnSpPr>
              <p:spPr bwMode="auto">
                <a:xfrm>
                  <a:off x="3113981" y="5733312"/>
                  <a:ext cx="928223"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33" name="直接连接符 132"/>
                <p:cNvCxnSpPr/>
                <p:nvPr/>
              </p:nvCxnSpPr>
              <p:spPr bwMode="auto">
                <a:xfrm>
                  <a:off x="3113981" y="5805312"/>
                  <a:ext cx="1154822"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34" name="直接连接符 133"/>
                <p:cNvCxnSpPr/>
                <p:nvPr/>
              </p:nvCxnSpPr>
              <p:spPr bwMode="auto">
                <a:xfrm>
                  <a:off x="3113981" y="5877312"/>
                  <a:ext cx="1381421"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35" name="直接连接符 134"/>
                <p:cNvCxnSpPr/>
                <p:nvPr/>
              </p:nvCxnSpPr>
              <p:spPr bwMode="auto">
                <a:xfrm flipV="1">
                  <a:off x="3113981" y="6021314"/>
                  <a:ext cx="1832048" cy="1"/>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36" name="直接连接符 135"/>
                <p:cNvCxnSpPr/>
                <p:nvPr/>
              </p:nvCxnSpPr>
              <p:spPr bwMode="auto">
                <a:xfrm>
                  <a:off x="3113981" y="6093314"/>
                  <a:ext cx="2057070"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37" name="直接连接符 136"/>
                <p:cNvCxnSpPr/>
                <p:nvPr/>
              </p:nvCxnSpPr>
              <p:spPr bwMode="auto">
                <a:xfrm flipV="1">
                  <a:off x="3113981" y="5949309"/>
                  <a:ext cx="1617249" cy="6"/>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38" name="直接连接符 137"/>
                <p:cNvCxnSpPr/>
                <p:nvPr/>
              </p:nvCxnSpPr>
              <p:spPr bwMode="auto">
                <a:xfrm flipV="1">
                  <a:off x="3113981" y="6164909"/>
                  <a:ext cx="2287817" cy="405"/>
                </a:xfrm>
                <a:prstGeom prst="line">
                  <a:avLst/>
                </a:prstGeom>
                <a:solidFill>
                  <a:schemeClr val="accent1"/>
                </a:solidFill>
                <a:ln w="12700" cap="flat" cmpd="sng" algn="ctr">
                  <a:solidFill>
                    <a:srgbClr val="0066FF"/>
                  </a:solidFill>
                  <a:prstDash val="solid"/>
                  <a:round/>
                  <a:headEnd type="none" w="med" len="med"/>
                  <a:tailEnd type="none" w="med" len="med"/>
                </a:ln>
              </p:spPr>
            </p:cxnSp>
          </p:grpSp>
          <p:sp>
            <p:nvSpPr>
              <p:cNvPr id="59" name="文本框 58"/>
              <p:cNvSpPr txBox="1"/>
              <p:nvPr/>
            </p:nvSpPr>
            <p:spPr>
              <a:xfrm>
                <a:off x="3376595" y="2618656"/>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a</a:t>
                </a:r>
                <a:endParaRPr lang="zh-CN" altLang="en-US" sz="2000" b="1" baseline="-25000" dirty="0">
                  <a:solidFill>
                    <a:srgbClr val="000000"/>
                  </a:solidFill>
                  <a:latin typeface="Arial" panose="020B0604020202020204"/>
                  <a:ea typeface="宋体" panose="02010600030101010101" pitchFamily="2" charset="-122"/>
                </a:endParaRPr>
              </a:p>
            </p:txBody>
          </p:sp>
          <p:sp>
            <p:nvSpPr>
              <p:cNvPr id="60" name="文本框 59"/>
              <p:cNvSpPr txBox="1"/>
              <p:nvPr/>
            </p:nvSpPr>
            <p:spPr>
              <a:xfrm>
                <a:off x="3619296" y="267583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b</a:t>
                </a:r>
                <a:endParaRPr lang="zh-CN" altLang="en-US" sz="2000" b="1" baseline="-25000" dirty="0">
                  <a:solidFill>
                    <a:srgbClr val="000000"/>
                  </a:solidFill>
                  <a:latin typeface="Arial" panose="020B0604020202020204"/>
                  <a:ea typeface="宋体" panose="02010600030101010101" pitchFamily="2" charset="-122"/>
                </a:endParaRPr>
              </a:p>
            </p:txBody>
          </p:sp>
          <p:sp>
            <p:nvSpPr>
              <p:cNvPr id="61" name="文本框 60"/>
              <p:cNvSpPr txBox="1"/>
              <p:nvPr/>
            </p:nvSpPr>
            <p:spPr>
              <a:xfrm>
                <a:off x="3866852" y="2747847"/>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c</a:t>
                </a:r>
                <a:endParaRPr lang="zh-CN" altLang="en-US" sz="2000" b="1" baseline="-25000" dirty="0">
                  <a:solidFill>
                    <a:srgbClr val="000000"/>
                  </a:solidFill>
                  <a:latin typeface="Arial" panose="020B0604020202020204"/>
                  <a:ea typeface="宋体" panose="02010600030101010101" pitchFamily="2" charset="-122"/>
                </a:endParaRPr>
              </a:p>
            </p:txBody>
          </p:sp>
          <p:sp>
            <p:nvSpPr>
              <p:cNvPr id="62" name="文本框 61"/>
              <p:cNvSpPr txBox="1"/>
              <p:nvPr/>
            </p:nvSpPr>
            <p:spPr>
              <a:xfrm>
                <a:off x="4067502" y="2819855"/>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d</a:t>
                </a:r>
                <a:endParaRPr lang="zh-CN" altLang="en-US" sz="2000" b="1" baseline="-25000" dirty="0">
                  <a:solidFill>
                    <a:srgbClr val="000000"/>
                  </a:solidFill>
                  <a:latin typeface="Arial" panose="020B0604020202020204"/>
                  <a:ea typeface="宋体" panose="02010600030101010101" pitchFamily="2" charset="-122"/>
                </a:endParaRPr>
              </a:p>
            </p:txBody>
          </p:sp>
          <p:sp>
            <p:nvSpPr>
              <p:cNvPr id="63" name="文本框 62"/>
              <p:cNvSpPr txBox="1"/>
              <p:nvPr/>
            </p:nvSpPr>
            <p:spPr>
              <a:xfrm>
                <a:off x="4290250" y="2870183"/>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e</a:t>
                </a:r>
                <a:endParaRPr lang="zh-CN" altLang="en-US" sz="2000" b="1" baseline="-25000" dirty="0">
                  <a:solidFill>
                    <a:srgbClr val="000000"/>
                  </a:solidFill>
                  <a:latin typeface="Arial" panose="020B0604020202020204"/>
                  <a:ea typeface="宋体" panose="02010600030101010101" pitchFamily="2" charset="-122"/>
                </a:endParaRPr>
              </a:p>
            </p:txBody>
          </p:sp>
          <p:sp>
            <p:nvSpPr>
              <p:cNvPr id="128" name="文本框 127"/>
              <p:cNvSpPr txBox="1"/>
              <p:nvPr/>
            </p:nvSpPr>
            <p:spPr>
              <a:xfrm>
                <a:off x="4531543" y="2933286"/>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f</a:t>
                </a:r>
                <a:endParaRPr lang="zh-CN" altLang="en-US" sz="2000" b="1" baseline="-25000" dirty="0">
                  <a:solidFill>
                    <a:srgbClr val="000000"/>
                  </a:solidFill>
                  <a:latin typeface="Arial" panose="020B0604020202020204"/>
                  <a:ea typeface="宋体" panose="02010600030101010101" pitchFamily="2" charset="-122"/>
                </a:endParaRPr>
              </a:p>
            </p:txBody>
          </p:sp>
          <p:sp>
            <p:nvSpPr>
              <p:cNvPr id="129" name="文本框 128"/>
              <p:cNvSpPr txBox="1"/>
              <p:nvPr/>
            </p:nvSpPr>
            <p:spPr>
              <a:xfrm>
                <a:off x="4752454" y="3005284"/>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g</a:t>
                </a:r>
                <a:endParaRPr lang="zh-CN" altLang="en-US" sz="2000" b="1" baseline="-25000" dirty="0">
                  <a:solidFill>
                    <a:srgbClr val="000000"/>
                  </a:solidFill>
                  <a:latin typeface="Arial" panose="020B0604020202020204"/>
                  <a:ea typeface="宋体" panose="02010600030101010101" pitchFamily="2" charset="-122"/>
                </a:endParaRPr>
              </a:p>
            </p:txBody>
          </p:sp>
          <p:sp>
            <p:nvSpPr>
              <p:cNvPr id="130" name="文本框 129"/>
              <p:cNvSpPr txBox="1"/>
              <p:nvPr/>
            </p:nvSpPr>
            <p:spPr>
              <a:xfrm>
                <a:off x="4902949" y="3083925"/>
                <a:ext cx="389131" cy="307777"/>
              </a:xfrm>
              <a:prstGeom prst="rect">
                <a:avLst/>
              </a:prstGeom>
              <a:noFill/>
            </p:spPr>
            <p:txBody>
              <a:bodyPr wrap="square" rtlCol="0">
                <a:spAutoFit/>
              </a:bodyPr>
              <a:lstStyle/>
              <a:p>
                <a:pPr>
                  <a:defRPr/>
                </a:pPr>
                <a:r>
                  <a:rPr lang="en-US" altLang="zh-CN" sz="1400" dirty="0" err="1">
                    <a:solidFill>
                      <a:srgbClr val="000000"/>
                    </a:solidFill>
                    <a:latin typeface="Arial" panose="020B0604020202020204"/>
                    <a:ea typeface="宋体" panose="02010600030101010101" pitchFamily="2" charset="-122"/>
                  </a:rPr>
                  <a:t>dp</a:t>
                </a:r>
                <a:endParaRPr lang="zh-CN" altLang="en-US" sz="2000" b="1" baseline="-25000" dirty="0">
                  <a:solidFill>
                    <a:srgbClr val="000000"/>
                  </a:solidFill>
                  <a:latin typeface="Arial" panose="020B0604020202020204"/>
                  <a:ea typeface="宋体" panose="02010600030101010101" pitchFamily="2" charset="-122"/>
                </a:endParaRPr>
              </a:p>
            </p:txBody>
          </p:sp>
        </p:grpSp>
      </p:grpSp>
      <p:pic>
        <p:nvPicPr>
          <p:cNvPr id="157" name="图片 156"/>
          <p:cNvPicPr>
            <a:picLocks noChangeAspect="1"/>
          </p:cNvPicPr>
          <p:nvPr/>
        </p:nvPicPr>
        <p:blipFill>
          <a:blip r:embed="rId6"/>
          <a:stretch>
            <a:fillRect/>
          </a:stretch>
        </p:blipFill>
        <p:spPr>
          <a:xfrm>
            <a:off x="4785712" y="1788273"/>
            <a:ext cx="2318400" cy="904167"/>
          </a:xfrm>
          <a:prstGeom prst="rect">
            <a:avLst/>
          </a:prstGeom>
        </p:spPr>
      </p:pic>
      <p:pic>
        <p:nvPicPr>
          <p:cNvPr id="158" name="图片 157"/>
          <p:cNvPicPr>
            <a:picLocks noChangeAspect="1"/>
          </p:cNvPicPr>
          <p:nvPr/>
        </p:nvPicPr>
        <p:blipFill>
          <a:blip r:embed="rId7"/>
          <a:stretch>
            <a:fillRect/>
          </a:stretch>
        </p:blipFill>
        <p:spPr>
          <a:xfrm>
            <a:off x="4785712" y="1788273"/>
            <a:ext cx="2318400" cy="904167"/>
          </a:xfrm>
          <a:prstGeom prst="rect">
            <a:avLst/>
          </a:prstGeom>
        </p:spPr>
      </p:pic>
      <p:sp>
        <p:nvSpPr>
          <p:cNvPr id="159" name="TextBox 56"/>
          <p:cNvSpPr/>
          <p:nvPr/>
        </p:nvSpPr>
        <p:spPr>
          <a:xfrm>
            <a:off x="1935433" y="4581129"/>
            <a:ext cx="959385" cy="830997"/>
          </a:xfrm>
          <a:prstGeom prst="rect">
            <a:avLst/>
          </a:prstGeom>
          <a:noFill/>
          <a:ln w="9525">
            <a:noFill/>
          </a:ln>
        </p:spPr>
        <p:txBody>
          <a:bodyPr wrap="square" anchor="t">
            <a:spAutoFit/>
          </a:bodyPr>
          <a:lstStyle/>
          <a:p>
            <a:pPr algn="ctr">
              <a:defRPr/>
            </a:pPr>
            <a:r>
              <a:rPr lang="zh-CN" altLang="en-US" sz="2400" b="1" dirty="0">
                <a:solidFill>
                  <a:srgbClr val="000000">
                    <a:lumMod val="50000"/>
                    <a:lumOff val="50000"/>
                  </a:srgbClr>
                </a:solidFill>
                <a:latin typeface="微软雅黑" panose="020B0503020204020204" pitchFamily="34" charset="-122"/>
                <a:ea typeface="微软雅黑" panose="020B0503020204020204" pitchFamily="34" charset="-122"/>
                <a:sym typeface="Bebas Neue" pitchFamily="2" charset="0"/>
              </a:rPr>
              <a:t>动态显示</a:t>
            </a:r>
            <a:endParaRPr lang="zh-CN" altLang="en-US" sz="2400" b="1" dirty="0">
              <a:solidFill>
                <a:srgbClr val="000000">
                  <a:lumMod val="50000"/>
                  <a:lumOff val="50000"/>
                </a:srgbClr>
              </a:solidFill>
              <a:latin typeface="微软雅黑" panose="020B0503020204020204" pitchFamily="34" charset="-122"/>
              <a:ea typeface="微软雅黑" panose="020B0503020204020204" pitchFamily="34" charset="-122"/>
              <a:sym typeface="Bebas Neue" pitchFamily="2" charset="0"/>
            </a:endParaRPr>
          </a:p>
        </p:txBody>
      </p:sp>
      <p:sp>
        <p:nvSpPr>
          <p:cNvPr id="160" name="TextBox 56"/>
          <p:cNvSpPr/>
          <p:nvPr/>
        </p:nvSpPr>
        <p:spPr>
          <a:xfrm>
            <a:off x="1901907" y="1982621"/>
            <a:ext cx="864096" cy="830997"/>
          </a:xfrm>
          <a:prstGeom prst="rect">
            <a:avLst/>
          </a:prstGeom>
          <a:noFill/>
          <a:ln w="9525">
            <a:noFill/>
          </a:ln>
        </p:spPr>
        <p:txBody>
          <a:bodyPr wrap="square" anchor="t">
            <a:spAutoFit/>
          </a:bodyPr>
          <a:lstStyle/>
          <a:p>
            <a:pPr algn="ctr">
              <a:defRPr/>
            </a:pPr>
            <a:r>
              <a:rPr lang="zh-CN" altLang="en-US" sz="2400" b="1" dirty="0">
                <a:solidFill>
                  <a:srgbClr val="000000">
                    <a:lumMod val="50000"/>
                    <a:lumOff val="50000"/>
                  </a:srgbClr>
                </a:solidFill>
                <a:latin typeface="微软雅黑" panose="020B0503020204020204" pitchFamily="34" charset="-122"/>
                <a:ea typeface="微软雅黑" panose="020B0503020204020204" pitchFamily="34" charset="-122"/>
                <a:sym typeface="Bebas Neue" pitchFamily="2" charset="0"/>
              </a:rPr>
              <a:t>静态显示</a:t>
            </a:r>
            <a:endParaRPr lang="en-US" altLang="zh-CN" sz="2400" b="1" dirty="0">
              <a:solidFill>
                <a:srgbClr val="000000">
                  <a:lumMod val="50000"/>
                  <a:lumOff val="50000"/>
                </a:srgbClr>
              </a:solidFill>
              <a:latin typeface="微软雅黑" panose="020B0503020204020204" pitchFamily="34" charset="-122"/>
              <a:ea typeface="微软雅黑" panose="020B0503020204020204" pitchFamily="34" charset="-122"/>
              <a:sym typeface="Bebas Neue" pitchFamily="2" charset="0"/>
            </a:endParaRPr>
          </a:p>
        </p:txBody>
      </p:sp>
      <p:sp>
        <p:nvSpPr>
          <p:cNvPr id="161" name="文本框 160"/>
          <p:cNvSpPr txBox="1"/>
          <p:nvPr/>
        </p:nvSpPr>
        <p:spPr>
          <a:xfrm>
            <a:off x="3771192" y="1196752"/>
            <a:ext cx="380592" cy="872034"/>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62" name="直接箭头连接符 161"/>
          <p:cNvCxnSpPr/>
          <p:nvPr/>
        </p:nvCxnSpPr>
        <p:spPr bwMode="auto">
          <a:xfrm>
            <a:off x="4263708" y="1815464"/>
            <a:ext cx="392133" cy="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163" name="文本框 162"/>
          <p:cNvSpPr txBox="1"/>
          <p:nvPr/>
        </p:nvSpPr>
        <p:spPr>
          <a:xfrm>
            <a:off x="3791744" y="2204865"/>
            <a:ext cx="558206" cy="1649169"/>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64" name="直接箭头连接符 163"/>
          <p:cNvCxnSpPr/>
          <p:nvPr/>
        </p:nvCxnSpPr>
        <p:spPr bwMode="auto">
          <a:xfrm>
            <a:off x="4263708" y="2631514"/>
            <a:ext cx="392133" cy="0"/>
          </a:xfrm>
          <a:prstGeom prst="straightConnector1">
            <a:avLst/>
          </a:prstGeom>
          <a:solidFill>
            <a:schemeClr val="accent1"/>
          </a:solidFill>
          <a:ln w="9525" cap="flat" cmpd="sng" algn="ctr">
            <a:solidFill>
              <a:schemeClr val="tx1"/>
            </a:solidFill>
            <a:prstDash val="solid"/>
            <a:round/>
            <a:headEnd type="none" w="med" len="med"/>
            <a:tailEnd type="triangle"/>
          </a:ln>
        </p:spPr>
      </p:cxnSp>
      <p:grpSp>
        <p:nvGrpSpPr>
          <p:cNvPr id="165" name="组合 164"/>
          <p:cNvGrpSpPr/>
          <p:nvPr/>
        </p:nvGrpSpPr>
        <p:grpSpPr>
          <a:xfrm>
            <a:off x="5411952" y="2454272"/>
            <a:ext cx="1567462" cy="50328"/>
            <a:chOff x="4355976" y="5826944"/>
            <a:chExt cx="1567462" cy="50328"/>
          </a:xfrm>
        </p:grpSpPr>
        <p:sp>
          <p:nvSpPr>
            <p:cNvPr id="166" name="椭圆 165"/>
            <p:cNvSpPr/>
            <p:nvPr/>
          </p:nvSpPr>
          <p:spPr bwMode="auto">
            <a:xfrm>
              <a:off x="4355976"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167" name="椭圆 166"/>
            <p:cNvSpPr/>
            <p:nvPr/>
          </p:nvSpPr>
          <p:spPr bwMode="auto">
            <a:xfrm>
              <a:off x="4860032"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168" name="椭圆 167"/>
            <p:cNvSpPr/>
            <p:nvPr/>
          </p:nvSpPr>
          <p:spPr bwMode="auto">
            <a:xfrm>
              <a:off x="5373719"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169" name="椭圆 168"/>
            <p:cNvSpPr/>
            <p:nvPr/>
          </p:nvSpPr>
          <p:spPr bwMode="auto">
            <a:xfrm>
              <a:off x="5877719"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grpSp>
      <p:grpSp>
        <p:nvGrpSpPr>
          <p:cNvPr id="170" name="组合 169"/>
          <p:cNvGrpSpPr/>
          <p:nvPr/>
        </p:nvGrpSpPr>
        <p:grpSpPr>
          <a:xfrm>
            <a:off x="8400669" y="1413364"/>
            <a:ext cx="1439743" cy="1508116"/>
            <a:chOff x="6876668" y="1413364"/>
            <a:chExt cx="1439743" cy="1508116"/>
          </a:xfrm>
        </p:grpSpPr>
        <p:pic>
          <p:nvPicPr>
            <p:cNvPr id="171" name="图片 170"/>
            <p:cNvPicPr>
              <a:picLocks noChangeAspect="1"/>
            </p:cNvPicPr>
            <p:nvPr/>
          </p:nvPicPr>
          <p:blipFill>
            <a:blip r:embed="rId8"/>
            <a:stretch>
              <a:fillRect/>
            </a:stretch>
          </p:blipFill>
          <p:spPr>
            <a:xfrm>
              <a:off x="7157803" y="1690212"/>
              <a:ext cx="589007" cy="939261"/>
            </a:xfrm>
            <a:prstGeom prst="rect">
              <a:avLst/>
            </a:prstGeom>
          </p:spPr>
        </p:pic>
        <p:sp>
          <p:nvSpPr>
            <p:cNvPr id="172" name="文本框 171"/>
            <p:cNvSpPr txBox="1"/>
            <p:nvPr/>
          </p:nvSpPr>
          <p:spPr>
            <a:xfrm>
              <a:off x="7315756" y="1413364"/>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a</a:t>
              </a:r>
              <a:endParaRPr lang="zh-CN" altLang="en-US" sz="2000" b="1" baseline="-25000" dirty="0">
                <a:solidFill>
                  <a:srgbClr val="000000"/>
                </a:solidFill>
                <a:latin typeface="Arial" panose="020B0604020202020204"/>
                <a:ea typeface="宋体" panose="02010600030101010101" pitchFamily="2" charset="-122"/>
              </a:endParaRPr>
            </a:p>
          </p:txBody>
        </p:sp>
        <p:sp>
          <p:nvSpPr>
            <p:cNvPr id="173" name="文本框 172"/>
            <p:cNvSpPr txBox="1"/>
            <p:nvPr/>
          </p:nvSpPr>
          <p:spPr>
            <a:xfrm>
              <a:off x="7729278" y="178723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b</a:t>
              </a:r>
              <a:endParaRPr lang="zh-CN" altLang="en-US" sz="2000" b="1" baseline="-25000" dirty="0">
                <a:solidFill>
                  <a:srgbClr val="000000"/>
                </a:solidFill>
                <a:latin typeface="Arial" panose="020B0604020202020204"/>
                <a:ea typeface="宋体" panose="02010600030101010101" pitchFamily="2" charset="-122"/>
              </a:endParaRPr>
            </a:p>
          </p:txBody>
        </p:sp>
        <p:sp>
          <p:nvSpPr>
            <p:cNvPr id="174" name="文本框 173"/>
            <p:cNvSpPr txBox="1"/>
            <p:nvPr/>
          </p:nvSpPr>
          <p:spPr>
            <a:xfrm>
              <a:off x="7745289" y="223572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c</a:t>
              </a:r>
              <a:endParaRPr lang="zh-CN" altLang="en-US" sz="2000" b="1" baseline="-25000" dirty="0">
                <a:solidFill>
                  <a:srgbClr val="000000"/>
                </a:solidFill>
                <a:latin typeface="Arial" panose="020B0604020202020204"/>
                <a:ea typeface="宋体" panose="02010600030101010101" pitchFamily="2" charset="-122"/>
              </a:endParaRPr>
            </a:p>
          </p:txBody>
        </p:sp>
        <p:sp>
          <p:nvSpPr>
            <p:cNvPr id="175" name="文本框 174"/>
            <p:cNvSpPr txBox="1"/>
            <p:nvPr/>
          </p:nvSpPr>
          <p:spPr>
            <a:xfrm>
              <a:off x="7313164" y="2613703"/>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d</a:t>
              </a:r>
              <a:endParaRPr lang="zh-CN" altLang="en-US" sz="2000" b="1" baseline="-25000" dirty="0">
                <a:solidFill>
                  <a:srgbClr val="000000"/>
                </a:solidFill>
                <a:latin typeface="Arial" panose="020B0604020202020204"/>
                <a:ea typeface="宋体" panose="02010600030101010101" pitchFamily="2" charset="-122"/>
              </a:endParaRPr>
            </a:p>
          </p:txBody>
        </p:sp>
        <p:sp>
          <p:nvSpPr>
            <p:cNvPr id="176" name="文本框 175"/>
            <p:cNvSpPr txBox="1"/>
            <p:nvPr/>
          </p:nvSpPr>
          <p:spPr>
            <a:xfrm>
              <a:off x="6876668" y="2236623"/>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e</a:t>
              </a:r>
              <a:endParaRPr lang="zh-CN" altLang="en-US" sz="2000" b="1" baseline="-25000" dirty="0">
                <a:solidFill>
                  <a:srgbClr val="000000"/>
                </a:solidFill>
                <a:latin typeface="Arial" panose="020B0604020202020204"/>
                <a:ea typeface="宋体" panose="02010600030101010101" pitchFamily="2" charset="-122"/>
              </a:endParaRPr>
            </a:p>
          </p:txBody>
        </p:sp>
        <p:sp>
          <p:nvSpPr>
            <p:cNvPr id="177" name="文本框 176"/>
            <p:cNvSpPr txBox="1"/>
            <p:nvPr/>
          </p:nvSpPr>
          <p:spPr>
            <a:xfrm>
              <a:off x="6891188" y="178723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f</a:t>
              </a:r>
              <a:endParaRPr lang="zh-CN" altLang="en-US" sz="2000" b="1" baseline="-25000" dirty="0">
                <a:solidFill>
                  <a:srgbClr val="000000"/>
                </a:solidFill>
                <a:latin typeface="Arial" panose="020B0604020202020204"/>
                <a:ea typeface="宋体" panose="02010600030101010101" pitchFamily="2" charset="-122"/>
              </a:endParaRPr>
            </a:p>
          </p:txBody>
        </p:sp>
        <p:sp>
          <p:nvSpPr>
            <p:cNvPr id="178" name="椭圆 177"/>
            <p:cNvSpPr/>
            <p:nvPr/>
          </p:nvSpPr>
          <p:spPr bwMode="auto">
            <a:xfrm>
              <a:off x="7812360" y="2514575"/>
              <a:ext cx="72000" cy="72000"/>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179" name="文本框 178"/>
            <p:cNvSpPr txBox="1"/>
            <p:nvPr/>
          </p:nvSpPr>
          <p:spPr>
            <a:xfrm>
              <a:off x="7876874" y="2459814"/>
              <a:ext cx="439537" cy="307777"/>
            </a:xfrm>
            <a:prstGeom prst="rect">
              <a:avLst/>
            </a:prstGeom>
            <a:noFill/>
          </p:spPr>
          <p:txBody>
            <a:bodyPr wrap="square" rtlCol="0">
              <a:spAutoFit/>
            </a:bodyPr>
            <a:lstStyle/>
            <a:p>
              <a:pPr>
                <a:defRPr/>
              </a:pPr>
              <a:r>
                <a:rPr lang="en-US" altLang="zh-CN" sz="1400" dirty="0" err="1">
                  <a:solidFill>
                    <a:srgbClr val="000000"/>
                  </a:solidFill>
                  <a:latin typeface="Arial" panose="020B0604020202020204"/>
                  <a:ea typeface="宋体" panose="02010600030101010101" pitchFamily="2" charset="-122"/>
                </a:rPr>
                <a:t>dp</a:t>
              </a:r>
              <a:endParaRPr lang="zh-CN" altLang="en-US" sz="2000" b="1" baseline="-25000" dirty="0">
                <a:solidFill>
                  <a:srgbClr val="000000"/>
                </a:solidFill>
                <a:latin typeface="Arial" panose="020B0604020202020204"/>
                <a:ea typeface="宋体" panose="02010600030101010101" pitchFamily="2" charset="-122"/>
              </a:endParaRPr>
            </a:p>
          </p:txBody>
        </p:sp>
        <p:sp>
          <p:nvSpPr>
            <p:cNvPr id="180" name="文本框 179"/>
            <p:cNvSpPr txBox="1"/>
            <p:nvPr/>
          </p:nvSpPr>
          <p:spPr>
            <a:xfrm>
              <a:off x="7323236" y="182507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g</a:t>
              </a:r>
              <a:endParaRPr lang="zh-CN" altLang="en-US" sz="2000" b="1" baseline="-25000" dirty="0">
                <a:solidFill>
                  <a:srgbClr val="000000"/>
                </a:solidFill>
                <a:latin typeface="Arial" panose="020B0604020202020204"/>
                <a:ea typeface="宋体" panose="02010600030101010101" pitchFamily="2" charset="-122"/>
              </a:endParaRPr>
            </a:p>
          </p:txBody>
        </p:sp>
      </p:grpSp>
      <p:sp>
        <p:nvSpPr>
          <p:cNvPr id="181" name="文本框 180"/>
          <p:cNvSpPr txBox="1"/>
          <p:nvPr/>
        </p:nvSpPr>
        <p:spPr>
          <a:xfrm>
            <a:off x="3358236" y="1221055"/>
            <a:ext cx="380592" cy="646331"/>
          </a:xfrm>
          <a:prstGeom prst="rect">
            <a:avLst/>
          </a:prstGeom>
          <a:noFill/>
        </p:spPr>
        <p:txBody>
          <a:bodyPr wrap="square" rtlCol="0">
            <a:spAutoFit/>
          </a:bodyPr>
          <a:lstStyle/>
          <a:p>
            <a:pPr>
              <a:defRPr/>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位码</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2" name="文本框 181"/>
          <p:cNvSpPr txBox="1"/>
          <p:nvPr/>
        </p:nvSpPr>
        <p:spPr>
          <a:xfrm>
            <a:off x="3358236" y="2659828"/>
            <a:ext cx="380592" cy="646331"/>
          </a:xfrm>
          <a:prstGeom prst="rect">
            <a:avLst/>
          </a:prstGeom>
          <a:noFill/>
        </p:spPr>
        <p:txBody>
          <a:bodyPr wrap="square" rtlCol="0">
            <a:spAutoFit/>
          </a:bodyPr>
          <a:lstStyle/>
          <a:p>
            <a:pPr>
              <a:defRPr/>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段码</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06" name="直接箭头连接符 305"/>
          <p:cNvCxnSpPr/>
          <p:nvPr/>
        </p:nvCxnSpPr>
        <p:spPr bwMode="auto">
          <a:xfrm>
            <a:off x="4301472" y="4623776"/>
            <a:ext cx="392133"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07" name="直接箭头连接符 306"/>
          <p:cNvCxnSpPr/>
          <p:nvPr/>
        </p:nvCxnSpPr>
        <p:spPr bwMode="auto">
          <a:xfrm>
            <a:off x="4301472" y="5439826"/>
            <a:ext cx="392133" cy="0"/>
          </a:xfrm>
          <a:prstGeom prst="straightConnector1">
            <a:avLst/>
          </a:prstGeom>
          <a:solidFill>
            <a:schemeClr val="accent1"/>
          </a:solidFill>
          <a:ln w="9525" cap="flat" cmpd="sng" algn="ctr">
            <a:solidFill>
              <a:schemeClr val="tx1"/>
            </a:solidFill>
            <a:prstDash val="solid"/>
            <a:round/>
            <a:headEnd type="none" w="med" len="med"/>
            <a:tailEnd type="triangle"/>
          </a:ln>
        </p:spPr>
      </p:cxnSp>
      <p:grpSp>
        <p:nvGrpSpPr>
          <p:cNvPr id="308" name="组合 307"/>
          <p:cNvGrpSpPr/>
          <p:nvPr/>
        </p:nvGrpSpPr>
        <p:grpSpPr>
          <a:xfrm>
            <a:off x="5449716" y="5262584"/>
            <a:ext cx="1567462" cy="50328"/>
            <a:chOff x="4355976" y="5826944"/>
            <a:chExt cx="1567462" cy="50328"/>
          </a:xfrm>
        </p:grpSpPr>
        <p:sp>
          <p:nvSpPr>
            <p:cNvPr id="309" name="椭圆 308"/>
            <p:cNvSpPr/>
            <p:nvPr/>
          </p:nvSpPr>
          <p:spPr bwMode="auto">
            <a:xfrm>
              <a:off x="4355976"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310" name="椭圆 309"/>
            <p:cNvSpPr/>
            <p:nvPr/>
          </p:nvSpPr>
          <p:spPr bwMode="auto">
            <a:xfrm>
              <a:off x="4860032"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311" name="椭圆 310"/>
            <p:cNvSpPr/>
            <p:nvPr/>
          </p:nvSpPr>
          <p:spPr bwMode="auto">
            <a:xfrm>
              <a:off x="5373719"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312" name="椭圆 311"/>
            <p:cNvSpPr/>
            <p:nvPr/>
          </p:nvSpPr>
          <p:spPr bwMode="auto">
            <a:xfrm>
              <a:off x="5877719"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grpSp>
      <p:sp>
        <p:nvSpPr>
          <p:cNvPr id="313" name="文本框 312"/>
          <p:cNvSpPr txBox="1"/>
          <p:nvPr/>
        </p:nvSpPr>
        <p:spPr>
          <a:xfrm>
            <a:off x="3396000" y="4029367"/>
            <a:ext cx="380592" cy="646331"/>
          </a:xfrm>
          <a:prstGeom prst="rect">
            <a:avLst/>
          </a:prstGeom>
          <a:noFill/>
        </p:spPr>
        <p:txBody>
          <a:bodyPr wrap="square" rtlCol="0">
            <a:spAutoFit/>
          </a:bodyPr>
          <a:lstStyle/>
          <a:p>
            <a:pPr>
              <a:defRPr/>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位码</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4" name="文本框 313"/>
          <p:cNvSpPr txBox="1"/>
          <p:nvPr/>
        </p:nvSpPr>
        <p:spPr>
          <a:xfrm>
            <a:off x="3396000" y="5468140"/>
            <a:ext cx="380592" cy="646331"/>
          </a:xfrm>
          <a:prstGeom prst="rect">
            <a:avLst/>
          </a:prstGeom>
          <a:noFill/>
        </p:spPr>
        <p:txBody>
          <a:bodyPr wrap="square" rtlCol="0">
            <a:spAutoFit/>
          </a:bodyPr>
          <a:lstStyle/>
          <a:p>
            <a:pPr>
              <a:defRPr/>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段码</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5" name="文本框 314"/>
          <p:cNvSpPr txBox="1"/>
          <p:nvPr/>
        </p:nvSpPr>
        <p:spPr>
          <a:xfrm>
            <a:off x="7824192" y="2996952"/>
            <a:ext cx="2304256" cy="369332"/>
          </a:xfrm>
          <a:prstGeom prst="rect">
            <a:avLst/>
          </a:prstGeom>
          <a:noFill/>
        </p:spPr>
        <p:txBody>
          <a:bodyPr wrap="square" rtlCol="0">
            <a:spAutoFit/>
          </a:bodyPr>
          <a:lstStyle/>
          <a:p>
            <a:pPr>
              <a:defRPr/>
            </a:pPr>
            <a:r>
              <a:rPr lang="zh-CN" altLang="en-US" dirty="0">
                <a:solidFill>
                  <a:srgbClr val="000000"/>
                </a:solidFill>
                <a:latin typeface="Arial" panose="020B0604020202020204"/>
                <a:ea typeface="宋体" panose="02010600030101010101" pitchFamily="2" charset="-122"/>
              </a:rPr>
              <a:t>假设数码管是共阴极</a:t>
            </a:r>
            <a:endParaRPr lang="zh-CN" altLang="en-US" dirty="0">
              <a:solidFill>
                <a:srgbClr val="000000"/>
              </a:solidFill>
              <a:latin typeface="Arial" panose="020B060402020202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afterEffect">
                                  <p:stCondLst>
                                    <p:cond delay="0"/>
                                  </p:stCondLst>
                                  <p:childTnLst>
                                    <p:set>
                                      <p:cBhvr>
                                        <p:cTn id="6" dur="1" fill="hold">
                                          <p:stCondLst>
                                            <p:cond delay="0"/>
                                          </p:stCondLst>
                                        </p:cTn>
                                        <p:tgtEl>
                                          <p:spTgt spid="51"/>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5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6"/>
                                        </p:tgtEl>
                                        <p:attrNameLst>
                                          <p:attrName>style.visibility</p:attrName>
                                        </p:attrNameLst>
                                      </p:cBhvr>
                                      <p:to>
                                        <p:strVal val="hidden"/>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wipe(left)">
                                      <p:cBhvr>
                                        <p:cTn id="14" dur="500"/>
                                        <p:tgtEl>
                                          <p:spTgt spid="49"/>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4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4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7"/>
                                        </p:tgtEl>
                                        <p:attrNameLst>
                                          <p:attrName>style.visibility</p:attrName>
                                        </p:attrNameLst>
                                      </p:cBhvr>
                                      <p:to>
                                        <p:strVal val="hidden"/>
                                      </p:to>
                                    </p:set>
                                  </p:childTnLst>
                                </p:cTn>
                              </p:par>
                            </p:childTnLst>
                          </p:cTn>
                        </p:par>
                        <p:par>
                          <p:cTn id="29" fill="hold">
                            <p:stCondLst>
                              <p:cond delay="0"/>
                            </p:stCondLst>
                            <p:childTnLst>
                              <p:par>
                                <p:cTn id="30" presetID="22" presetClass="entr" presetSubtype="8" fill="hold" grpId="0"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left)">
                                      <p:cBhvr>
                                        <p:cTn id="32" dur="500"/>
                                        <p:tgtEl>
                                          <p:spTgt spid="5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500"/>
                                        <p:tgtEl>
                                          <p:spTgt spid="50"/>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49" grpId="0"/>
      <p:bldP spid="49" grpId="1"/>
      <p:bldP spid="50" grpId="0"/>
      <p:bldP spid="50" grpId="1"/>
      <p:bldP spid="51" grpId="0"/>
      <p:bldP spid="51"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矩形 15"/>
          <p:cNvSpPr>
            <a:spLocks noChangeArrowheads="1"/>
          </p:cNvSpPr>
          <p:nvPr>
            <p:custDataLst>
              <p:tags r:id="rId1"/>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1" name="PA-圆角矩形 1"/>
          <p:cNvSpPr/>
          <p:nvPr>
            <p:custDataLst>
              <p:tags r:id="rId2"/>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PA-文本框 5"/>
          <p:cNvSpPr txBox="1">
            <a:spLocks noChangeArrowheads="1"/>
          </p:cNvSpPr>
          <p:nvPr>
            <p:custDataLst>
              <p:tags r:id="rId3"/>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译码器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grpSp>
        <p:nvGrpSpPr>
          <p:cNvPr id="183" name="组合 182"/>
          <p:cNvGrpSpPr/>
          <p:nvPr/>
        </p:nvGrpSpPr>
        <p:grpSpPr>
          <a:xfrm>
            <a:off x="4243698" y="4290672"/>
            <a:ext cx="2898179" cy="1845272"/>
            <a:chOff x="2719697" y="4290672"/>
            <a:chExt cx="2898179" cy="1845272"/>
          </a:xfrm>
        </p:grpSpPr>
        <p:pic>
          <p:nvPicPr>
            <p:cNvPr id="184" name="图片 183"/>
            <p:cNvPicPr>
              <a:picLocks noChangeAspect="1"/>
            </p:cNvPicPr>
            <p:nvPr/>
          </p:nvPicPr>
          <p:blipFill>
            <a:blip r:embed="rId4"/>
            <a:stretch>
              <a:fillRect/>
            </a:stretch>
          </p:blipFill>
          <p:spPr>
            <a:xfrm>
              <a:off x="3299476" y="4596584"/>
              <a:ext cx="2318400" cy="904167"/>
            </a:xfrm>
            <a:prstGeom prst="rect">
              <a:avLst/>
            </a:prstGeom>
          </p:spPr>
        </p:pic>
        <p:grpSp>
          <p:nvGrpSpPr>
            <p:cNvPr id="185" name="组合 184"/>
            <p:cNvGrpSpPr/>
            <p:nvPr/>
          </p:nvGrpSpPr>
          <p:grpSpPr>
            <a:xfrm>
              <a:off x="2719697" y="4290672"/>
              <a:ext cx="2514417" cy="324000"/>
              <a:chOff x="2681933" y="1546430"/>
              <a:chExt cx="2514417" cy="324000"/>
            </a:xfrm>
          </p:grpSpPr>
          <p:grpSp>
            <p:nvGrpSpPr>
              <p:cNvPr id="277" name="组合 276"/>
              <p:cNvGrpSpPr/>
              <p:nvPr/>
            </p:nvGrpSpPr>
            <p:grpSpPr>
              <a:xfrm>
                <a:off x="3682164" y="1546430"/>
                <a:ext cx="1514186" cy="324000"/>
                <a:chOff x="4114212" y="4680072"/>
                <a:chExt cx="1514186" cy="324000"/>
              </a:xfrm>
            </p:grpSpPr>
            <p:cxnSp>
              <p:nvCxnSpPr>
                <p:cNvPr id="283" name="直接连接符 282"/>
                <p:cNvCxnSpPr/>
                <p:nvPr/>
              </p:nvCxnSpPr>
              <p:spPr bwMode="auto">
                <a:xfrm flipV="1">
                  <a:off x="4114212" y="4895745"/>
                  <a:ext cx="0" cy="108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284" name="直接连接符 283"/>
                <p:cNvCxnSpPr/>
                <p:nvPr/>
              </p:nvCxnSpPr>
              <p:spPr bwMode="auto">
                <a:xfrm flipV="1">
                  <a:off x="4620286" y="4824072"/>
                  <a:ext cx="0" cy="180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285" name="直接连接符 284"/>
                <p:cNvCxnSpPr/>
                <p:nvPr/>
              </p:nvCxnSpPr>
              <p:spPr bwMode="auto">
                <a:xfrm flipV="1">
                  <a:off x="5124342" y="4752072"/>
                  <a:ext cx="0" cy="252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286" name="直接连接符 285"/>
                <p:cNvCxnSpPr/>
                <p:nvPr/>
              </p:nvCxnSpPr>
              <p:spPr bwMode="auto">
                <a:xfrm flipH="1" flipV="1">
                  <a:off x="5628398" y="4680072"/>
                  <a:ext cx="0" cy="324000"/>
                </a:xfrm>
                <a:prstGeom prst="line">
                  <a:avLst/>
                </a:prstGeom>
                <a:solidFill>
                  <a:schemeClr val="accent1"/>
                </a:solidFill>
                <a:ln w="12700" cap="flat" cmpd="sng" algn="ctr">
                  <a:solidFill>
                    <a:srgbClr val="00B050"/>
                  </a:solidFill>
                  <a:prstDash val="solid"/>
                  <a:round/>
                  <a:headEnd type="none" w="med" len="med"/>
                  <a:tailEnd type="none" w="med" len="med"/>
                </a:ln>
              </p:spPr>
            </p:cxnSp>
          </p:grpSp>
          <p:grpSp>
            <p:nvGrpSpPr>
              <p:cNvPr id="278" name="组合 277"/>
              <p:cNvGrpSpPr/>
              <p:nvPr/>
            </p:nvGrpSpPr>
            <p:grpSpPr>
              <a:xfrm>
                <a:off x="2681933" y="1546430"/>
                <a:ext cx="2514407" cy="215673"/>
                <a:chOff x="3113981" y="4680072"/>
                <a:chExt cx="2514407" cy="215673"/>
              </a:xfrm>
            </p:grpSpPr>
            <p:cxnSp>
              <p:nvCxnSpPr>
                <p:cNvPr id="279" name="直接连接符 278"/>
                <p:cNvCxnSpPr/>
                <p:nvPr/>
              </p:nvCxnSpPr>
              <p:spPr bwMode="auto">
                <a:xfrm>
                  <a:off x="3113981" y="4895745"/>
                  <a:ext cx="1000231" cy="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280" name="直接连接符 279"/>
                <p:cNvCxnSpPr/>
                <p:nvPr/>
              </p:nvCxnSpPr>
              <p:spPr bwMode="auto">
                <a:xfrm>
                  <a:off x="3113981" y="4823854"/>
                  <a:ext cx="1506305" cy="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281" name="直接连接符 280"/>
                <p:cNvCxnSpPr/>
                <p:nvPr/>
              </p:nvCxnSpPr>
              <p:spPr bwMode="auto">
                <a:xfrm>
                  <a:off x="3113981" y="4751963"/>
                  <a:ext cx="2012274" cy="109"/>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282" name="直接连接符 281"/>
                <p:cNvCxnSpPr/>
                <p:nvPr/>
              </p:nvCxnSpPr>
              <p:spPr bwMode="auto">
                <a:xfrm>
                  <a:off x="3113981" y="4680072"/>
                  <a:ext cx="2514407" cy="0"/>
                </a:xfrm>
                <a:prstGeom prst="line">
                  <a:avLst/>
                </a:prstGeom>
                <a:solidFill>
                  <a:schemeClr val="accent1"/>
                </a:solidFill>
                <a:ln w="12700" cap="flat" cmpd="sng" algn="ctr">
                  <a:solidFill>
                    <a:srgbClr val="00B050"/>
                  </a:solidFill>
                  <a:prstDash val="solid"/>
                  <a:round/>
                  <a:headEnd type="none" w="med" len="med"/>
                  <a:tailEnd type="none" w="med" len="med"/>
                </a:ln>
              </p:spPr>
            </p:cxnSp>
          </p:grpSp>
        </p:grpSp>
        <p:grpSp>
          <p:nvGrpSpPr>
            <p:cNvPr id="186" name="组合 185"/>
            <p:cNvGrpSpPr/>
            <p:nvPr/>
          </p:nvGrpSpPr>
          <p:grpSpPr>
            <a:xfrm>
              <a:off x="2719697" y="5362898"/>
              <a:ext cx="2610147" cy="773046"/>
              <a:chOff x="2681933" y="2618656"/>
              <a:chExt cx="2610147" cy="773046"/>
            </a:xfrm>
          </p:grpSpPr>
          <p:grpSp>
            <p:nvGrpSpPr>
              <p:cNvPr id="187" name="组合 186"/>
              <p:cNvGrpSpPr/>
              <p:nvPr/>
            </p:nvGrpSpPr>
            <p:grpSpPr>
              <a:xfrm>
                <a:off x="3610156" y="2731656"/>
                <a:ext cx="1586194" cy="612000"/>
                <a:chOff x="4042204" y="5769328"/>
                <a:chExt cx="1586194" cy="612000"/>
              </a:xfrm>
            </p:grpSpPr>
            <p:cxnSp>
              <p:nvCxnSpPr>
                <p:cNvPr id="269" name="直接连接符 268"/>
                <p:cNvCxnSpPr/>
                <p:nvPr/>
              </p:nvCxnSpPr>
              <p:spPr bwMode="auto">
                <a:xfrm>
                  <a:off x="4042204" y="5769328"/>
                  <a:ext cx="0" cy="108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70" name="直接连接符 269"/>
                <p:cNvCxnSpPr/>
                <p:nvPr/>
              </p:nvCxnSpPr>
              <p:spPr bwMode="auto">
                <a:xfrm>
                  <a:off x="4268803" y="5769328"/>
                  <a:ext cx="0" cy="180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71" name="直接连接符 270"/>
                <p:cNvCxnSpPr/>
                <p:nvPr/>
              </p:nvCxnSpPr>
              <p:spPr bwMode="auto">
                <a:xfrm>
                  <a:off x="4495402" y="5769328"/>
                  <a:ext cx="0" cy="252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72" name="直接连接符 271"/>
                <p:cNvCxnSpPr/>
                <p:nvPr/>
              </p:nvCxnSpPr>
              <p:spPr bwMode="auto">
                <a:xfrm>
                  <a:off x="4722001" y="5769328"/>
                  <a:ext cx="0" cy="324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73" name="直接连接符 272"/>
                <p:cNvCxnSpPr/>
                <p:nvPr/>
              </p:nvCxnSpPr>
              <p:spPr bwMode="auto">
                <a:xfrm>
                  <a:off x="4948600" y="5769328"/>
                  <a:ext cx="0" cy="396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74" name="直接连接符 273"/>
                <p:cNvCxnSpPr/>
                <p:nvPr/>
              </p:nvCxnSpPr>
              <p:spPr bwMode="auto">
                <a:xfrm>
                  <a:off x="5175199" y="5769328"/>
                  <a:ext cx="0" cy="468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75" name="直接连接符 274"/>
                <p:cNvCxnSpPr/>
                <p:nvPr/>
              </p:nvCxnSpPr>
              <p:spPr bwMode="auto">
                <a:xfrm flipH="1">
                  <a:off x="5401798" y="5769328"/>
                  <a:ext cx="0" cy="540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76" name="直接连接符 275"/>
                <p:cNvCxnSpPr/>
                <p:nvPr/>
              </p:nvCxnSpPr>
              <p:spPr bwMode="auto">
                <a:xfrm>
                  <a:off x="5628398" y="5769328"/>
                  <a:ext cx="0" cy="612000"/>
                </a:xfrm>
                <a:prstGeom prst="line">
                  <a:avLst/>
                </a:prstGeom>
                <a:solidFill>
                  <a:schemeClr val="accent1"/>
                </a:solidFill>
                <a:ln w="12700" cap="flat" cmpd="sng" algn="ctr">
                  <a:solidFill>
                    <a:srgbClr val="0066FF"/>
                  </a:solidFill>
                  <a:prstDash val="solid"/>
                  <a:round/>
                  <a:headEnd type="none" w="med" len="med"/>
                  <a:tailEnd type="none" w="med" len="med"/>
                </a:ln>
              </p:spPr>
            </p:cxnSp>
          </p:grpSp>
          <p:grpSp>
            <p:nvGrpSpPr>
              <p:cNvPr id="188" name="组合 187"/>
              <p:cNvGrpSpPr/>
              <p:nvPr/>
            </p:nvGrpSpPr>
            <p:grpSpPr>
              <a:xfrm>
                <a:off x="2681933" y="2839656"/>
                <a:ext cx="2514407" cy="504000"/>
                <a:chOff x="3113981" y="5733312"/>
                <a:chExt cx="2514407" cy="504000"/>
              </a:xfrm>
            </p:grpSpPr>
            <p:cxnSp>
              <p:nvCxnSpPr>
                <p:cNvPr id="261" name="直接连接符 260"/>
                <p:cNvCxnSpPr/>
                <p:nvPr/>
              </p:nvCxnSpPr>
              <p:spPr bwMode="auto">
                <a:xfrm>
                  <a:off x="3113981" y="6237312"/>
                  <a:ext cx="2514407"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62" name="直接连接符 261"/>
                <p:cNvCxnSpPr/>
                <p:nvPr/>
              </p:nvCxnSpPr>
              <p:spPr bwMode="auto">
                <a:xfrm>
                  <a:off x="3113981" y="5733312"/>
                  <a:ext cx="928223"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63" name="直接连接符 262"/>
                <p:cNvCxnSpPr/>
                <p:nvPr/>
              </p:nvCxnSpPr>
              <p:spPr bwMode="auto">
                <a:xfrm>
                  <a:off x="3113981" y="5805312"/>
                  <a:ext cx="1154822"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64" name="直接连接符 263"/>
                <p:cNvCxnSpPr/>
                <p:nvPr/>
              </p:nvCxnSpPr>
              <p:spPr bwMode="auto">
                <a:xfrm>
                  <a:off x="3113981" y="5877312"/>
                  <a:ext cx="1381421"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65" name="直接连接符 264"/>
                <p:cNvCxnSpPr/>
                <p:nvPr/>
              </p:nvCxnSpPr>
              <p:spPr bwMode="auto">
                <a:xfrm flipV="1">
                  <a:off x="3113981" y="6021314"/>
                  <a:ext cx="1832048" cy="1"/>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66" name="直接连接符 265"/>
                <p:cNvCxnSpPr/>
                <p:nvPr/>
              </p:nvCxnSpPr>
              <p:spPr bwMode="auto">
                <a:xfrm>
                  <a:off x="3113981" y="6093314"/>
                  <a:ext cx="2057070"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67" name="直接连接符 266"/>
                <p:cNvCxnSpPr/>
                <p:nvPr/>
              </p:nvCxnSpPr>
              <p:spPr bwMode="auto">
                <a:xfrm flipV="1">
                  <a:off x="3113981" y="5949309"/>
                  <a:ext cx="1617249" cy="6"/>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68" name="直接连接符 267"/>
                <p:cNvCxnSpPr/>
                <p:nvPr/>
              </p:nvCxnSpPr>
              <p:spPr bwMode="auto">
                <a:xfrm flipV="1">
                  <a:off x="3113981" y="6164909"/>
                  <a:ext cx="2287817" cy="405"/>
                </a:xfrm>
                <a:prstGeom prst="line">
                  <a:avLst/>
                </a:prstGeom>
                <a:solidFill>
                  <a:schemeClr val="accent1"/>
                </a:solidFill>
                <a:ln w="12700" cap="flat" cmpd="sng" algn="ctr">
                  <a:solidFill>
                    <a:srgbClr val="0066FF"/>
                  </a:solidFill>
                  <a:prstDash val="solid"/>
                  <a:round/>
                  <a:headEnd type="none" w="med" len="med"/>
                  <a:tailEnd type="none" w="med" len="med"/>
                </a:ln>
              </p:spPr>
            </p:cxnSp>
          </p:grpSp>
          <p:sp>
            <p:nvSpPr>
              <p:cNvPr id="189" name="文本框 188"/>
              <p:cNvSpPr txBox="1"/>
              <p:nvPr/>
            </p:nvSpPr>
            <p:spPr>
              <a:xfrm>
                <a:off x="3376595" y="2618656"/>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a</a:t>
                </a:r>
                <a:endParaRPr lang="zh-CN" altLang="en-US" sz="2000" b="1" baseline="-25000" dirty="0">
                  <a:solidFill>
                    <a:srgbClr val="000000"/>
                  </a:solidFill>
                  <a:latin typeface="Arial" panose="020B0604020202020204"/>
                  <a:ea typeface="宋体" panose="02010600030101010101" pitchFamily="2" charset="-122"/>
                </a:endParaRPr>
              </a:p>
            </p:txBody>
          </p:sp>
          <p:sp>
            <p:nvSpPr>
              <p:cNvPr id="190" name="文本框 189"/>
              <p:cNvSpPr txBox="1"/>
              <p:nvPr/>
            </p:nvSpPr>
            <p:spPr>
              <a:xfrm>
                <a:off x="3619296" y="267583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b</a:t>
                </a:r>
                <a:endParaRPr lang="zh-CN" altLang="en-US" sz="2000" b="1" baseline="-25000" dirty="0">
                  <a:solidFill>
                    <a:srgbClr val="000000"/>
                  </a:solidFill>
                  <a:latin typeface="Arial" panose="020B0604020202020204"/>
                  <a:ea typeface="宋体" panose="02010600030101010101" pitchFamily="2" charset="-122"/>
                </a:endParaRPr>
              </a:p>
            </p:txBody>
          </p:sp>
          <p:sp>
            <p:nvSpPr>
              <p:cNvPr id="191" name="文本框 190"/>
              <p:cNvSpPr txBox="1"/>
              <p:nvPr/>
            </p:nvSpPr>
            <p:spPr>
              <a:xfrm>
                <a:off x="3866852" y="2747847"/>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c</a:t>
                </a:r>
                <a:endParaRPr lang="zh-CN" altLang="en-US" sz="2000" b="1" baseline="-25000" dirty="0">
                  <a:solidFill>
                    <a:srgbClr val="000000"/>
                  </a:solidFill>
                  <a:latin typeface="Arial" panose="020B0604020202020204"/>
                  <a:ea typeface="宋体" panose="02010600030101010101" pitchFamily="2" charset="-122"/>
                </a:endParaRPr>
              </a:p>
            </p:txBody>
          </p:sp>
          <p:sp>
            <p:nvSpPr>
              <p:cNvPr id="256" name="文本框 255"/>
              <p:cNvSpPr txBox="1"/>
              <p:nvPr/>
            </p:nvSpPr>
            <p:spPr>
              <a:xfrm>
                <a:off x="4067502" y="2819855"/>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d</a:t>
                </a:r>
                <a:endParaRPr lang="zh-CN" altLang="en-US" sz="2000" b="1" baseline="-25000" dirty="0">
                  <a:solidFill>
                    <a:srgbClr val="000000"/>
                  </a:solidFill>
                  <a:latin typeface="Arial" panose="020B0604020202020204"/>
                  <a:ea typeface="宋体" panose="02010600030101010101" pitchFamily="2" charset="-122"/>
                </a:endParaRPr>
              </a:p>
            </p:txBody>
          </p:sp>
          <p:sp>
            <p:nvSpPr>
              <p:cNvPr id="257" name="文本框 256"/>
              <p:cNvSpPr txBox="1"/>
              <p:nvPr/>
            </p:nvSpPr>
            <p:spPr>
              <a:xfrm>
                <a:off x="4290250" y="2870183"/>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e</a:t>
                </a:r>
                <a:endParaRPr lang="zh-CN" altLang="en-US" sz="2000" b="1" baseline="-25000" dirty="0">
                  <a:solidFill>
                    <a:srgbClr val="000000"/>
                  </a:solidFill>
                  <a:latin typeface="Arial" panose="020B0604020202020204"/>
                  <a:ea typeface="宋体" panose="02010600030101010101" pitchFamily="2" charset="-122"/>
                </a:endParaRPr>
              </a:p>
            </p:txBody>
          </p:sp>
          <p:sp>
            <p:nvSpPr>
              <p:cNvPr id="258" name="文本框 257"/>
              <p:cNvSpPr txBox="1"/>
              <p:nvPr/>
            </p:nvSpPr>
            <p:spPr>
              <a:xfrm>
                <a:off x="4531543" y="2933286"/>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f</a:t>
                </a:r>
                <a:endParaRPr lang="zh-CN" altLang="en-US" sz="2000" b="1" baseline="-25000" dirty="0">
                  <a:solidFill>
                    <a:srgbClr val="000000"/>
                  </a:solidFill>
                  <a:latin typeface="Arial" panose="020B0604020202020204"/>
                  <a:ea typeface="宋体" panose="02010600030101010101" pitchFamily="2" charset="-122"/>
                </a:endParaRPr>
              </a:p>
            </p:txBody>
          </p:sp>
          <p:sp>
            <p:nvSpPr>
              <p:cNvPr id="259" name="文本框 258"/>
              <p:cNvSpPr txBox="1"/>
              <p:nvPr/>
            </p:nvSpPr>
            <p:spPr>
              <a:xfrm>
                <a:off x="4752454" y="3005284"/>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g</a:t>
                </a:r>
                <a:endParaRPr lang="zh-CN" altLang="en-US" sz="2000" b="1" baseline="-25000" dirty="0">
                  <a:solidFill>
                    <a:srgbClr val="000000"/>
                  </a:solidFill>
                  <a:latin typeface="Arial" panose="020B0604020202020204"/>
                  <a:ea typeface="宋体" panose="02010600030101010101" pitchFamily="2" charset="-122"/>
                </a:endParaRPr>
              </a:p>
            </p:txBody>
          </p:sp>
          <p:sp>
            <p:nvSpPr>
              <p:cNvPr id="260" name="文本框 259"/>
              <p:cNvSpPr txBox="1"/>
              <p:nvPr/>
            </p:nvSpPr>
            <p:spPr>
              <a:xfrm>
                <a:off x="4902949" y="3083925"/>
                <a:ext cx="389131" cy="307777"/>
              </a:xfrm>
              <a:prstGeom prst="rect">
                <a:avLst/>
              </a:prstGeom>
              <a:noFill/>
            </p:spPr>
            <p:txBody>
              <a:bodyPr wrap="square" rtlCol="0">
                <a:spAutoFit/>
              </a:bodyPr>
              <a:lstStyle/>
              <a:p>
                <a:pPr>
                  <a:defRPr/>
                </a:pPr>
                <a:r>
                  <a:rPr lang="en-US" altLang="zh-CN" sz="1400" dirty="0" err="1">
                    <a:solidFill>
                      <a:srgbClr val="000000"/>
                    </a:solidFill>
                    <a:latin typeface="Arial" panose="020B0604020202020204"/>
                    <a:ea typeface="宋体" panose="02010600030101010101" pitchFamily="2" charset="-122"/>
                  </a:rPr>
                  <a:t>dp</a:t>
                </a:r>
                <a:endParaRPr lang="zh-CN" altLang="en-US" sz="2000" b="1" baseline="-25000" dirty="0">
                  <a:solidFill>
                    <a:srgbClr val="000000"/>
                  </a:solidFill>
                  <a:latin typeface="Arial" panose="020B0604020202020204"/>
                  <a:ea typeface="宋体" panose="02010600030101010101" pitchFamily="2" charset="-122"/>
                </a:endParaRPr>
              </a:p>
            </p:txBody>
          </p:sp>
        </p:grpSp>
      </p:grpSp>
      <p:pic>
        <p:nvPicPr>
          <p:cNvPr id="287" name="图片 286"/>
          <p:cNvPicPr>
            <a:picLocks noChangeAspect="1"/>
          </p:cNvPicPr>
          <p:nvPr/>
        </p:nvPicPr>
        <p:blipFill>
          <a:blip r:embed="rId5"/>
          <a:stretch>
            <a:fillRect/>
          </a:stretch>
        </p:blipFill>
        <p:spPr>
          <a:xfrm>
            <a:off x="4823476" y="4596585"/>
            <a:ext cx="2318400" cy="904167"/>
          </a:xfrm>
          <a:prstGeom prst="rect">
            <a:avLst/>
          </a:prstGeom>
        </p:spPr>
      </p:pic>
      <p:pic>
        <p:nvPicPr>
          <p:cNvPr id="288" name="图片 287"/>
          <p:cNvPicPr>
            <a:picLocks noChangeAspect="1"/>
          </p:cNvPicPr>
          <p:nvPr/>
        </p:nvPicPr>
        <p:blipFill>
          <a:blip r:embed="rId6"/>
          <a:stretch>
            <a:fillRect/>
          </a:stretch>
        </p:blipFill>
        <p:spPr>
          <a:xfrm>
            <a:off x="4823476" y="4596585"/>
            <a:ext cx="2318400" cy="904167"/>
          </a:xfrm>
          <a:prstGeom prst="rect">
            <a:avLst/>
          </a:prstGeom>
        </p:spPr>
      </p:pic>
      <p:sp>
        <p:nvSpPr>
          <p:cNvPr id="289" name="文本框 288"/>
          <p:cNvSpPr txBox="1"/>
          <p:nvPr/>
        </p:nvSpPr>
        <p:spPr>
          <a:xfrm>
            <a:off x="3829508" y="5013177"/>
            <a:ext cx="558206" cy="1649169"/>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0" name="文本框 289"/>
          <p:cNvSpPr txBox="1"/>
          <p:nvPr/>
        </p:nvSpPr>
        <p:spPr>
          <a:xfrm>
            <a:off x="3808956" y="4005064"/>
            <a:ext cx="380592" cy="872034"/>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1" name="文本框 290"/>
          <p:cNvSpPr txBox="1"/>
          <p:nvPr/>
        </p:nvSpPr>
        <p:spPr>
          <a:xfrm>
            <a:off x="3829508" y="5013177"/>
            <a:ext cx="558206" cy="1649169"/>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2" name="文本框 291"/>
          <p:cNvSpPr txBox="1"/>
          <p:nvPr/>
        </p:nvSpPr>
        <p:spPr>
          <a:xfrm>
            <a:off x="3808956" y="4005064"/>
            <a:ext cx="380592" cy="872034"/>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3" name="文本框 292"/>
          <p:cNvSpPr txBox="1"/>
          <p:nvPr/>
        </p:nvSpPr>
        <p:spPr>
          <a:xfrm>
            <a:off x="3771192" y="1196752"/>
            <a:ext cx="380592" cy="872034"/>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94" name="组合 293"/>
          <p:cNvGrpSpPr/>
          <p:nvPr/>
        </p:nvGrpSpPr>
        <p:grpSpPr>
          <a:xfrm>
            <a:off x="4205934" y="1482360"/>
            <a:ext cx="2898179" cy="1845272"/>
            <a:chOff x="2681933" y="1482360"/>
            <a:chExt cx="2898179" cy="1845272"/>
          </a:xfrm>
        </p:grpSpPr>
        <p:pic>
          <p:nvPicPr>
            <p:cNvPr id="295" name="图片 294"/>
            <p:cNvPicPr>
              <a:picLocks noChangeAspect="1"/>
            </p:cNvPicPr>
            <p:nvPr/>
          </p:nvPicPr>
          <p:blipFill>
            <a:blip r:embed="rId4"/>
            <a:stretch>
              <a:fillRect/>
            </a:stretch>
          </p:blipFill>
          <p:spPr>
            <a:xfrm>
              <a:off x="3261712" y="1788272"/>
              <a:ext cx="2318400" cy="904167"/>
            </a:xfrm>
            <a:prstGeom prst="rect">
              <a:avLst/>
            </a:prstGeom>
          </p:spPr>
        </p:pic>
        <p:grpSp>
          <p:nvGrpSpPr>
            <p:cNvPr id="296" name="组合 295"/>
            <p:cNvGrpSpPr/>
            <p:nvPr/>
          </p:nvGrpSpPr>
          <p:grpSpPr>
            <a:xfrm>
              <a:off x="2681933" y="1482360"/>
              <a:ext cx="2514417" cy="324000"/>
              <a:chOff x="2681933" y="1546430"/>
              <a:chExt cx="2514417" cy="324000"/>
            </a:xfrm>
          </p:grpSpPr>
          <p:grpSp>
            <p:nvGrpSpPr>
              <p:cNvPr id="334" name="组合 333"/>
              <p:cNvGrpSpPr/>
              <p:nvPr/>
            </p:nvGrpSpPr>
            <p:grpSpPr>
              <a:xfrm>
                <a:off x="3682164" y="1546430"/>
                <a:ext cx="1514186" cy="324000"/>
                <a:chOff x="4114212" y="4680072"/>
                <a:chExt cx="1514186" cy="324000"/>
              </a:xfrm>
            </p:grpSpPr>
            <p:cxnSp>
              <p:nvCxnSpPr>
                <p:cNvPr id="340" name="直接连接符 339"/>
                <p:cNvCxnSpPr/>
                <p:nvPr/>
              </p:nvCxnSpPr>
              <p:spPr bwMode="auto">
                <a:xfrm flipV="1">
                  <a:off x="4114212" y="4895745"/>
                  <a:ext cx="0" cy="108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341" name="直接连接符 340"/>
                <p:cNvCxnSpPr/>
                <p:nvPr/>
              </p:nvCxnSpPr>
              <p:spPr bwMode="auto">
                <a:xfrm flipV="1">
                  <a:off x="4620286" y="4824072"/>
                  <a:ext cx="0" cy="180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342" name="直接连接符 341"/>
                <p:cNvCxnSpPr/>
                <p:nvPr/>
              </p:nvCxnSpPr>
              <p:spPr bwMode="auto">
                <a:xfrm flipV="1">
                  <a:off x="5124342" y="4752072"/>
                  <a:ext cx="0" cy="252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343" name="直接连接符 342"/>
                <p:cNvCxnSpPr/>
                <p:nvPr/>
              </p:nvCxnSpPr>
              <p:spPr bwMode="auto">
                <a:xfrm flipH="1" flipV="1">
                  <a:off x="5628398" y="4680072"/>
                  <a:ext cx="0" cy="324000"/>
                </a:xfrm>
                <a:prstGeom prst="line">
                  <a:avLst/>
                </a:prstGeom>
                <a:solidFill>
                  <a:schemeClr val="accent1"/>
                </a:solidFill>
                <a:ln w="12700" cap="flat" cmpd="sng" algn="ctr">
                  <a:solidFill>
                    <a:srgbClr val="00B050"/>
                  </a:solidFill>
                  <a:prstDash val="solid"/>
                  <a:round/>
                  <a:headEnd type="none" w="med" len="med"/>
                  <a:tailEnd type="none" w="med" len="med"/>
                </a:ln>
              </p:spPr>
            </p:cxnSp>
          </p:grpSp>
          <p:grpSp>
            <p:nvGrpSpPr>
              <p:cNvPr id="335" name="组合 334"/>
              <p:cNvGrpSpPr/>
              <p:nvPr/>
            </p:nvGrpSpPr>
            <p:grpSpPr>
              <a:xfrm>
                <a:off x="2681933" y="1546430"/>
                <a:ext cx="2514407" cy="215673"/>
                <a:chOff x="3113981" y="4680072"/>
                <a:chExt cx="2514407" cy="215673"/>
              </a:xfrm>
            </p:grpSpPr>
            <p:cxnSp>
              <p:nvCxnSpPr>
                <p:cNvPr id="336" name="直接连接符 335"/>
                <p:cNvCxnSpPr/>
                <p:nvPr/>
              </p:nvCxnSpPr>
              <p:spPr bwMode="auto">
                <a:xfrm>
                  <a:off x="3113981" y="4895745"/>
                  <a:ext cx="1000231" cy="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337" name="直接连接符 336"/>
                <p:cNvCxnSpPr/>
                <p:nvPr/>
              </p:nvCxnSpPr>
              <p:spPr bwMode="auto">
                <a:xfrm>
                  <a:off x="3113981" y="4823854"/>
                  <a:ext cx="1506305" cy="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338" name="直接连接符 337"/>
                <p:cNvCxnSpPr/>
                <p:nvPr/>
              </p:nvCxnSpPr>
              <p:spPr bwMode="auto">
                <a:xfrm>
                  <a:off x="3113981" y="4751963"/>
                  <a:ext cx="2012274" cy="109"/>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339" name="直接连接符 338"/>
                <p:cNvCxnSpPr/>
                <p:nvPr/>
              </p:nvCxnSpPr>
              <p:spPr bwMode="auto">
                <a:xfrm>
                  <a:off x="3113981" y="4680072"/>
                  <a:ext cx="2514407" cy="0"/>
                </a:xfrm>
                <a:prstGeom prst="line">
                  <a:avLst/>
                </a:prstGeom>
                <a:solidFill>
                  <a:schemeClr val="accent1"/>
                </a:solidFill>
                <a:ln w="12700" cap="flat" cmpd="sng" algn="ctr">
                  <a:solidFill>
                    <a:srgbClr val="00B050"/>
                  </a:solidFill>
                  <a:prstDash val="solid"/>
                  <a:round/>
                  <a:headEnd type="none" w="med" len="med"/>
                  <a:tailEnd type="none" w="med" len="med"/>
                </a:ln>
              </p:spPr>
            </p:cxnSp>
          </p:grpSp>
        </p:grpSp>
        <p:grpSp>
          <p:nvGrpSpPr>
            <p:cNvPr id="297" name="组合 296"/>
            <p:cNvGrpSpPr/>
            <p:nvPr/>
          </p:nvGrpSpPr>
          <p:grpSpPr>
            <a:xfrm>
              <a:off x="2681933" y="2554586"/>
              <a:ext cx="2610147" cy="773046"/>
              <a:chOff x="2681933" y="2618656"/>
              <a:chExt cx="2610147" cy="773046"/>
            </a:xfrm>
          </p:grpSpPr>
          <p:grpSp>
            <p:nvGrpSpPr>
              <p:cNvPr id="298" name="组合 297"/>
              <p:cNvGrpSpPr/>
              <p:nvPr/>
            </p:nvGrpSpPr>
            <p:grpSpPr>
              <a:xfrm>
                <a:off x="3610156" y="2731656"/>
                <a:ext cx="1586194" cy="612000"/>
                <a:chOff x="4042204" y="5769328"/>
                <a:chExt cx="1586194" cy="612000"/>
              </a:xfrm>
            </p:grpSpPr>
            <p:cxnSp>
              <p:nvCxnSpPr>
                <p:cNvPr id="326" name="直接连接符 325"/>
                <p:cNvCxnSpPr/>
                <p:nvPr/>
              </p:nvCxnSpPr>
              <p:spPr bwMode="auto">
                <a:xfrm>
                  <a:off x="4042204" y="5769328"/>
                  <a:ext cx="0" cy="108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27" name="直接连接符 326"/>
                <p:cNvCxnSpPr/>
                <p:nvPr/>
              </p:nvCxnSpPr>
              <p:spPr bwMode="auto">
                <a:xfrm>
                  <a:off x="4268803" y="5769328"/>
                  <a:ext cx="0" cy="180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28" name="直接连接符 327"/>
                <p:cNvCxnSpPr/>
                <p:nvPr/>
              </p:nvCxnSpPr>
              <p:spPr bwMode="auto">
                <a:xfrm>
                  <a:off x="4495402" y="5769328"/>
                  <a:ext cx="0" cy="252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29" name="直接连接符 328"/>
                <p:cNvCxnSpPr/>
                <p:nvPr/>
              </p:nvCxnSpPr>
              <p:spPr bwMode="auto">
                <a:xfrm>
                  <a:off x="4722001" y="5769328"/>
                  <a:ext cx="0" cy="324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30" name="直接连接符 329"/>
                <p:cNvCxnSpPr/>
                <p:nvPr/>
              </p:nvCxnSpPr>
              <p:spPr bwMode="auto">
                <a:xfrm>
                  <a:off x="4948600" y="5769328"/>
                  <a:ext cx="0" cy="396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31" name="直接连接符 330"/>
                <p:cNvCxnSpPr/>
                <p:nvPr/>
              </p:nvCxnSpPr>
              <p:spPr bwMode="auto">
                <a:xfrm>
                  <a:off x="5175199" y="5769328"/>
                  <a:ext cx="0" cy="468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32" name="直接连接符 331"/>
                <p:cNvCxnSpPr/>
                <p:nvPr/>
              </p:nvCxnSpPr>
              <p:spPr bwMode="auto">
                <a:xfrm flipH="1">
                  <a:off x="5401798" y="5769328"/>
                  <a:ext cx="0" cy="540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33" name="直接连接符 332"/>
                <p:cNvCxnSpPr/>
                <p:nvPr/>
              </p:nvCxnSpPr>
              <p:spPr bwMode="auto">
                <a:xfrm>
                  <a:off x="5628398" y="5769328"/>
                  <a:ext cx="0" cy="612000"/>
                </a:xfrm>
                <a:prstGeom prst="line">
                  <a:avLst/>
                </a:prstGeom>
                <a:solidFill>
                  <a:schemeClr val="accent1"/>
                </a:solidFill>
                <a:ln w="12700" cap="flat" cmpd="sng" algn="ctr">
                  <a:solidFill>
                    <a:srgbClr val="0066FF"/>
                  </a:solidFill>
                  <a:prstDash val="solid"/>
                  <a:round/>
                  <a:headEnd type="none" w="med" len="med"/>
                  <a:tailEnd type="none" w="med" len="med"/>
                </a:ln>
              </p:spPr>
            </p:cxnSp>
          </p:grpSp>
          <p:grpSp>
            <p:nvGrpSpPr>
              <p:cNvPr id="299" name="组合 298"/>
              <p:cNvGrpSpPr/>
              <p:nvPr/>
            </p:nvGrpSpPr>
            <p:grpSpPr>
              <a:xfrm>
                <a:off x="2681933" y="2839656"/>
                <a:ext cx="2514407" cy="504000"/>
                <a:chOff x="3113981" y="5733312"/>
                <a:chExt cx="2514407" cy="504000"/>
              </a:xfrm>
            </p:grpSpPr>
            <p:cxnSp>
              <p:nvCxnSpPr>
                <p:cNvPr id="318" name="直接连接符 317"/>
                <p:cNvCxnSpPr/>
                <p:nvPr/>
              </p:nvCxnSpPr>
              <p:spPr bwMode="auto">
                <a:xfrm>
                  <a:off x="3113981" y="6237312"/>
                  <a:ext cx="2514407"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19" name="直接连接符 318"/>
                <p:cNvCxnSpPr/>
                <p:nvPr/>
              </p:nvCxnSpPr>
              <p:spPr bwMode="auto">
                <a:xfrm>
                  <a:off x="3113981" y="5733312"/>
                  <a:ext cx="928223"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20" name="直接连接符 319"/>
                <p:cNvCxnSpPr/>
                <p:nvPr/>
              </p:nvCxnSpPr>
              <p:spPr bwMode="auto">
                <a:xfrm>
                  <a:off x="3113981" y="5805312"/>
                  <a:ext cx="1154822"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21" name="直接连接符 320"/>
                <p:cNvCxnSpPr/>
                <p:nvPr/>
              </p:nvCxnSpPr>
              <p:spPr bwMode="auto">
                <a:xfrm>
                  <a:off x="3113981" y="5877312"/>
                  <a:ext cx="1381421"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22" name="直接连接符 321"/>
                <p:cNvCxnSpPr/>
                <p:nvPr/>
              </p:nvCxnSpPr>
              <p:spPr bwMode="auto">
                <a:xfrm flipV="1">
                  <a:off x="3113981" y="6021314"/>
                  <a:ext cx="1832048" cy="1"/>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23" name="直接连接符 322"/>
                <p:cNvCxnSpPr/>
                <p:nvPr/>
              </p:nvCxnSpPr>
              <p:spPr bwMode="auto">
                <a:xfrm>
                  <a:off x="3113981" y="6093314"/>
                  <a:ext cx="2057070"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24" name="直接连接符 323"/>
                <p:cNvCxnSpPr/>
                <p:nvPr/>
              </p:nvCxnSpPr>
              <p:spPr bwMode="auto">
                <a:xfrm flipV="1">
                  <a:off x="3113981" y="5949309"/>
                  <a:ext cx="1617249" cy="6"/>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25" name="直接连接符 324"/>
                <p:cNvCxnSpPr/>
                <p:nvPr/>
              </p:nvCxnSpPr>
              <p:spPr bwMode="auto">
                <a:xfrm flipV="1">
                  <a:off x="3113981" y="6164909"/>
                  <a:ext cx="2287817" cy="405"/>
                </a:xfrm>
                <a:prstGeom prst="line">
                  <a:avLst/>
                </a:prstGeom>
                <a:solidFill>
                  <a:schemeClr val="accent1"/>
                </a:solidFill>
                <a:ln w="12700" cap="flat" cmpd="sng" algn="ctr">
                  <a:solidFill>
                    <a:srgbClr val="0066FF"/>
                  </a:solidFill>
                  <a:prstDash val="solid"/>
                  <a:round/>
                  <a:headEnd type="none" w="med" len="med"/>
                  <a:tailEnd type="none" w="med" len="med"/>
                </a:ln>
              </p:spPr>
            </p:cxnSp>
          </p:grpSp>
          <p:sp>
            <p:nvSpPr>
              <p:cNvPr id="300" name="文本框 299"/>
              <p:cNvSpPr txBox="1"/>
              <p:nvPr/>
            </p:nvSpPr>
            <p:spPr>
              <a:xfrm>
                <a:off x="3376595" y="2618656"/>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a</a:t>
                </a:r>
                <a:endParaRPr lang="zh-CN" altLang="en-US" sz="2000" b="1" baseline="-25000" dirty="0">
                  <a:solidFill>
                    <a:srgbClr val="000000"/>
                  </a:solidFill>
                  <a:latin typeface="Arial" panose="020B0604020202020204"/>
                  <a:ea typeface="宋体" panose="02010600030101010101" pitchFamily="2" charset="-122"/>
                </a:endParaRPr>
              </a:p>
            </p:txBody>
          </p:sp>
          <p:sp>
            <p:nvSpPr>
              <p:cNvPr id="301" name="文本框 300"/>
              <p:cNvSpPr txBox="1"/>
              <p:nvPr/>
            </p:nvSpPr>
            <p:spPr>
              <a:xfrm>
                <a:off x="3619296" y="267583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b</a:t>
                </a:r>
                <a:endParaRPr lang="zh-CN" altLang="en-US" sz="2000" b="1" baseline="-25000" dirty="0">
                  <a:solidFill>
                    <a:srgbClr val="000000"/>
                  </a:solidFill>
                  <a:latin typeface="Arial" panose="020B0604020202020204"/>
                  <a:ea typeface="宋体" panose="02010600030101010101" pitchFamily="2" charset="-122"/>
                </a:endParaRPr>
              </a:p>
            </p:txBody>
          </p:sp>
          <p:sp>
            <p:nvSpPr>
              <p:cNvPr id="302" name="文本框 301"/>
              <p:cNvSpPr txBox="1"/>
              <p:nvPr/>
            </p:nvSpPr>
            <p:spPr>
              <a:xfrm>
                <a:off x="3866852" y="2747847"/>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c</a:t>
                </a:r>
                <a:endParaRPr lang="zh-CN" altLang="en-US" sz="2000" b="1" baseline="-25000" dirty="0">
                  <a:solidFill>
                    <a:srgbClr val="000000"/>
                  </a:solidFill>
                  <a:latin typeface="Arial" panose="020B0604020202020204"/>
                  <a:ea typeface="宋体" panose="02010600030101010101" pitchFamily="2" charset="-122"/>
                </a:endParaRPr>
              </a:p>
            </p:txBody>
          </p:sp>
          <p:sp>
            <p:nvSpPr>
              <p:cNvPr id="303" name="文本框 302"/>
              <p:cNvSpPr txBox="1"/>
              <p:nvPr/>
            </p:nvSpPr>
            <p:spPr>
              <a:xfrm>
                <a:off x="4067502" y="2819855"/>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d</a:t>
                </a:r>
                <a:endParaRPr lang="zh-CN" altLang="en-US" sz="2000" b="1" baseline="-25000" dirty="0">
                  <a:solidFill>
                    <a:srgbClr val="000000"/>
                  </a:solidFill>
                  <a:latin typeface="Arial" panose="020B0604020202020204"/>
                  <a:ea typeface="宋体" panose="02010600030101010101" pitchFamily="2" charset="-122"/>
                </a:endParaRPr>
              </a:p>
            </p:txBody>
          </p:sp>
          <p:sp>
            <p:nvSpPr>
              <p:cNvPr id="304" name="文本框 303"/>
              <p:cNvSpPr txBox="1"/>
              <p:nvPr/>
            </p:nvSpPr>
            <p:spPr>
              <a:xfrm>
                <a:off x="4290250" y="2870183"/>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e</a:t>
                </a:r>
                <a:endParaRPr lang="zh-CN" altLang="en-US" sz="2000" b="1" baseline="-25000" dirty="0">
                  <a:solidFill>
                    <a:srgbClr val="000000"/>
                  </a:solidFill>
                  <a:latin typeface="Arial" panose="020B0604020202020204"/>
                  <a:ea typeface="宋体" panose="02010600030101010101" pitchFamily="2" charset="-122"/>
                </a:endParaRPr>
              </a:p>
            </p:txBody>
          </p:sp>
          <p:sp>
            <p:nvSpPr>
              <p:cNvPr id="305" name="文本框 304"/>
              <p:cNvSpPr txBox="1"/>
              <p:nvPr/>
            </p:nvSpPr>
            <p:spPr>
              <a:xfrm>
                <a:off x="4531543" y="2933286"/>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f</a:t>
                </a:r>
                <a:endParaRPr lang="zh-CN" altLang="en-US" sz="2000" b="1" baseline="-25000" dirty="0">
                  <a:solidFill>
                    <a:srgbClr val="000000"/>
                  </a:solidFill>
                  <a:latin typeface="Arial" panose="020B0604020202020204"/>
                  <a:ea typeface="宋体" panose="02010600030101010101" pitchFamily="2" charset="-122"/>
                </a:endParaRPr>
              </a:p>
            </p:txBody>
          </p:sp>
          <p:sp>
            <p:nvSpPr>
              <p:cNvPr id="316" name="文本框 315"/>
              <p:cNvSpPr txBox="1"/>
              <p:nvPr/>
            </p:nvSpPr>
            <p:spPr>
              <a:xfrm>
                <a:off x="4752454" y="3005284"/>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g</a:t>
                </a:r>
                <a:endParaRPr lang="zh-CN" altLang="en-US" sz="2000" b="1" baseline="-25000" dirty="0">
                  <a:solidFill>
                    <a:srgbClr val="000000"/>
                  </a:solidFill>
                  <a:latin typeface="Arial" panose="020B0604020202020204"/>
                  <a:ea typeface="宋体" panose="02010600030101010101" pitchFamily="2" charset="-122"/>
                </a:endParaRPr>
              </a:p>
            </p:txBody>
          </p:sp>
          <p:sp>
            <p:nvSpPr>
              <p:cNvPr id="317" name="文本框 316"/>
              <p:cNvSpPr txBox="1"/>
              <p:nvPr/>
            </p:nvSpPr>
            <p:spPr>
              <a:xfrm>
                <a:off x="4902949" y="3083925"/>
                <a:ext cx="389131" cy="307777"/>
              </a:xfrm>
              <a:prstGeom prst="rect">
                <a:avLst/>
              </a:prstGeom>
              <a:noFill/>
            </p:spPr>
            <p:txBody>
              <a:bodyPr wrap="square" rtlCol="0">
                <a:spAutoFit/>
              </a:bodyPr>
              <a:lstStyle/>
              <a:p>
                <a:pPr>
                  <a:defRPr/>
                </a:pPr>
                <a:r>
                  <a:rPr lang="en-US" altLang="zh-CN" sz="1400" dirty="0" err="1">
                    <a:solidFill>
                      <a:srgbClr val="000000"/>
                    </a:solidFill>
                    <a:latin typeface="Arial" panose="020B0604020202020204"/>
                    <a:ea typeface="宋体" panose="02010600030101010101" pitchFamily="2" charset="-122"/>
                  </a:rPr>
                  <a:t>dp</a:t>
                </a:r>
                <a:endParaRPr lang="zh-CN" altLang="en-US" sz="2000" b="1" baseline="-25000" dirty="0">
                  <a:solidFill>
                    <a:srgbClr val="000000"/>
                  </a:solidFill>
                  <a:latin typeface="Arial" panose="020B0604020202020204"/>
                  <a:ea typeface="宋体" panose="02010600030101010101" pitchFamily="2" charset="-122"/>
                </a:endParaRPr>
              </a:p>
            </p:txBody>
          </p:sp>
        </p:grpSp>
      </p:grpSp>
      <p:pic>
        <p:nvPicPr>
          <p:cNvPr id="344" name="图片 343"/>
          <p:cNvPicPr>
            <a:picLocks noChangeAspect="1"/>
          </p:cNvPicPr>
          <p:nvPr/>
        </p:nvPicPr>
        <p:blipFill>
          <a:blip r:embed="rId6"/>
          <a:stretch>
            <a:fillRect/>
          </a:stretch>
        </p:blipFill>
        <p:spPr>
          <a:xfrm>
            <a:off x="4785712" y="1788273"/>
            <a:ext cx="2318400" cy="904167"/>
          </a:xfrm>
          <a:prstGeom prst="rect">
            <a:avLst/>
          </a:prstGeom>
        </p:spPr>
      </p:pic>
      <p:pic>
        <p:nvPicPr>
          <p:cNvPr id="345" name="图片 344"/>
          <p:cNvPicPr>
            <a:picLocks noChangeAspect="1"/>
          </p:cNvPicPr>
          <p:nvPr/>
        </p:nvPicPr>
        <p:blipFill>
          <a:blip r:embed="rId7"/>
          <a:stretch>
            <a:fillRect/>
          </a:stretch>
        </p:blipFill>
        <p:spPr>
          <a:xfrm>
            <a:off x="4785712" y="1788273"/>
            <a:ext cx="2318400" cy="904167"/>
          </a:xfrm>
          <a:prstGeom prst="rect">
            <a:avLst/>
          </a:prstGeom>
        </p:spPr>
      </p:pic>
      <p:sp>
        <p:nvSpPr>
          <p:cNvPr id="346" name="TextBox 56"/>
          <p:cNvSpPr/>
          <p:nvPr/>
        </p:nvSpPr>
        <p:spPr>
          <a:xfrm>
            <a:off x="1935433" y="4581129"/>
            <a:ext cx="959385" cy="830997"/>
          </a:xfrm>
          <a:prstGeom prst="rect">
            <a:avLst/>
          </a:prstGeom>
          <a:noFill/>
          <a:ln w="9525">
            <a:noFill/>
          </a:ln>
        </p:spPr>
        <p:txBody>
          <a:bodyPr wrap="square" anchor="t">
            <a:spAutoFit/>
          </a:bodyPr>
          <a:lstStyle/>
          <a:p>
            <a:pPr algn="ctr">
              <a:defRPr/>
            </a:pPr>
            <a:r>
              <a:rPr lang="zh-CN" altLang="en-US" sz="2400" b="1" dirty="0">
                <a:solidFill>
                  <a:srgbClr val="000000">
                    <a:lumMod val="50000"/>
                    <a:lumOff val="50000"/>
                  </a:srgbClr>
                </a:solidFill>
                <a:latin typeface="微软雅黑" panose="020B0503020204020204" pitchFamily="34" charset="-122"/>
                <a:ea typeface="微软雅黑" panose="020B0503020204020204" pitchFamily="34" charset="-122"/>
                <a:sym typeface="Bebas Neue" pitchFamily="2" charset="0"/>
              </a:rPr>
              <a:t>动态显示</a:t>
            </a:r>
            <a:endParaRPr lang="zh-CN" altLang="en-US" sz="2400" b="1" dirty="0">
              <a:solidFill>
                <a:srgbClr val="000000">
                  <a:lumMod val="50000"/>
                  <a:lumOff val="50000"/>
                </a:srgbClr>
              </a:solidFill>
              <a:latin typeface="微软雅黑" panose="020B0503020204020204" pitchFamily="34" charset="-122"/>
              <a:ea typeface="微软雅黑" panose="020B0503020204020204" pitchFamily="34" charset="-122"/>
              <a:sym typeface="Bebas Neue" pitchFamily="2" charset="0"/>
            </a:endParaRPr>
          </a:p>
        </p:txBody>
      </p:sp>
      <p:sp>
        <p:nvSpPr>
          <p:cNvPr id="347" name="TextBox 56"/>
          <p:cNvSpPr/>
          <p:nvPr/>
        </p:nvSpPr>
        <p:spPr>
          <a:xfrm>
            <a:off x="1901907" y="1982621"/>
            <a:ext cx="864096" cy="830997"/>
          </a:xfrm>
          <a:prstGeom prst="rect">
            <a:avLst/>
          </a:prstGeom>
          <a:noFill/>
          <a:ln w="9525">
            <a:noFill/>
          </a:ln>
        </p:spPr>
        <p:txBody>
          <a:bodyPr wrap="square" anchor="t">
            <a:spAutoFit/>
          </a:bodyPr>
          <a:lstStyle/>
          <a:p>
            <a:pPr algn="ctr">
              <a:defRPr/>
            </a:pPr>
            <a:r>
              <a:rPr lang="zh-CN" altLang="en-US" sz="2400" b="1" dirty="0">
                <a:solidFill>
                  <a:srgbClr val="000000">
                    <a:lumMod val="50000"/>
                    <a:lumOff val="50000"/>
                  </a:srgbClr>
                </a:solidFill>
                <a:latin typeface="微软雅黑" panose="020B0503020204020204" pitchFamily="34" charset="-122"/>
                <a:ea typeface="微软雅黑" panose="020B0503020204020204" pitchFamily="34" charset="-122"/>
                <a:sym typeface="Bebas Neue" pitchFamily="2" charset="0"/>
              </a:rPr>
              <a:t>静态显示</a:t>
            </a:r>
            <a:endParaRPr lang="en-US" altLang="zh-CN" sz="2400" b="1" dirty="0">
              <a:solidFill>
                <a:srgbClr val="000000">
                  <a:lumMod val="50000"/>
                  <a:lumOff val="50000"/>
                </a:srgbClr>
              </a:solidFill>
              <a:latin typeface="微软雅黑" panose="020B0503020204020204" pitchFamily="34" charset="-122"/>
              <a:ea typeface="微软雅黑" panose="020B0503020204020204" pitchFamily="34" charset="-122"/>
              <a:sym typeface="Bebas Neue" pitchFamily="2" charset="0"/>
            </a:endParaRPr>
          </a:p>
        </p:txBody>
      </p:sp>
      <p:sp>
        <p:nvSpPr>
          <p:cNvPr id="348" name="文本框 347"/>
          <p:cNvSpPr txBox="1"/>
          <p:nvPr/>
        </p:nvSpPr>
        <p:spPr>
          <a:xfrm>
            <a:off x="3771192" y="1196752"/>
            <a:ext cx="380592" cy="872034"/>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49" name="直接箭头连接符 348"/>
          <p:cNvCxnSpPr/>
          <p:nvPr/>
        </p:nvCxnSpPr>
        <p:spPr bwMode="auto">
          <a:xfrm>
            <a:off x="4263708" y="1815464"/>
            <a:ext cx="392133" cy="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350" name="文本框 349"/>
          <p:cNvSpPr txBox="1"/>
          <p:nvPr/>
        </p:nvSpPr>
        <p:spPr>
          <a:xfrm>
            <a:off x="3791744" y="2204865"/>
            <a:ext cx="558206" cy="1649169"/>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51" name="直接箭头连接符 350"/>
          <p:cNvCxnSpPr/>
          <p:nvPr/>
        </p:nvCxnSpPr>
        <p:spPr bwMode="auto">
          <a:xfrm>
            <a:off x="4263708" y="2631514"/>
            <a:ext cx="392133" cy="0"/>
          </a:xfrm>
          <a:prstGeom prst="straightConnector1">
            <a:avLst/>
          </a:prstGeom>
          <a:solidFill>
            <a:schemeClr val="accent1"/>
          </a:solidFill>
          <a:ln w="9525" cap="flat" cmpd="sng" algn="ctr">
            <a:solidFill>
              <a:schemeClr val="tx1"/>
            </a:solidFill>
            <a:prstDash val="solid"/>
            <a:round/>
            <a:headEnd type="none" w="med" len="med"/>
            <a:tailEnd type="triangle"/>
          </a:ln>
        </p:spPr>
      </p:cxnSp>
      <p:grpSp>
        <p:nvGrpSpPr>
          <p:cNvPr id="352" name="组合 351"/>
          <p:cNvGrpSpPr/>
          <p:nvPr/>
        </p:nvGrpSpPr>
        <p:grpSpPr>
          <a:xfrm>
            <a:off x="5411952" y="2454272"/>
            <a:ext cx="1567462" cy="50328"/>
            <a:chOff x="4355976" y="5826944"/>
            <a:chExt cx="1567462" cy="50328"/>
          </a:xfrm>
        </p:grpSpPr>
        <p:sp>
          <p:nvSpPr>
            <p:cNvPr id="353" name="椭圆 352"/>
            <p:cNvSpPr/>
            <p:nvPr/>
          </p:nvSpPr>
          <p:spPr bwMode="auto">
            <a:xfrm>
              <a:off x="4355976"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354" name="椭圆 353"/>
            <p:cNvSpPr/>
            <p:nvPr/>
          </p:nvSpPr>
          <p:spPr bwMode="auto">
            <a:xfrm>
              <a:off x="4860032"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355" name="椭圆 354"/>
            <p:cNvSpPr/>
            <p:nvPr/>
          </p:nvSpPr>
          <p:spPr bwMode="auto">
            <a:xfrm>
              <a:off x="5373719"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356" name="椭圆 355"/>
            <p:cNvSpPr/>
            <p:nvPr/>
          </p:nvSpPr>
          <p:spPr bwMode="auto">
            <a:xfrm>
              <a:off x="5877719"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grpSp>
      <p:grpSp>
        <p:nvGrpSpPr>
          <p:cNvPr id="357" name="组合 356"/>
          <p:cNvGrpSpPr/>
          <p:nvPr/>
        </p:nvGrpSpPr>
        <p:grpSpPr>
          <a:xfrm>
            <a:off x="8400669" y="1413364"/>
            <a:ext cx="1439743" cy="1508116"/>
            <a:chOff x="6876668" y="1413364"/>
            <a:chExt cx="1439743" cy="1508116"/>
          </a:xfrm>
        </p:grpSpPr>
        <p:pic>
          <p:nvPicPr>
            <p:cNvPr id="358" name="图片 357"/>
            <p:cNvPicPr>
              <a:picLocks noChangeAspect="1"/>
            </p:cNvPicPr>
            <p:nvPr/>
          </p:nvPicPr>
          <p:blipFill>
            <a:blip r:embed="rId8"/>
            <a:stretch>
              <a:fillRect/>
            </a:stretch>
          </p:blipFill>
          <p:spPr>
            <a:xfrm>
              <a:off x="7157803" y="1690212"/>
              <a:ext cx="589007" cy="939261"/>
            </a:xfrm>
            <a:prstGeom prst="rect">
              <a:avLst/>
            </a:prstGeom>
          </p:spPr>
        </p:pic>
        <p:sp>
          <p:nvSpPr>
            <p:cNvPr id="359" name="文本框 358"/>
            <p:cNvSpPr txBox="1"/>
            <p:nvPr/>
          </p:nvSpPr>
          <p:spPr>
            <a:xfrm>
              <a:off x="7315756" y="1413364"/>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a</a:t>
              </a:r>
              <a:endParaRPr lang="zh-CN" altLang="en-US" sz="2000" b="1" baseline="-25000" dirty="0">
                <a:solidFill>
                  <a:srgbClr val="000000"/>
                </a:solidFill>
                <a:latin typeface="Arial" panose="020B0604020202020204"/>
                <a:ea typeface="宋体" panose="02010600030101010101" pitchFamily="2" charset="-122"/>
              </a:endParaRPr>
            </a:p>
          </p:txBody>
        </p:sp>
        <p:sp>
          <p:nvSpPr>
            <p:cNvPr id="360" name="文本框 359"/>
            <p:cNvSpPr txBox="1"/>
            <p:nvPr/>
          </p:nvSpPr>
          <p:spPr>
            <a:xfrm>
              <a:off x="7729278" y="178723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b</a:t>
              </a:r>
              <a:endParaRPr lang="zh-CN" altLang="en-US" sz="2000" b="1" baseline="-25000" dirty="0">
                <a:solidFill>
                  <a:srgbClr val="000000"/>
                </a:solidFill>
                <a:latin typeface="Arial" panose="020B0604020202020204"/>
                <a:ea typeface="宋体" panose="02010600030101010101" pitchFamily="2" charset="-122"/>
              </a:endParaRPr>
            </a:p>
          </p:txBody>
        </p:sp>
        <p:sp>
          <p:nvSpPr>
            <p:cNvPr id="361" name="文本框 360"/>
            <p:cNvSpPr txBox="1"/>
            <p:nvPr/>
          </p:nvSpPr>
          <p:spPr>
            <a:xfrm>
              <a:off x="7745289" y="223572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c</a:t>
              </a:r>
              <a:endParaRPr lang="zh-CN" altLang="en-US" sz="2000" b="1" baseline="-25000" dirty="0">
                <a:solidFill>
                  <a:srgbClr val="000000"/>
                </a:solidFill>
                <a:latin typeface="Arial" panose="020B0604020202020204"/>
                <a:ea typeface="宋体" panose="02010600030101010101" pitchFamily="2" charset="-122"/>
              </a:endParaRPr>
            </a:p>
          </p:txBody>
        </p:sp>
        <p:sp>
          <p:nvSpPr>
            <p:cNvPr id="362" name="文本框 361"/>
            <p:cNvSpPr txBox="1"/>
            <p:nvPr/>
          </p:nvSpPr>
          <p:spPr>
            <a:xfrm>
              <a:off x="7313164" y="2613703"/>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d</a:t>
              </a:r>
              <a:endParaRPr lang="zh-CN" altLang="en-US" sz="2000" b="1" baseline="-25000" dirty="0">
                <a:solidFill>
                  <a:srgbClr val="000000"/>
                </a:solidFill>
                <a:latin typeface="Arial" panose="020B0604020202020204"/>
                <a:ea typeface="宋体" panose="02010600030101010101" pitchFamily="2" charset="-122"/>
              </a:endParaRPr>
            </a:p>
          </p:txBody>
        </p:sp>
        <p:sp>
          <p:nvSpPr>
            <p:cNvPr id="363" name="文本框 362"/>
            <p:cNvSpPr txBox="1"/>
            <p:nvPr/>
          </p:nvSpPr>
          <p:spPr>
            <a:xfrm>
              <a:off x="6876668" y="2236623"/>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e</a:t>
              </a:r>
              <a:endParaRPr lang="zh-CN" altLang="en-US" sz="2000" b="1" baseline="-25000" dirty="0">
                <a:solidFill>
                  <a:srgbClr val="000000"/>
                </a:solidFill>
                <a:latin typeface="Arial" panose="020B0604020202020204"/>
                <a:ea typeface="宋体" panose="02010600030101010101" pitchFamily="2" charset="-122"/>
              </a:endParaRPr>
            </a:p>
          </p:txBody>
        </p:sp>
        <p:sp>
          <p:nvSpPr>
            <p:cNvPr id="364" name="文本框 363"/>
            <p:cNvSpPr txBox="1"/>
            <p:nvPr/>
          </p:nvSpPr>
          <p:spPr>
            <a:xfrm>
              <a:off x="6891188" y="178723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f</a:t>
              </a:r>
              <a:endParaRPr lang="zh-CN" altLang="en-US" sz="2000" b="1" baseline="-25000" dirty="0">
                <a:solidFill>
                  <a:srgbClr val="000000"/>
                </a:solidFill>
                <a:latin typeface="Arial" panose="020B0604020202020204"/>
                <a:ea typeface="宋体" panose="02010600030101010101" pitchFamily="2" charset="-122"/>
              </a:endParaRPr>
            </a:p>
          </p:txBody>
        </p:sp>
        <p:sp>
          <p:nvSpPr>
            <p:cNvPr id="365" name="椭圆 364"/>
            <p:cNvSpPr/>
            <p:nvPr/>
          </p:nvSpPr>
          <p:spPr bwMode="auto">
            <a:xfrm>
              <a:off x="7812360" y="2514575"/>
              <a:ext cx="72000" cy="72000"/>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366" name="文本框 365"/>
            <p:cNvSpPr txBox="1"/>
            <p:nvPr/>
          </p:nvSpPr>
          <p:spPr>
            <a:xfrm>
              <a:off x="7876874" y="2459814"/>
              <a:ext cx="439537" cy="307777"/>
            </a:xfrm>
            <a:prstGeom prst="rect">
              <a:avLst/>
            </a:prstGeom>
            <a:noFill/>
          </p:spPr>
          <p:txBody>
            <a:bodyPr wrap="square" rtlCol="0">
              <a:spAutoFit/>
            </a:bodyPr>
            <a:lstStyle/>
            <a:p>
              <a:pPr>
                <a:defRPr/>
              </a:pPr>
              <a:r>
                <a:rPr lang="en-US" altLang="zh-CN" sz="1400" dirty="0" err="1">
                  <a:solidFill>
                    <a:srgbClr val="000000"/>
                  </a:solidFill>
                  <a:latin typeface="Arial" panose="020B0604020202020204"/>
                  <a:ea typeface="宋体" panose="02010600030101010101" pitchFamily="2" charset="-122"/>
                </a:rPr>
                <a:t>dp</a:t>
              </a:r>
              <a:endParaRPr lang="zh-CN" altLang="en-US" sz="2000" b="1" baseline="-25000" dirty="0">
                <a:solidFill>
                  <a:srgbClr val="000000"/>
                </a:solidFill>
                <a:latin typeface="Arial" panose="020B0604020202020204"/>
                <a:ea typeface="宋体" panose="02010600030101010101" pitchFamily="2" charset="-122"/>
              </a:endParaRPr>
            </a:p>
          </p:txBody>
        </p:sp>
        <p:sp>
          <p:nvSpPr>
            <p:cNvPr id="367" name="文本框 366"/>
            <p:cNvSpPr txBox="1"/>
            <p:nvPr/>
          </p:nvSpPr>
          <p:spPr>
            <a:xfrm>
              <a:off x="7323236" y="182507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g</a:t>
              </a:r>
              <a:endParaRPr lang="zh-CN" altLang="en-US" sz="2000" b="1" baseline="-25000" dirty="0">
                <a:solidFill>
                  <a:srgbClr val="000000"/>
                </a:solidFill>
                <a:latin typeface="Arial" panose="020B0604020202020204"/>
                <a:ea typeface="宋体" panose="02010600030101010101" pitchFamily="2" charset="-122"/>
              </a:endParaRPr>
            </a:p>
          </p:txBody>
        </p:sp>
      </p:grpSp>
      <p:sp>
        <p:nvSpPr>
          <p:cNvPr id="368" name="文本框 367"/>
          <p:cNvSpPr txBox="1"/>
          <p:nvPr/>
        </p:nvSpPr>
        <p:spPr>
          <a:xfrm>
            <a:off x="3358236" y="1221055"/>
            <a:ext cx="380592" cy="646331"/>
          </a:xfrm>
          <a:prstGeom prst="rect">
            <a:avLst/>
          </a:prstGeom>
          <a:noFill/>
        </p:spPr>
        <p:txBody>
          <a:bodyPr wrap="square" rtlCol="0">
            <a:spAutoFit/>
          </a:bodyPr>
          <a:lstStyle/>
          <a:p>
            <a:pPr>
              <a:defRPr/>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位码</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9" name="文本框 368"/>
          <p:cNvSpPr txBox="1"/>
          <p:nvPr/>
        </p:nvSpPr>
        <p:spPr>
          <a:xfrm>
            <a:off x="3358236" y="2659828"/>
            <a:ext cx="380592" cy="646331"/>
          </a:xfrm>
          <a:prstGeom prst="rect">
            <a:avLst/>
          </a:prstGeom>
          <a:noFill/>
        </p:spPr>
        <p:txBody>
          <a:bodyPr wrap="square" rtlCol="0">
            <a:spAutoFit/>
          </a:bodyPr>
          <a:lstStyle/>
          <a:p>
            <a:pPr>
              <a:defRPr/>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段码</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70" name="直接箭头连接符 369"/>
          <p:cNvCxnSpPr/>
          <p:nvPr/>
        </p:nvCxnSpPr>
        <p:spPr bwMode="auto">
          <a:xfrm>
            <a:off x="4301472" y="4623776"/>
            <a:ext cx="392133"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71" name="直接箭头连接符 370"/>
          <p:cNvCxnSpPr/>
          <p:nvPr/>
        </p:nvCxnSpPr>
        <p:spPr bwMode="auto">
          <a:xfrm>
            <a:off x="4301472" y="5439826"/>
            <a:ext cx="392133" cy="0"/>
          </a:xfrm>
          <a:prstGeom prst="straightConnector1">
            <a:avLst/>
          </a:prstGeom>
          <a:solidFill>
            <a:schemeClr val="accent1"/>
          </a:solidFill>
          <a:ln w="9525" cap="flat" cmpd="sng" algn="ctr">
            <a:solidFill>
              <a:schemeClr val="tx1"/>
            </a:solidFill>
            <a:prstDash val="solid"/>
            <a:round/>
            <a:headEnd type="none" w="med" len="med"/>
            <a:tailEnd type="triangle"/>
          </a:ln>
        </p:spPr>
      </p:cxnSp>
      <p:grpSp>
        <p:nvGrpSpPr>
          <p:cNvPr id="372" name="组合 371"/>
          <p:cNvGrpSpPr/>
          <p:nvPr/>
        </p:nvGrpSpPr>
        <p:grpSpPr>
          <a:xfrm>
            <a:off x="5449716" y="5262584"/>
            <a:ext cx="1567462" cy="50328"/>
            <a:chOff x="4355976" y="5826944"/>
            <a:chExt cx="1567462" cy="50328"/>
          </a:xfrm>
        </p:grpSpPr>
        <p:sp>
          <p:nvSpPr>
            <p:cNvPr id="373" name="椭圆 372"/>
            <p:cNvSpPr/>
            <p:nvPr/>
          </p:nvSpPr>
          <p:spPr bwMode="auto">
            <a:xfrm>
              <a:off x="4355976"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374" name="椭圆 373"/>
            <p:cNvSpPr/>
            <p:nvPr/>
          </p:nvSpPr>
          <p:spPr bwMode="auto">
            <a:xfrm>
              <a:off x="4860032"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375" name="椭圆 374"/>
            <p:cNvSpPr/>
            <p:nvPr/>
          </p:nvSpPr>
          <p:spPr bwMode="auto">
            <a:xfrm>
              <a:off x="5373719"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376" name="椭圆 375"/>
            <p:cNvSpPr/>
            <p:nvPr/>
          </p:nvSpPr>
          <p:spPr bwMode="auto">
            <a:xfrm>
              <a:off x="5877719"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grpSp>
      <p:sp>
        <p:nvSpPr>
          <p:cNvPr id="377" name="文本框 376"/>
          <p:cNvSpPr txBox="1"/>
          <p:nvPr/>
        </p:nvSpPr>
        <p:spPr>
          <a:xfrm>
            <a:off x="3396000" y="4029367"/>
            <a:ext cx="380592" cy="646331"/>
          </a:xfrm>
          <a:prstGeom prst="rect">
            <a:avLst/>
          </a:prstGeom>
          <a:noFill/>
        </p:spPr>
        <p:txBody>
          <a:bodyPr wrap="square" rtlCol="0">
            <a:spAutoFit/>
          </a:bodyPr>
          <a:lstStyle/>
          <a:p>
            <a:pPr>
              <a:defRPr/>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位码</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8" name="文本框 377"/>
          <p:cNvSpPr txBox="1"/>
          <p:nvPr/>
        </p:nvSpPr>
        <p:spPr>
          <a:xfrm>
            <a:off x="3396000" y="5468140"/>
            <a:ext cx="380592" cy="646331"/>
          </a:xfrm>
          <a:prstGeom prst="rect">
            <a:avLst/>
          </a:prstGeom>
          <a:noFill/>
        </p:spPr>
        <p:txBody>
          <a:bodyPr wrap="square" rtlCol="0">
            <a:spAutoFit/>
          </a:bodyPr>
          <a:lstStyle/>
          <a:p>
            <a:pPr>
              <a:defRPr/>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段码</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9" name="文本框 378"/>
          <p:cNvSpPr txBox="1"/>
          <p:nvPr/>
        </p:nvSpPr>
        <p:spPr>
          <a:xfrm>
            <a:off x="7824192" y="2996952"/>
            <a:ext cx="2304256" cy="369332"/>
          </a:xfrm>
          <a:prstGeom prst="rect">
            <a:avLst/>
          </a:prstGeom>
          <a:noFill/>
        </p:spPr>
        <p:txBody>
          <a:bodyPr wrap="square" rtlCol="0">
            <a:spAutoFit/>
          </a:bodyPr>
          <a:lstStyle/>
          <a:p>
            <a:pPr>
              <a:defRPr/>
            </a:pPr>
            <a:r>
              <a:rPr lang="zh-CN" altLang="en-US" dirty="0">
                <a:solidFill>
                  <a:srgbClr val="000000"/>
                </a:solidFill>
                <a:latin typeface="Arial" panose="020B0604020202020204"/>
                <a:ea typeface="宋体" panose="02010600030101010101" pitchFamily="2" charset="-122"/>
              </a:rPr>
              <a:t>假设数码管是共阴极</a:t>
            </a:r>
            <a:endParaRPr lang="zh-CN" altLang="en-US" dirty="0">
              <a:solidFill>
                <a:srgbClr val="000000"/>
              </a:solidFill>
              <a:latin typeface="Arial" panose="020B060402020202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afterEffect">
                                  <p:stCondLst>
                                    <p:cond delay="0"/>
                                  </p:stCondLst>
                                  <p:childTnLst>
                                    <p:set>
                                      <p:cBhvr>
                                        <p:cTn id="6" dur="1" fill="hold">
                                          <p:stCondLst>
                                            <p:cond delay="0"/>
                                          </p:stCondLst>
                                        </p:cTn>
                                        <p:tgtEl>
                                          <p:spTgt spid="292"/>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29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87"/>
                                        </p:tgtEl>
                                        <p:attrNameLst>
                                          <p:attrName>style.visibility</p:attrName>
                                        </p:attrNameLst>
                                      </p:cBhvr>
                                      <p:to>
                                        <p:strVal val="hidden"/>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290"/>
                                        </p:tgtEl>
                                        <p:attrNameLst>
                                          <p:attrName>style.visibility</p:attrName>
                                        </p:attrNameLst>
                                      </p:cBhvr>
                                      <p:to>
                                        <p:strVal val="visible"/>
                                      </p:to>
                                    </p:set>
                                    <p:animEffect transition="in" filter="wipe(left)">
                                      <p:cBhvr>
                                        <p:cTn id="14" dur="500"/>
                                        <p:tgtEl>
                                          <p:spTgt spid="29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89"/>
                                        </p:tgtEl>
                                        <p:attrNameLst>
                                          <p:attrName>style.visibility</p:attrName>
                                        </p:attrNameLst>
                                      </p:cBhvr>
                                      <p:to>
                                        <p:strVal val="visible"/>
                                      </p:to>
                                    </p:set>
                                    <p:animEffect transition="in" filter="wipe(left)">
                                      <p:cBhvr>
                                        <p:cTn id="17" dur="500"/>
                                        <p:tgtEl>
                                          <p:spTgt spid="289"/>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2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9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8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88"/>
                                        </p:tgtEl>
                                        <p:attrNameLst>
                                          <p:attrName>style.visibility</p:attrName>
                                        </p:attrNameLst>
                                      </p:cBhvr>
                                      <p:to>
                                        <p:strVal val="hidden"/>
                                      </p:to>
                                    </p:set>
                                  </p:childTnLst>
                                </p:cTn>
                              </p:par>
                            </p:childTnLst>
                          </p:cTn>
                        </p:par>
                        <p:par>
                          <p:cTn id="29" fill="hold">
                            <p:stCondLst>
                              <p:cond delay="0"/>
                            </p:stCondLst>
                            <p:childTnLst>
                              <p:par>
                                <p:cTn id="30" presetID="22" presetClass="entr" presetSubtype="8" fill="hold" grpId="0" nodeType="afterEffect">
                                  <p:stCondLst>
                                    <p:cond delay="0"/>
                                  </p:stCondLst>
                                  <p:childTnLst>
                                    <p:set>
                                      <p:cBhvr>
                                        <p:cTn id="31" dur="1" fill="hold">
                                          <p:stCondLst>
                                            <p:cond delay="0"/>
                                          </p:stCondLst>
                                        </p:cTn>
                                        <p:tgtEl>
                                          <p:spTgt spid="292"/>
                                        </p:tgtEl>
                                        <p:attrNameLst>
                                          <p:attrName>style.visibility</p:attrName>
                                        </p:attrNameLst>
                                      </p:cBhvr>
                                      <p:to>
                                        <p:strVal val="visible"/>
                                      </p:to>
                                    </p:set>
                                    <p:animEffect transition="in" filter="wipe(left)">
                                      <p:cBhvr>
                                        <p:cTn id="32" dur="500"/>
                                        <p:tgtEl>
                                          <p:spTgt spid="29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91"/>
                                        </p:tgtEl>
                                        <p:attrNameLst>
                                          <p:attrName>style.visibility</p:attrName>
                                        </p:attrNameLst>
                                      </p:cBhvr>
                                      <p:to>
                                        <p:strVal val="visible"/>
                                      </p:to>
                                    </p:set>
                                    <p:animEffect transition="in" filter="wipe(left)">
                                      <p:cBhvr>
                                        <p:cTn id="35" dur="500"/>
                                        <p:tgtEl>
                                          <p:spTgt spid="291"/>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0"/>
      <p:bldP spid="289" grpId="1"/>
      <p:bldP spid="290" grpId="0"/>
      <p:bldP spid="290" grpId="1"/>
      <p:bldP spid="291" grpId="0"/>
      <p:bldP spid="291" grpId="1"/>
      <p:bldP spid="292" grpId="0"/>
      <p:bldP spid="292"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矩形 15"/>
          <p:cNvSpPr>
            <a:spLocks noChangeArrowheads="1"/>
          </p:cNvSpPr>
          <p:nvPr>
            <p:custDataLst>
              <p:tags r:id="rId1"/>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1" name="PA-圆角矩形 1"/>
          <p:cNvSpPr/>
          <p:nvPr>
            <p:custDataLst>
              <p:tags r:id="rId2"/>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PA-文本框 5"/>
          <p:cNvSpPr txBox="1">
            <a:spLocks noChangeArrowheads="1"/>
          </p:cNvSpPr>
          <p:nvPr>
            <p:custDataLst>
              <p:tags r:id="rId3"/>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译码器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2" name="文本框 1"/>
          <p:cNvSpPr txBox="1"/>
          <p:nvPr/>
        </p:nvSpPr>
        <p:spPr>
          <a:xfrm>
            <a:off x="3829508" y="5013177"/>
            <a:ext cx="558206" cy="1649169"/>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p:cNvSpPr txBox="1"/>
          <p:nvPr/>
        </p:nvSpPr>
        <p:spPr>
          <a:xfrm>
            <a:off x="3808956" y="4005064"/>
            <a:ext cx="380592" cy="872034"/>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 name="组合 4"/>
          <p:cNvGrpSpPr/>
          <p:nvPr/>
        </p:nvGrpSpPr>
        <p:grpSpPr>
          <a:xfrm>
            <a:off x="4243698" y="4290672"/>
            <a:ext cx="2898179" cy="1845272"/>
            <a:chOff x="2719697" y="4290672"/>
            <a:chExt cx="2898179" cy="1845272"/>
          </a:xfrm>
        </p:grpSpPr>
        <p:pic>
          <p:nvPicPr>
            <p:cNvPr id="6" name="图片 5"/>
            <p:cNvPicPr>
              <a:picLocks noChangeAspect="1"/>
            </p:cNvPicPr>
            <p:nvPr/>
          </p:nvPicPr>
          <p:blipFill>
            <a:blip r:embed="rId4"/>
            <a:stretch>
              <a:fillRect/>
            </a:stretch>
          </p:blipFill>
          <p:spPr>
            <a:xfrm>
              <a:off x="3299476" y="4596584"/>
              <a:ext cx="2318400" cy="904167"/>
            </a:xfrm>
            <a:prstGeom prst="rect">
              <a:avLst/>
            </a:prstGeom>
          </p:spPr>
        </p:pic>
        <p:grpSp>
          <p:nvGrpSpPr>
            <p:cNvPr id="7" name="组合 6"/>
            <p:cNvGrpSpPr/>
            <p:nvPr/>
          </p:nvGrpSpPr>
          <p:grpSpPr>
            <a:xfrm>
              <a:off x="2719697" y="4290672"/>
              <a:ext cx="2514417" cy="324000"/>
              <a:chOff x="2681933" y="1546430"/>
              <a:chExt cx="2514417" cy="324000"/>
            </a:xfrm>
          </p:grpSpPr>
          <p:grpSp>
            <p:nvGrpSpPr>
              <p:cNvPr id="38" name="组合 37"/>
              <p:cNvGrpSpPr/>
              <p:nvPr/>
            </p:nvGrpSpPr>
            <p:grpSpPr>
              <a:xfrm>
                <a:off x="3682164" y="1546430"/>
                <a:ext cx="1514186" cy="324000"/>
                <a:chOff x="4114212" y="4680072"/>
                <a:chExt cx="1514186" cy="324000"/>
              </a:xfrm>
            </p:grpSpPr>
            <p:cxnSp>
              <p:nvCxnSpPr>
                <p:cNvPr id="44" name="直接连接符 43"/>
                <p:cNvCxnSpPr/>
                <p:nvPr/>
              </p:nvCxnSpPr>
              <p:spPr bwMode="auto">
                <a:xfrm flipV="1">
                  <a:off x="4114212" y="4895745"/>
                  <a:ext cx="0" cy="108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45" name="直接连接符 44"/>
                <p:cNvCxnSpPr/>
                <p:nvPr/>
              </p:nvCxnSpPr>
              <p:spPr bwMode="auto">
                <a:xfrm flipV="1">
                  <a:off x="4620286" y="4824072"/>
                  <a:ext cx="0" cy="180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46" name="直接连接符 45"/>
                <p:cNvCxnSpPr/>
                <p:nvPr/>
              </p:nvCxnSpPr>
              <p:spPr bwMode="auto">
                <a:xfrm flipV="1">
                  <a:off x="5124342" y="4752072"/>
                  <a:ext cx="0" cy="252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47" name="直接连接符 46"/>
                <p:cNvCxnSpPr/>
                <p:nvPr/>
              </p:nvCxnSpPr>
              <p:spPr bwMode="auto">
                <a:xfrm flipH="1" flipV="1">
                  <a:off x="5628398" y="4680072"/>
                  <a:ext cx="0" cy="324000"/>
                </a:xfrm>
                <a:prstGeom prst="line">
                  <a:avLst/>
                </a:prstGeom>
                <a:solidFill>
                  <a:schemeClr val="accent1"/>
                </a:solidFill>
                <a:ln w="12700" cap="flat" cmpd="sng" algn="ctr">
                  <a:solidFill>
                    <a:srgbClr val="00B050"/>
                  </a:solidFill>
                  <a:prstDash val="solid"/>
                  <a:round/>
                  <a:headEnd type="none" w="med" len="med"/>
                  <a:tailEnd type="none" w="med" len="med"/>
                </a:ln>
              </p:spPr>
            </p:cxnSp>
          </p:grpSp>
          <p:grpSp>
            <p:nvGrpSpPr>
              <p:cNvPr id="39" name="组合 38"/>
              <p:cNvGrpSpPr/>
              <p:nvPr/>
            </p:nvGrpSpPr>
            <p:grpSpPr>
              <a:xfrm>
                <a:off x="2681933" y="1546430"/>
                <a:ext cx="2514407" cy="215673"/>
                <a:chOff x="3113981" y="4680072"/>
                <a:chExt cx="2514407" cy="215673"/>
              </a:xfrm>
            </p:grpSpPr>
            <p:cxnSp>
              <p:nvCxnSpPr>
                <p:cNvPr id="40" name="直接连接符 39"/>
                <p:cNvCxnSpPr/>
                <p:nvPr/>
              </p:nvCxnSpPr>
              <p:spPr bwMode="auto">
                <a:xfrm>
                  <a:off x="3113981" y="4895745"/>
                  <a:ext cx="1000231" cy="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41" name="直接连接符 40"/>
                <p:cNvCxnSpPr/>
                <p:nvPr/>
              </p:nvCxnSpPr>
              <p:spPr bwMode="auto">
                <a:xfrm>
                  <a:off x="3113981" y="4823854"/>
                  <a:ext cx="1506305" cy="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42" name="直接连接符 41"/>
                <p:cNvCxnSpPr/>
                <p:nvPr/>
              </p:nvCxnSpPr>
              <p:spPr bwMode="auto">
                <a:xfrm>
                  <a:off x="3113981" y="4751963"/>
                  <a:ext cx="2012274" cy="109"/>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43" name="直接连接符 42"/>
                <p:cNvCxnSpPr/>
                <p:nvPr/>
              </p:nvCxnSpPr>
              <p:spPr bwMode="auto">
                <a:xfrm>
                  <a:off x="3113981" y="4680072"/>
                  <a:ext cx="2514407" cy="0"/>
                </a:xfrm>
                <a:prstGeom prst="line">
                  <a:avLst/>
                </a:prstGeom>
                <a:solidFill>
                  <a:schemeClr val="accent1"/>
                </a:solidFill>
                <a:ln w="12700" cap="flat" cmpd="sng" algn="ctr">
                  <a:solidFill>
                    <a:srgbClr val="00B050"/>
                  </a:solidFill>
                  <a:prstDash val="solid"/>
                  <a:round/>
                  <a:headEnd type="none" w="med" len="med"/>
                  <a:tailEnd type="none" w="med" len="med"/>
                </a:ln>
              </p:spPr>
            </p:cxnSp>
          </p:grpSp>
        </p:grpSp>
        <p:grpSp>
          <p:nvGrpSpPr>
            <p:cNvPr id="8" name="组合 7"/>
            <p:cNvGrpSpPr/>
            <p:nvPr/>
          </p:nvGrpSpPr>
          <p:grpSpPr>
            <a:xfrm>
              <a:off x="2719697" y="5362898"/>
              <a:ext cx="2610147" cy="773046"/>
              <a:chOff x="2681933" y="2618656"/>
              <a:chExt cx="2610147" cy="773046"/>
            </a:xfrm>
          </p:grpSpPr>
          <p:grpSp>
            <p:nvGrpSpPr>
              <p:cNvPr id="10" name="组合 9"/>
              <p:cNvGrpSpPr/>
              <p:nvPr/>
            </p:nvGrpSpPr>
            <p:grpSpPr>
              <a:xfrm>
                <a:off x="3610156" y="2731656"/>
                <a:ext cx="1586194" cy="612000"/>
                <a:chOff x="4042204" y="5769328"/>
                <a:chExt cx="1586194" cy="612000"/>
              </a:xfrm>
            </p:grpSpPr>
            <p:cxnSp>
              <p:nvCxnSpPr>
                <p:cNvPr id="30" name="直接连接符 29"/>
                <p:cNvCxnSpPr/>
                <p:nvPr/>
              </p:nvCxnSpPr>
              <p:spPr bwMode="auto">
                <a:xfrm>
                  <a:off x="4042204" y="5769328"/>
                  <a:ext cx="0" cy="108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1" name="直接连接符 30"/>
                <p:cNvCxnSpPr/>
                <p:nvPr/>
              </p:nvCxnSpPr>
              <p:spPr bwMode="auto">
                <a:xfrm>
                  <a:off x="4268803" y="5769328"/>
                  <a:ext cx="0" cy="180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2" name="直接连接符 31"/>
                <p:cNvCxnSpPr/>
                <p:nvPr/>
              </p:nvCxnSpPr>
              <p:spPr bwMode="auto">
                <a:xfrm>
                  <a:off x="4495402" y="5769328"/>
                  <a:ext cx="0" cy="252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3" name="直接连接符 32"/>
                <p:cNvCxnSpPr/>
                <p:nvPr/>
              </p:nvCxnSpPr>
              <p:spPr bwMode="auto">
                <a:xfrm>
                  <a:off x="4722001" y="5769328"/>
                  <a:ext cx="0" cy="324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4" name="直接连接符 33"/>
                <p:cNvCxnSpPr/>
                <p:nvPr/>
              </p:nvCxnSpPr>
              <p:spPr bwMode="auto">
                <a:xfrm>
                  <a:off x="4948600" y="5769328"/>
                  <a:ext cx="0" cy="396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5" name="直接连接符 34"/>
                <p:cNvCxnSpPr/>
                <p:nvPr/>
              </p:nvCxnSpPr>
              <p:spPr bwMode="auto">
                <a:xfrm>
                  <a:off x="5175199" y="5769328"/>
                  <a:ext cx="0" cy="468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6" name="直接连接符 35"/>
                <p:cNvCxnSpPr/>
                <p:nvPr/>
              </p:nvCxnSpPr>
              <p:spPr bwMode="auto">
                <a:xfrm flipH="1">
                  <a:off x="5401798" y="5769328"/>
                  <a:ext cx="0" cy="540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37" name="直接连接符 36"/>
                <p:cNvCxnSpPr/>
                <p:nvPr/>
              </p:nvCxnSpPr>
              <p:spPr bwMode="auto">
                <a:xfrm>
                  <a:off x="5628398" y="5769328"/>
                  <a:ext cx="0" cy="612000"/>
                </a:xfrm>
                <a:prstGeom prst="line">
                  <a:avLst/>
                </a:prstGeom>
                <a:solidFill>
                  <a:schemeClr val="accent1"/>
                </a:solidFill>
                <a:ln w="12700" cap="flat" cmpd="sng" algn="ctr">
                  <a:solidFill>
                    <a:srgbClr val="0066FF"/>
                  </a:solidFill>
                  <a:prstDash val="solid"/>
                  <a:round/>
                  <a:headEnd type="none" w="med" len="med"/>
                  <a:tailEnd type="none" w="med" len="med"/>
                </a:ln>
              </p:spPr>
            </p:cxnSp>
          </p:grpSp>
          <p:grpSp>
            <p:nvGrpSpPr>
              <p:cNvPr id="13" name="组合 12"/>
              <p:cNvGrpSpPr/>
              <p:nvPr/>
            </p:nvGrpSpPr>
            <p:grpSpPr>
              <a:xfrm>
                <a:off x="2681933" y="2839656"/>
                <a:ext cx="2514407" cy="504000"/>
                <a:chOff x="3113981" y="5733312"/>
                <a:chExt cx="2514407" cy="504000"/>
              </a:xfrm>
            </p:grpSpPr>
            <p:cxnSp>
              <p:nvCxnSpPr>
                <p:cNvPr id="22" name="直接连接符 21"/>
                <p:cNvCxnSpPr/>
                <p:nvPr/>
              </p:nvCxnSpPr>
              <p:spPr bwMode="auto">
                <a:xfrm>
                  <a:off x="3113981" y="6237312"/>
                  <a:ext cx="2514407"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3" name="直接连接符 22"/>
                <p:cNvCxnSpPr/>
                <p:nvPr/>
              </p:nvCxnSpPr>
              <p:spPr bwMode="auto">
                <a:xfrm>
                  <a:off x="3113981" y="5733312"/>
                  <a:ext cx="928223"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4" name="直接连接符 23"/>
                <p:cNvCxnSpPr/>
                <p:nvPr/>
              </p:nvCxnSpPr>
              <p:spPr bwMode="auto">
                <a:xfrm>
                  <a:off x="3113981" y="5805312"/>
                  <a:ext cx="1154822"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5" name="直接连接符 24"/>
                <p:cNvCxnSpPr/>
                <p:nvPr/>
              </p:nvCxnSpPr>
              <p:spPr bwMode="auto">
                <a:xfrm>
                  <a:off x="3113981" y="5877312"/>
                  <a:ext cx="1381421"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6" name="直接连接符 25"/>
                <p:cNvCxnSpPr/>
                <p:nvPr/>
              </p:nvCxnSpPr>
              <p:spPr bwMode="auto">
                <a:xfrm flipV="1">
                  <a:off x="3113981" y="6021314"/>
                  <a:ext cx="1832048" cy="1"/>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7" name="直接连接符 26"/>
                <p:cNvCxnSpPr/>
                <p:nvPr/>
              </p:nvCxnSpPr>
              <p:spPr bwMode="auto">
                <a:xfrm>
                  <a:off x="3113981" y="6093314"/>
                  <a:ext cx="2057070"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8" name="直接连接符 27"/>
                <p:cNvCxnSpPr/>
                <p:nvPr/>
              </p:nvCxnSpPr>
              <p:spPr bwMode="auto">
                <a:xfrm flipV="1">
                  <a:off x="3113981" y="5949309"/>
                  <a:ext cx="1617249" cy="6"/>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29" name="直接连接符 28"/>
                <p:cNvCxnSpPr/>
                <p:nvPr/>
              </p:nvCxnSpPr>
              <p:spPr bwMode="auto">
                <a:xfrm flipV="1">
                  <a:off x="3113981" y="6164909"/>
                  <a:ext cx="2287817" cy="405"/>
                </a:xfrm>
                <a:prstGeom prst="line">
                  <a:avLst/>
                </a:prstGeom>
                <a:solidFill>
                  <a:schemeClr val="accent1"/>
                </a:solidFill>
                <a:ln w="12700" cap="flat" cmpd="sng" algn="ctr">
                  <a:solidFill>
                    <a:srgbClr val="0066FF"/>
                  </a:solidFill>
                  <a:prstDash val="solid"/>
                  <a:round/>
                  <a:headEnd type="none" w="med" len="med"/>
                  <a:tailEnd type="none" w="med" len="med"/>
                </a:ln>
              </p:spPr>
            </p:cxnSp>
          </p:grpSp>
          <p:sp>
            <p:nvSpPr>
              <p:cNvPr id="14" name="文本框 13"/>
              <p:cNvSpPr txBox="1"/>
              <p:nvPr/>
            </p:nvSpPr>
            <p:spPr>
              <a:xfrm>
                <a:off x="3376595" y="2618656"/>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a</a:t>
                </a:r>
                <a:endParaRPr lang="zh-CN" altLang="en-US" sz="2000" b="1" baseline="-25000" dirty="0">
                  <a:solidFill>
                    <a:srgbClr val="000000"/>
                  </a:solidFill>
                  <a:latin typeface="Arial" panose="020B0604020202020204"/>
                  <a:ea typeface="宋体" panose="02010600030101010101" pitchFamily="2" charset="-122"/>
                </a:endParaRPr>
              </a:p>
            </p:txBody>
          </p:sp>
          <p:sp>
            <p:nvSpPr>
              <p:cNvPr id="15" name="文本框 14"/>
              <p:cNvSpPr txBox="1"/>
              <p:nvPr/>
            </p:nvSpPr>
            <p:spPr>
              <a:xfrm>
                <a:off x="3619296" y="267583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b</a:t>
                </a:r>
                <a:endParaRPr lang="zh-CN" altLang="en-US" sz="2000" b="1" baseline="-25000" dirty="0">
                  <a:solidFill>
                    <a:srgbClr val="000000"/>
                  </a:solidFill>
                  <a:latin typeface="Arial" panose="020B0604020202020204"/>
                  <a:ea typeface="宋体" panose="02010600030101010101" pitchFamily="2" charset="-122"/>
                </a:endParaRPr>
              </a:p>
            </p:txBody>
          </p:sp>
          <p:sp>
            <p:nvSpPr>
              <p:cNvPr id="16" name="文本框 15"/>
              <p:cNvSpPr txBox="1"/>
              <p:nvPr/>
            </p:nvSpPr>
            <p:spPr>
              <a:xfrm>
                <a:off x="3866852" y="2747847"/>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c</a:t>
                </a:r>
                <a:endParaRPr lang="zh-CN" altLang="en-US" sz="2000" b="1" baseline="-25000" dirty="0">
                  <a:solidFill>
                    <a:srgbClr val="000000"/>
                  </a:solidFill>
                  <a:latin typeface="Arial" panose="020B0604020202020204"/>
                  <a:ea typeface="宋体" panose="02010600030101010101" pitchFamily="2" charset="-122"/>
                </a:endParaRPr>
              </a:p>
            </p:txBody>
          </p:sp>
          <p:sp>
            <p:nvSpPr>
              <p:cNvPr id="17" name="文本框 16"/>
              <p:cNvSpPr txBox="1"/>
              <p:nvPr/>
            </p:nvSpPr>
            <p:spPr>
              <a:xfrm>
                <a:off x="4067502" y="2819855"/>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d</a:t>
                </a:r>
                <a:endParaRPr lang="zh-CN" altLang="en-US" sz="2000" b="1" baseline="-25000" dirty="0">
                  <a:solidFill>
                    <a:srgbClr val="000000"/>
                  </a:solidFill>
                  <a:latin typeface="Arial" panose="020B0604020202020204"/>
                  <a:ea typeface="宋体" panose="02010600030101010101" pitchFamily="2" charset="-122"/>
                </a:endParaRPr>
              </a:p>
            </p:txBody>
          </p:sp>
          <p:sp>
            <p:nvSpPr>
              <p:cNvPr id="18" name="文本框 17"/>
              <p:cNvSpPr txBox="1"/>
              <p:nvPr/>
            </p:nvSpPr>
            <p:spPr>
              <a:xfrm>
                <a:off x="4290250" y="2870183"/>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e</a:t>
                </a:r>
                <a:endParaRPr lang="zh-CN" altLang="en-US" sz="2000" b="1" baseline="-25000" dirty="0">
                  <a:solidFill>
                    <a:srgbClr val="000000"/>
                  </a:solidFill>
                  <a:latin typeface="Arial" panose="020B0604020202020204"/>
                  <a:ea typeface="宋体" panose="02010600030101010101" pitchFamily="2" charset="-122"/>
                </a:endParaRPr>
              </a:p>
            </p:txBody>
          </p:sp>
          <p:sp>
            <p:nvSpPr>
              <p:cNvPr id="19" name="文本框 18"/>
              <p:cNvSpPr txBox="1"/>
              <p:nvPr/>
            </p:nvSpPr>
            <p:spPr>
              <a:xfrm>
                <a:off x="4531543" y="2933286"/>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f</a:t>
                </a:r>
                <a:endParaRPr lang="zh-CN" altLang="en-US" sz="2000" b="1" baseline="-25000" dirty="0">
                  <a:solidFill>
                    <a:srgbClr val="000000"/>
                  </a:solidFill>
                  <a:latin typeface="Arial" panose="020B0604020202020204"/>
                  <a:ea typeface="宋体" panose="02010600030101010101" pitchFamily="2" charset="-122"/>
                </a:endParaRPr>
              </a:p>
            </p:txBody>
          </p:sp>
          <p:sp>
            <p:nvSpPr>
              <p:cNvPr id="20" name="文本框 19"/>
              <p:cNvSpPr txBox="1"/>
              <p:nvPr/>
            </p:nvSpPr>
            <p:spPr>
              <a:xfrm>
                <a:off x="4752454" y="3005284"/>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g</a:t>
                </a:r>
                <a:endParaRPr lang="zh-CN" altLang="en-US" sz="2000" b="1" baseline="-25000" dirty="0">
                  <a:solidFill>
                    <a:srgbClr val="000000"/>
                  </a:solidFill>
                  <a:latin typeface="Arial" panose="020B0604020202020204"/>
                  <a:ea typeface="宋体" panose="02010600030101010101" pitchFamily="2" charset="-122"/>
                </a:endParaRPr>
              </a:p>
            </p:txBody>
          </p:sp>
          <p:sp>
            <p:nvSpPr>
              <p:cNvPr id="21" name="文本框 20"/>
              <p:cNvSpPr txBox="1"/>
              <p:nvPr/>
            </p:nvSpPr>
            <p:spPr>
              <a:xfrm>
                <a:off x="4902949" y="3083925"/>
                <a:ext cx="389131" cy="307777"/>
              </a:xfrm>
              <a:prstGeom prst="rect">
                <a:avLst/>
              </a:prstGeom>
              <a:noFill/>
            </p:spPr>
            <p:txBody>
              <a:bodyPr wrap="square" rtlCol="0">
                <a:spAutoFit/>
              </a:bodyPr>
              <a:lstStyle/>
              <a:p>
                <a:pPr>
                  <a:defRPr/>
                </a:pPr>
                <a:r>
                  <a:rPr lang="en-US" altLang="zh-CN" sz="1400" dirty="0" err="1">
                    <a:solidFill>
                      <a:srgbClr val="000000"/>
                    </a:solidFill>
                    <a:latin typeface="Arial" panose="020B0604020202020204"/>
                    <a:ea typeface="宋体" panose="02010600030101010101" pitchFamily="2" charset="-122"/>
                  </a:rPr>
                  <a:t>dp</a:t>
                </a:r>
                <a:endParaRPr lang="zh-CN" altLang="en-US" sz="2000" b="1" baseline="-25000" dirty="0">
                  <a:solidFill>
                    <a:srgbClr val="000000"/>
                  </a:solidFill>
                  <a:latin typeface="Arial" panose="020B0604020202020204"/>
                  <a:ea typeface="宋体" panose="02010600030101010101" pitchFamily="2" charset="-122"/>
                </a:endParaRPr>
              </a:p>
            </p:txBody>
          </p:sp>
        </p:grpSp>
      </p:grpSp>
      <p:sp>
        <p:nvSpPr>
          <p:cNvPr id="48" name="文本框 47"/>
          <p:cNvSpPr txBox="1"/>
          <p:nvPr/>
        </p:nvSpPr>
        <p:spPr>
          <a:xfrm>
            <a:off x="3771192" y="1196752"/>
            <a:ext cx="380592" cy="872034"/>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9" name="图片 48"/>
          <p:cNvPicPr>
            <a:picLocks noChangeAspect="1"/>
          </p:cNvPicPr>
          <p:nvPr/>
        </p:nvPicPr>
        <p:blipFill>
          <a:blip r:embed="rId5"/>
          <a:stretch>
            <a:fillRect/>
          </a:stretch>
        </p:blipFill>
        <p:spPr>
          <a:xfrm>
            <a:off x="4823476" y="4596585"/>
            <a:ext cx="2318400" cy="904167"/>
          </a:xfrm>
          <a:prstGeom prst="rect">
            <a:avLst/>
          </a:prstGeom>
        </p:spPr>
      </p:pic>
      <p:pic>
        <p:nvPicPr>
          <p:cNvPr id="50" name="图片 49"/>
          <p:cNvPicPr>
            <a:picLocks noChangeAspect="1"/>
          </p:cNvPicPr>
          <p:nvPr/>
        </p:nvPicPr>
        <p:blipFill>
          <a:blip r:embed="rId6"/>
          <a:stretch>
            <a:fillRect/>
          </a:stretch>
        </p:blipFill>
        <p:spPr>
          <a:xfrm>
            <a:off x="4823476" y="4596585"/>
            <a:ext cx="2318400" cy="904167"/>
          </a:xfrm>
          <a:prstGeom prst="rect">
            <a:avLst/>
          </a:prstGeom>
        </p:spPr>
      </p:pic>
      <p:pic>
        <p:nvPicPr>
          <p:cNvPr id="51" name="图片 50"/>
          <p:cNvPicPr>
            <a:picLocks noChangeAspect="1"/>
          </p:cNvPicPr>
          <p:nvPr/>
        </p:nvPicPr>
        <p:blipFill>
          <a:blip r:embed="rId7"/>
          <a:stretch>
            <a:fillRect/>
          </a:stretch>
        </p:blipFill>
        <p:spPr>
          <a:xfrm>
            <a:off x="4823476" y="4596585"/>
            <a:ext cx="2318400" cy="904167"/>
          </a:xfrm>
          <a:prstGeom prst="rect">
            <a:avLst/>
          </a:prstGeom>
        </p:spPr>
      </p:pic>
      <p:sp>
        <p:nvSpPr>
          <p:cNvPr id="52" name="文本框 51"/>
          <p:cNvSpPr txBox="1"/>
          <p:nvPr/>
        </p:nvSpPr>
        <p:spPr>
          <a:xfrm>
            <a:off x="4025626" y="5013177"/>
            <a:ext cx="558206" cy="1649169"/>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 name="文本框 52"/>
          <p:cNvSpPr txBox="1"/>
          <p:nvPr/>
        </p:nvSpPr>
        <p:spPr>
          <a:xfrm>
            <a:off x="3987216" y="4005064"/>
            <a:ext cx="380592" cy="872034"/>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4" name="组合 53"/>
          <p:cNvGrpSpPr/>
          <p:nvPr/>
        </p:nvGrpSpPr>
        <p:grpSpPr>
          <a:xfrm>
            <a:off x="4205934" y="1482360"/>
            <a:ext cx="2898179" cy="1845272"/>
            <a:chOff x="2681933" y="1482360"/>
            <a:chExt cx="2898179" cy="1845272"/>
          </a:xfrm>
        </p:grpSpPr>
        <p:pic>
          <p:nvPicPr>
            <p:cNvPr id="55" name="图片 54"/>
            <p:cNvPicPr>
              <a:picLocks noChangeAspect="1"/>
            </p:cNvPicPr>
            <p:nvPr/>
          </p:nvPicPr>
          <p:blipFill>
            <a:blip r:embed="rId4"/>
            <a:stretch>
              <a:fillRect/>
            </a:stretch>
          </p:blipFill>
          <p:spPr>
            <a:xfrm>
              <a:off x="3261712" y="1788272"/>
              <a:ext cx="2318400" cy="904167"/>
            </a:xfrm>
            <a:prstGeom prst="rect">
              <a:avLst/>
            </a:prstGeom>
          </p:spPr>
        </p:pic>
        <p:grpSp>
          <p:nvGrpSpPr>
            <p:cNvPr id="56" name="组合 55"/>
            <p:cNvGrpSpPr/>
            <p:nvPr/>
          </p:nvGrpSpPr>
          <p:grpSpPr>
            <a:xfrm>
              <a:off x="2681933" y="1482360"/>
              <a:ext cx="2514417" cy="324000"/>
              <a:chOff x="2681933" y="1546430"/>
              <a:chExt cx="2514417" cy="324000"/>
            </a:xfrm>
          </p:grpSpPr>
          <p:grpSp>
            <p:nvGrpSpPr>
              <p:cNvPr id="148" name="组合 147"/>
              <p:cNvGrpSpPr/>
              <p:nvPr/>
            </p:nvGrpSpPr>
            <p:grpSpPr>
              <a:xfrm>
                <a:off x="3682164" y="1546430"/>
                <a:ext cx="1514186" cy="324000"/>
                <a:chOff x="4114212" y="4680072"/>
                <a:chExt cx="1514186" cy="324000"/>
              </a:xfrm>
            </p:grpSpPr>
            <p:cxnSp>
              <p:nvCxnSpPr>
                <p:cNvPr id="154" name="直接连接符 153"/>
                <p:cNvCxnSpPr/>
                <p:nvPr/>
              </p:nvCxnSpPr>
              <p:spPr bwMode="auto">
                <a:xfrm flipV="1">
                  <a:off x="4114212" y="4895745"/>
                  <a:ext cx="0" cy="108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155" name="直接连接符 154"/>
                <p:cNvCxnSpPr/>
                <p:nvPr/>
              </p:nvCxnSpPr>
              <p:spPr bwMode="auto">
                <a:xfrm flipV="1">
                  <a:off x="4620286" y="4824072"/>
                  <a:ext cx="0" cy="180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156" name="直接连接符 155"/>
                <p:cNvCxnSpPr/>
                <p:nvPr/>
              </p:nvCxnSpPr>
              <p:spPr bwMode="auto">
                <a:xfrm flipV="1">
                  <a:off x="5124342" y="4752072"/>
                  <a:ext cx="0" cy="25200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157" name="直接连接符 156"/>
                <p:cNvCxnSpPr/>
                <p:nvPr/>
              </p:nvCxnSpPr>
              <p:spPr bwMode="auto">
                <a:xfrm flipH="1" flipV="1">
                  <a:off x="5628398" y="4680072"/>
                  <a:ext cx="0" cy="324000"/>
                </a:xfrm>
                <a:prstGeom prst="line">
                  <a:avLst/>
                </a:prstGeom>
                <a:solidFill>
                  <a:schemeClr val="accent1"/>
                </a:solidFill>
                <a:ln w="12700" cap="flat" cmpd="sng" algn="ctr">
                  <a:solidFill>
                    <a:srgbClr val="00B050"/>
                  </a:solidFill>
                  <a:prstDash val="solid"/>
                  <a:round/>
                  <a:headEnd type="none" w="med" len="med"/>
                  <a:tailEnd type="none" w="med" len="med"/>
                </a:ln>
              </p:spPr>
            </p:cxnSp>
          </p:grpSp>
          <p:grpSp>
            <p:nvGrpSpPr>
              <p:cNvPr id="149" name="组合 148"/>
              <p:cNvGrpSpPr/>
              <p:nvPr/>
            </p:nvGrpSpPr>
            <p:grpSpPr>
              <a:xfrm>
                <a:off x="2681933" y="1546430"/>
                <a:ext cx="2514407" cy="215673"/>
                <a:chOff x="3113981" y="4680072"/>
                <a:chExt cx="2514407" cy="215673"/>
              </a:xfrm>
            </p:grpSpPr>
            <p:cxnSp>
              <p:nvCxnSpPr>
                <p:cNvPr id="150" name="直接连接符 149"/>
                <p:cNvCxnSpPr/>
                <p:nvPr/>
              </p:nvCxnSpPr>
              <p:spPr bwMode="auto">
                <a:xfrm>
                  <a:off x="3113981" y="4895745"/>
                  <a:ext cx="1000231" cy="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151" name="直接连接符 150"/>
                <p:cNvCxnSpPr/>
                <p:nvPr/>
              </p:nvCxnSpPr>
              <p:spPr bwMode="auto">
                <a:xfrm>
                  <a:off x="3113981" y="4823854"/>
                  <a:ext cx="1506305" cy="0"/>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152" name="直接连接符 151"/>
                <p:cNvCxnSpPr/>
                <p:nvPr/>
              </p:nvCxnSpPr>
              <p:spPr bwMode="auto">
                <a:xfrm>
                  <a:off x="3113981" y="4751963"/>
                  <a:ext cx="2012274" cy="109"/>
                </a:xfrm>
                <a:prstGeom prst="line">
                  <a:avLst/>
                </a:prstGeom>
                <a:solidFill>
                  <a:schemeClr val="accent1"/>
                </a:solidFill>
                <a:ln w="12700" cap="flat" cmpd="sng" algn="ctr">
                  <a:solidFill>
                    <a:srgbClr val="00B050"/>
                  </a:solidFill>
                  <a:prstDash val="solid"/>
                  <a:round/>
                  <a:headEnd type="none" w="med" len="med"/>
                  <a:tailEnd type="none" w="med" len="med"/>
                </a:ln>
              </p:spPr>
            </p:cxnSp>
            <p:cxnSp>
              <p:nvCxnSpPr>
                <p:cNvPr id="153" name="直接连接符 152"/>
                <p:cNvCxnSpPr/>
                <p:nvPr/>
              </p:nvCxnSpPr>
              <p:spPr bwMode="auto">
                <a:xfrm>
                  <a:off x="3113981" y="4680072"/>
                  <a:ext cx="2514407" cy="0"/>
                </a:xfrm>
                <a:prstGeom prst="line">
                  <a:avLst/>
                </a:prstGeom>
                <a:solidFill>
                  <a:schemeClr val="accent1"/>
                </a:solidFill>
                <a:ln w="12700" cap="flat" cmpd="sng" algn="ctr">
                  <a:solidFill>
                    <a:srgbClr val="00B050"/>
                  </a:solidFill>
                  <a:prstDash val="solid"/>
                  <a:round/>
                  <a:headEnd type="none" w="med" len="med"/>
                  <a:tailEnd type="none" w="med" len="med"/>
                </a:ln>
              </p:spPr>
            </p:cxnSp>
          </p:grpSp>
        </p:grpSp>
        <p:grpSp>
          <p:nvGrpSpPr>
            <p:cNvPr id="57" name="组合 56"/>
            <p:cNvGrpSpPr/>
            <p:nvPr/>
          </p:nvGrpSpPr>
          <p:grpSpPr>
            <a:xfrm>
              <a:off x="2681933" y="2554586"/>
              <a:ext cx="2610147" cy="773046"/>
              <a:chOff x="2681933" y="2618656"/>
              <a:chExt cx="2610147" cy="773046"/>
            </a:xfrm>
          </p:grpSpPr>
          <p:grpSp>
            <p:nvGrpSpPr>
              <p:cNvPr id="58" name="组合 57"/>
              <p:cNvGrpSpPr/>
              <p:nvPr/>
            </p:nvGrpSpPr>
            <p:grpSpPr>
              <a:xfrm>
                <a:off x="3610156" y="2731656"/>
                <a:ext cx="1586194" cy="612000"/>
                <a:chOff x="4042204" y="5769328"/>
                <a:chExt cx="1586194" cy="612000"/>
              </a:xfrm>
            </p:grpSpPr>
            <p:cxnSp>
              <p:nvCxnSpPr>
                <p:cNvPr id="140" name="直接连接符 139"/>
                <p:cNvCxnSpPr/>
                <p:nvPr/>
              </p:nvCxnSpPr>
              <p:spPr bwMode="auto">
                <a:xfrm>
                  <a:off x="4042204" y="5769328"/>
                  <a:ext cx="0" cy="108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41" name="直接连接符 140"/>
                <p:cNvCxnSpPr/>
                <p:nvPr/>
              </p:nvCxnSpPr>
              <p:spPr bwMode="auto">
                <a:xfrm>
                  <a:off x="4268803" y="5769328"/>
                  <a:ext cx="0" cy="180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42" name="直接连接符 141"/>
                <p:cNvCxnSpPr/>
                <p:nvPr/>
              </p:nvCxnSpPr>
              <p:spPr bwMode="auto">
                <a:xfrm>
                  <a:off x="4495402" y="5769328"/>
                  <a:ext cx="0" cy="252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43" name="直接连接符 142"/>
                <p:cNvCxnSpPr/>
                <p:nvPr/>
              </p:nvCxnSpPr>
              <p:spPr bwMode="auto">
                <a:xfrm>
                  <a:off x="4722001" y="5769328"/>
                  <a:ext cx="0" cy="324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44" name="直接连接符 143"/>
                <p:cNvCxnSpPr/>
                <p:nvPr/>
              </p:nvCxnSpPr>
              <p:spPr bwMode="auto">
                <a:xfrm>
                  <a:off x="4948600" y="5769328"/>
                  <a:ext cx="0" cy="396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45" name="直接连接符 144"/>
                <p:cNvCxnSpPr/>
                <p:nvPr/>
              </p:nvCxnSpPr>
              <p:spPr bwMode="auto">
                <a:xfrm>
                  <a:off x="5175199" y="5769328"/>
                  <a:ext cx="0" cy="468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46" name="直接连接符 145"/>
                <p:cNvCxnSpPr/>
                <p:nvPr/>
              </p:nvCxnSpPr>
              <p:spPr bwMode="auto">
                <a:xfrm flipH="1">
                  <a:off x="5401798" y="5769328"/>
                  <a:ext cx="0" cy="54000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47" name="直接连接符 146"/>
                <p:cNvCxnSpPr/>
                <p:nvPr/>
              </p:nvCxnSpPr>
              <p:spPr bwMode="auto">
                <a:xfrm>
                  <a:off x="5628398" y="5769328"/>
                  <a:ext cx="0" cy="612000"/>
                </a:xfrm>
                <a:prstGeom prst="line">
                  <a:avLst/>
                </a:prstGeom>
                <a:solidFill>
                  <a:schemeClr val="accent1"/>
                </a:solidFill>
                <a:ln w="12700" cap="flat" cmpd="sng" algn="ctr">
                  <a:solidFill>
                    <a:srgbClr val="0066FF"/>
                  </a:solidFill>
                  <a:prstDash val="solid"/>
                  <a:round/>
                  <a:headEnd type="none" w="med" len="med"/>
                  <a:tailEnd type="none" w="med" len="med"/>
                </a:ln>
              </p:spPr>
            </p:cxnSp>
          </p:grpSp>
          <p:grpSp>
            <p:nvGrpSpPr>
              <p:cNvPr id="59" name="组合 58"/>
              <p:cNvGrpSpPr/>
              <p:nvPr/>
            </p:nvGrpSpPr>
            <p:grpSpPr>
              <a:xfrm>
                <a:off x="2681933" y="2839656"/>
                <a:ext cx="2514407" cy="504000"/>
                <a:chOff x="3113981" y="5733312"/>
                <a:chExt cx="2514407" cy="504000"/>
              </a:xfrm>
            </p:grpSpPr>
            <p:cxnSp>
              <p:nvCxnSpPr>
                <p:cNvPr id="132" name="直接连接符 131"/>
                <p:cNvCxnSpPr/>
                <p:nvPr/>
              </p:nvCxnSpPr>
              <p:spPr bwMode="auto">
                <a:xfrm>
                  <a:off x="3113981" y="6237312"/>
                  <a:ext cx="2514407"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33" name="直接连接符 132"/>
                <p:cNvCxnSpPr/>
                <p:nvPr/>
              </p:nvCxnSpPr>
              <p:spPr bwMode="auto">
                <a:xfrm>
                  <a:off x="3113981" y="5733312"/>
                  <a:ext cx="928223"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34" name="直接连接符 133"/>
                <p:cNvCxnSpPr/>
                <p:nvPr/>
              </p:nvCxnSpPr>
              <p:spPr bwMode="auto">
                <a:xfrm>
                  <a:off x="3113981" y="5805312"/>
                  <a:ext cx="1154822"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35" name="直接连接符 134"/>
                <p:cNvCxnSpPr/>
                <p:nvPr/>
              </p:nvCxnSpPr>
              <p:spPr bwMode="auto">
                <a:xfrm>
                  <a:off x="3113981" y="5877312"/>
                  <a:ext cx="1381421"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36" name="直接连接符 135"/>
                <p:cNvCxnSpPr/>
                <p:nvPr/>
              </p:nvCxnSpPr>
              <p:spPr bwMode="auto">
                <a:xfrm flipV="1">
                  <a:off x="3113981" y="6021314"/>
                  <a:ext cx="1832048" cy="1"/>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37" name="直接连接符 136"/>
                <p:cNvCxnSpPr/>
                <p:nvPr/>
              </p:nvCxnSpPr>
              <p:spPr bwMode="auto">
                <a:xfrm>
                  <a:off x="3113981" y="6093314"/>
                  <a:ext cx="2057070" cy="0"/>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38" name="直接连接符 137"/>
                <p:cNvCxnSpPr/>
                <p:nvPr/>
              </p:nvCxnSpPr>
              <p:spPr bwMode="auto">
                <a:xfrm flipV="1">
                  <a:off x="3113981" y="5949309"/>
                  <a:ext cx="1617249" cy="6"/>
                </a:xfrm>
                <a:prstGeom prst="line">
                  <a:avLst/>
                </a:prstGeom>
                <a:solidFill>
                  <a:schemeClr val="accent1"/>
                </a:solidFill>
                <a:ln w="12700" cap="flat" cmpd="sng" algn="ctr">
                  <a:solidFill>
                    <a:srgbClr val="0066FF"/>
                  </a:solidFill>
                  <a:prstDash val="solid"/>
                  <a:round/>
                  <a:headEnd type="none" w="med" len="med"/>
                  <a:tailEnd type="none" w="med" len="med"/>
                </a:ln>
              </p:spPr>
            </p:cxnSp>
            <p:cxnSp>
              <p:nvCxnSpPr>
                <p:cNvPr id="139" name="直接连接符 138"/>
                <p:cNvCxnSpPr/>
                <p:nvPr/>
              </p:nvCxnSpPr>
              <p:spPr bwMode="auto">
                <a:xfrm flipV="1">
                  <a:off x="3113981" y="6164909"/>
                  <a:ext cx="2287817" cy="405"/>
                </a:xfrm>
                <a:prstGeom prst="line">
                  <a:avLst/>
                </a:prstGeom>
                <a:solidFill>
                  <a:schemeClr val="accent1"/>
                </a:solidFill>
                <a:ln w="12700" cap="flat" cmpd="sng" algn="ctr">
                  <a:solidFill>
                    <a:srgbClr val="0066FF"/>
                  </a:solidFill>
                  <a:prstDash val="solid"/>
                  <a:round/>
                  <a:headEnd type="none" w="med" len="med"/>
                  <a:tailEnd type="none" w="med" len="med"/>
                </a:ln>
              </p:spPr>
            </p:cxnSp>
          </p:grpSp>
          <p:sp>
            <p:nvSpPr>
              <p:cNvPr id="60" name="文本框 59"/>
              <p:cNvSpPr txBox="1"/>
              <p:nvPr/>
            </p:nvSpPr>
            <p:spPr>
              <a:xfrm>
                <a:off x="3376595" y="2618656"/>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a</a:t>
                </a:r>
                <a:endParaRPr lang="zh-CN" altLang="en-US" sz="2000" b="1" baseline="-25000" dirty="0">
                  <a:solidFill>
                    <a:srgbClr val="000000"/>
                  </a:solidFill>
                  <a:latin typeface="Arial" panose="020B0604020202020204"/>
                  <a:ea typeface="宋体" panose="02010600030101010101" pitchFamily="2" charset="-122"/>
                </a:endParaRPr>
              </a:p>
            </p:txBody>
          </p:sp>
          <p:sp>
            <p:nvSpPr>
              <p:cNvPr id="61" name="文本框 60"/>
              <p:cNvSpPr txBox="1"/>
              <p:nvPr/>
            </p:nvSpPr>
            <p:spPr>
              <a:xfrm>
                <a:off x="3619296" y="267583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b</a:t>
                </a:r>
                <a:endParaRPr lang="zh-CN" altLang="en-US" sz="2000" b="1" baseline="-25000" dirty="0">
                  <a:solidFill>
                    <a:srgbClr val="000000"/>
                  </a:solidFill>
                  <a:latin typeface="Arial" panose="020B0604020202020204"/>
                  <a:ea typeface="宋体" panose="02010600030101010101" pitchFamily="2" charset="-122"/>
                </a:endParaRPr>
              </a:p>
            </p:txBody>
          </p:sp>
          <p:sp>
            <p:nvSpPr>
              <p:cNvPr id="62" name="文本框 61"/>
              <p:cNvSpPr txBox="1"/>
              <p:nvPr/>
            </p:nvSpPr>
            <p:spPr>
              <a:xfrm>
                <a:off x="3866852" y="2747847"/>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c</a:t>
                </a:r>
                <a:endParaRPr lang="zh-CN" altLang="en-US" sz="2000" b="1" baseline="-25000" dirty="0">
                  <a:solidFill>
                    <a:srgbClr val="000000"/>
                  </a:solidFill>
                  <a:latin typeface="Arial" panose="020B0604020202020204"/>
                  <a:ea typeface="宋体" panose="02010600030101010101" pitchFamily="2" charset="-122"/>
                </a:endParaRPr>
              </a:p>
            </p:txBody>
          </p:sp>
          <p:sp>
            <p:nvSpPr>
              <p:cNvPr id="63" name="文本框 62"/>
              <p:cNvSpPr txBox="1"/>
              <p:nvPr/>
            </p:nvSpPr>
            <p:spPr>
              <a:xfrm>
                <a:off x="4067502" y="2819855"/>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d</a:t>
                </a:r>
                <a:endParaRPr lang="zh-CN" altLang="en-US" sz="2000" b="1" baseline="-25000" dirty="0">
                  <a:solidFill>
                    <a:srgbClr val="000000"/>
                  </a:solidFill>
                  <a:latin typeface="Arial" panose="020B0604020202020204"/>
                  <a:ea typeface="宋体" panose="02010600030101010101" pitchFamily="2" charset="-122"/>
                </a:endParaRPr>
              </a:p>
            </p:txBody>
          </p:sp>
          <p:sp>
            <p:nvSpPr>
              <p:cNvPr id="128" name="文本框 127"/>
              <p:cNvSpPr txBox="1"/>
              <p:nvPr/>
            </p:nvSpPr>
            <p:spPr>
              <a:xfrm>
                <a:off x="4290250" y="2870183"/>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e</a:t>
                </a:r>
                <a:endParaRPr lang="zh-CN" altLang="en-US" sz="2000" b="1" baseline="-25000" dirty="0">
                  <a:solidFill>
                    <a:srgbClr val="000000"/>
                  </a:solidFill>
                  <a:latin typeface="Arial" panose="020B0604020202020204"/>
                  <a:ea typeface="宋体" panose="02010600030101010101" pitchFamily="2" charset="-122"/>
                </a:endParaRPr>
              </a:p>
            </p:txBody>
          </p:sp>
          <p:sp>
            <p:nvSpPr>
              <p:cNvPr id="129" name="文本框 128"/>
              <p:cNvSpPr txBox="1"/>
              <p:nvPr/>
            </p:nvSpPr>
            <p:spPr>
              <a:xfrm>
                <a:off x="4531543" y="2933286"/>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f</a:t>
                </a:r>
                <a:endParaRPr lang="zh-CN" altLang="en-US" sz="2000" b="1" baseline="-25000" dirty="0">
                  <a:solidFill>
                    <a:srgbClr val="000000"/>
                  </a:solidFill>
                  <a:latin typeface="Arial" panose="020B0604020202020204"/>
                  <a:ea typeface="宋体" panose="02010600030101010101" pitchFamily="2" charset="-122"/>
                </a:endParaRPr>
              </a:p>
            </p:txBody>
          </p:sp>
          <p:sp>
            <p:nvSpPr>
              <p:cNvPr id="130" name="文本框 129"/>
              <p:cNvSpPr txBox="1"/>
              <p:nvPr/>
            </p:nvSpPr>
            <p:spPr>
              <a:xfrm>
                <a:off x="4752454" y="3005284"/>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g</a:t>
                </a:r>
                <a:endParaRPr lang="zh-CN" altLang="en-US" sz="2000" b="1" baseline="-25000" dirty="0">
                  <a:solidFill>
                    <a:srgbClr val="000000"/>
                  </a:solidFill>
                  <a:latin typeface="Arial" panose="020B0604020202020204"/>
                  <a:ea typeface="宋体" panose="02010600030101010101" pitchFamily="2" charset="-122"/>
                </a:endParaRPr>
              </a:p>
            </p:txBody>
          </p:sp>
          <p:sp>
            <p:nvSpPr>
              <p:cNvPr id="131" name="文本框 130"/>
              <p:cNvSpPr txBox="1"/>
              <p:nvPr/>
            </p:nvSpPr>
            <p:spPr>
              <a:xfrm>
                <a:off x="4902949" y="3083925"/>
                <a:ext cx="389131" cy="307777"/>
              </a:xfrm>
              <a:prstGeom prst="rect">
                <a:avLst/>
              </a:prstGeom>
              <a:noFill/>
            </p:spPr>
            <p:txBody>
              <a:bodyPr wrap="square" rtlCol="0">
                <a:spAutoFit/>
              </a:bodyPr>
              <a:lstStyle/>
              <a:p>
                <a:pPr>
                  <a:defRPr/>
                </a:pPr>
                <a:r>
                  <a:rPr lang="en-US" altLang="zh-CN" sz="1400" dirty="0" err="1">
                    <a:solidFill>
                      <a:srgbClr val="000000"/>
                    </a:solidFill>
                    <a:latin typeface="Arial" panose="020B0604020202020204"/>
                    <a:ea typeface="宋体" panose="02010600030101010101" pitchFamily="2" charset="-122"/>
                  </a:rPr>
                  <a:t>dp</a:t>
                </a:r>
                <a:endParaRPr lang="zh-CN" altLang="en-US" sz="2000" b="1" baseline="-25000" dirty="0">
                  <a:solidFill>
                    <a:srgbClr val="000000"/>
                  </a:solidFill>
                  <a:latin typeface="Arial" panose="020B0604020202020204"/>
                  <a:ea typeface="宋体" panose="02010600030101010101" pitchFamily="2" charset="-122"/>
                </a:endParaRPr>
              </a:p>
            </p:txBody>
          </p:sp>
        </p:grpSp>
      </p:grpSp>
      <p:pic>
        <p:nvPicPr>
          <p:cNvPr id="158" name="图片 157"/>
          <p:cNvPicPr>
            <a:picLocks noChangeAspect="1"/>
          </p:cNvPicPr>
          <p:nvPr/>
        </p:nvPicPr>
        <p:blipFill>
          <a:blip r:embed="rId5"/>
          <a:stretch>
            <a:fillRect/>
          </a:stretch>
        </p:blipFill>
        <p:spPr>
          <a:xfrm>
            <a:off x="4785712" y="1788273"/>
            <a:ext cx="2318400" cy="904167"/>
          </a:xfrm>
          <a:prstGeom prst="rect">
            <a:avLst/>
          </a:prstGeom>
        </p:spPr>
      </p:pic>
      <p:pic>
        <p:nvPicPr>
          <p:cNvPr id="159" name="图片 158"/>
          <p:cNvPicPr>
            <a:picLocks noChangeAspect="1"/>
          </p:cNvPicPr>
          <p:nvPr/>
        </p:nvPicPr>
        <p:blipFill>
          <a:blip r:embed="rId8"/>
          <a:stretch>
            <a:fillRect/>
          </a:stretch>
        </p:blipFill>
        <p:spPr>
          <a:xfrm>
            <a:off x="4785712" y="1788273"/>
            <a:ext cx="2318400" cy="904167"/>
          </a:xfrm>
          <a:prstGeom prst="rect">
            <a:avLst/>
          </a:prstGeom>
        </p:spPr>
      </p:pic>
      <p:sp>
        <p:nvSpPr>
          <p:cNvPr id="160" name="TextBox 56"/>
          <p:cNvSpPr/>
          <p:nvPr/>
        </p:nvSpPr>
        <p:spPr>
          <a:xfrm>
            <a:off x="1935433" y="4581129"/>
            <a:ext cx="959385" cy="830997"/>
          </a:xfrm>
          <a:prstGeom prst="rect">
            <a:avLst/>
          </a:prstGeom>
          <a:noFill/>
          <a:ln w="9525">
            <a:noFill/>
          </a:ln>
        </p:spPr>
        <p:txBody>
          <a:bodyPr wrap="square" anchor="t">
            <a:spAutoFit/>
          </a:bodyPr>
          <a:lstStyle/>
          <a:p>
            <a:pPr algn="ctr">
              <a:defRPr/>
            </a:pPr>
            <a:r>
              <a:rPr lang="zh-CN" altLang="en-US" sz="2400" b="1" dirty="0">
                <a:solidFill>
                  <a:srgbClr val="000000">
                    <a:lumMod val="50000"/>
                    <a:lumOff val="50000"/>
                  </a:srgbClr>
                </a:solidFill>
                <a:latin typeface="微软雅黑" panose="020B0503020204020204" pitchFamily="34" charset="-122"/>
                <a:ea typeface="微软雅黑" panose="020B0503020204020204" pitchFamily="34" charset="-122"/>
                <a:sym typeface="Bebas Neue" pitchFamily="2" charset="0"/>
              </a:rPr>
              <a:t>动态显示</a:t>
            </a:r>
            <a:endParaRPr lang="zh-CN" altLang="en-US" sz="2400" b="1" dirty="0">
              <a:solidFill>
                <a:srgbClr val="000000">
                  <a:lumMod val="50000"/>
                  <a:lumOff val="50000"/>
                </a:srgbClr>
              </a:solidFill>
              <a:latin typeface="微软雅黑" panose="020B0503020204020204" pitchFamily="34" charset="-122"/>
              <a:ea typeface="微软雅黑" panose="020B0503020204020204" pitchFamily="34" charset="-122"/>
              <a:sym typeface="Bebas Neue" pitchFamily="2" charset="0"/>
            </a:endParaRPr>
          </a:p>
        </p:txBody>
      </p:sp>
      <p:sp>
        <p:nvSpPr>
          <p:cNvPr id="161" name="TextBox 56"/>
          <p:cNvSpPr/>
          <p:nvPr/>
        </p:nvSpPr>
        <p:spPr>
          <a:xfrm>
            <a:off x="1901907" y="1982621"/>
            <a:ext cx="864096" cy="830997"/>
          </a:xfrm>
          <a:prstGeom prst="rect">
            <a:avLst/>
          </a:prstGeom>
          <a:noFill/>
          <a:ln w="9525">
            <a:noFill/>
          </a:ln>
        </p:spPr>
        <p:txBody>
          <a:bodyPr wrap="square" anchor="t">
            <a:spAutoFit/>
          </a:bodyPr>
          <a:lstStyle/>
          <a:p>
            <a:pPr algn="ctr">
              <a:defRPr/>
            </a:pPr>
            <a:r>
              <a:rPr lang="zh-CN" altLang="en-US" sz="2400" b="1" dirty="0">
                <a:solidFill>
                  <a:srgbClr val="000000">
                    <a:lumMod val="50000"/>
                    <a:lumOff val="50000"/>
                  </a:srgbClr>
                </a:solidFill>
                <a:latin typeface="微软雅黑" panose="020B0503020204020204" pitchFamily="34" charset="-122"/>
                <a:ea typeface="微软雅黑" panose="020B0503020204020204" pitchFamily="34" charset="-122"/>
                <a:sym typeface="Bebas Neue" pitchFamily="2" charset="0"/>
              </a:rPr>
              <a:t>静态显示</a:t>
            </a:r>
            <a:endParaRPr lang="en-US" altLang="zh-CN" sz="2400" b="1" dirty="0">
              <a:solidFill>
                <a:srgbClr val="000000">
                  <a:lumMod val="50000"/>
                  <a:lumOff val="50000"/>
                </a:srgbClr>
              </a:solidFill>
              <a:latin typeface="微软雅黑" panose="020B0503020204020204" pitchFamily="34" charset="-122"/>
              <a:ea typeface="微软雅黑" panose="020B0503020204020204" pitchFamily="34" charset="-122"/>
              <a:sym typeface="Bebas Neue" pitchFamily="2" charset="0"/>
            </a:endParaRPr>
          </a:p>
        </p:txBody>
      </p:sp>
      <p:cxnSp>
        <p:nvCxnSpPr>
          <p:cNvPr id="162" name="直接箭头连接符 161"/>
          <p:cNvCxnSpPr/>
          <p:nvPr/>
        </p:nvCxnSpPr>
        <p:spPr bwMode="auto">
          <a:xfrm>
            <a:off x="4263708" y="1815464"/>
            <a:ext cx="392133" cy="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163" name="文本框 162"/>
          <p:cNvSpPr txBox="1"/>
          <p:nvPr/>
        </p:nvSpPr>
        <p:spPr>
          <a:xfrm>
            <a:off x="3791744" y="2204865"/>
            <a:ext cx="558206" cy="1649169"/>
          </a:xfrm>
          <a:prstGeom prst="rect">
            <a:avLst/>
          </a:prstGeom>
          <a:noFill/>
        </p:spPr>
        <p:txBody>
          <a:bodyPr wrap="square" rtlCol="0">
            <a:spAutoFit/>
          </a:bodyPr>
          <a:lstStyle/>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70000"/>
              </a:lnSpc>
              <a:defRPr/>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64" name="直接箭头连接符 163"/>
          <p:cNvCxnSpPr/>
          <p:nvPr/>
        </p:nvCxnSpPr>
        <p:spPr bwMode="auto">
          <a:xfrm>
            <a:off x="4263708" y="2631514"/>
            <a:ext cx="392133" cy="0"/>
          </a:xfrm>
          <a:prstGeom prst="straightConnector1">
            <a:avLst/>
          </a:prstGeom>
          <a:solidFill>
            <a:schemeClr val="accent1"/>
          </a:solidFill>
          <a:ln w="9525" cap="flat" cmpd="sng" algn="ctr">
            <a:solidFill>
              <a:schemeClr val="tx1"/>
            </a:solidFill>
            <a:prstDash val="solid"/>
            <a:round/>
            <a:headEnd type="none" w="med" len="med"/>
            <a:tailEnd type="triangle"/>
          </a:ln>
        </p:spPr>
      </p:cxnSp>
      <p:grpSp>
        <p:nvGrpSpPr>
          <p:cNvPr id="165" name="组合 164"/>
          <p:cNvGrpSpPr/>
          <p:nvPr/>
        </p:nvGrpSpPr>
        <p:grpSpPr>
          <a:xfrm>
            <a:off x="5411952" y="2454272"/>
            <a:ext cx="1567462" cy="50328"/>
            <a:chOff x="4355976" y="5826944"/>
            <a:chExt cx="1567462" cy="50328"/>
          </a:xfrm>
        </p:grpSpPr>
        <p:sp>
          <p:nvSpPr>
            <p:cNvPr id="166" name="椭圆 165"/>
            <p:cNvSpPr/>
            <p:nvPr/>
          </p:nvSpPr>
          <p:spPr bwMode="auto">
            <a:xfrm>
              <a:off x="4355976"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167" name="椭圆 166"/>
            <p:cNvSpPr/>
            <p:nvPr/>
          </p:nvSpPr>
          <p:spPr bwMode="auto">
            <a:xfrm>
              <a:off x="4860032"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168" name="椭圆 167"/>
            <p:cNvSpPr/>
            <p:nvPr/>
          </p:nvSpPr>
          <p:spPr bwMode="auto">
            <a:xfrm>
              <a:off x="5373719"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169" name="椭圆 168"/>
            <p:cNvSpPr/>
            <p:nvPr/>
          </p:nvSpPr>
          <p:spPr bwMode="auto">
            <a:xfrm>
              <a:off x="5877719"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grpSp>
      <p:grpSp>
        <p:nvGrpSpPr>
          <p:cNvPr id="170" name="组合 169"/>
          <p:cNvGrpSpPr/>
          <p:nvPr/>
        </p:nvGrpSpPr>
        <p:grpSpPr>
          <a:xfrm>
            <a:off x="8400669" y="1413364"/>
            <a:ext cx="1439743" cy="1508116"/>
            <a:chOff x="6876668" y="1413364"/>
            <a:chExt cx="1439743" cy="1508116"/>
          </a:xfrm>
        </p:grpSpPr>
        <p:pic>
          <p:nvPicPr>
            <p:cNvPr id="171" name="图片 170"/>
            <p:cNvPicPr>
              <a:picLocks noChangeAspect="1"/>
            </p:cNvPicPr>
            <p:nvPr/>
          </p:nvPicPr>
          <p:blipFill>
            <a:blip r:embed="rId9"/>
            <a:stretch>
              <a:fillRect/>
            </a:stretch>
          </p:blipFill>
          <p:spPr>
            <a:xfrm>
              <a:off x="7157803" y="1690212"/>
              <a:ext cx="589007" cy="939261"/>
            </a:xfrm>
            <a:prstGeom prst="rect">
              <a:avLst/>
            </a:prstGeom>
          </p:spPr>
        </p:pic>
        <p:sp>
          <p:nvSpPr>
            <p:cNvPr id="172" name="文本框 171"/>
            <p:cNvSpPr txBox="1"/>
            <p:nvPr/>
          </p:nvSpPr>
          <p:spPr>
            <a:xfrm>
              <a:off x="7315756" y="1413364"/>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a</a:t>
              </a:r>
              <a:endParaRPr lang="zh-CN" altLang="en-US" sz="2000" b="1" baseline="-25000" dirty="0">
                <a:solidFill>
                  <a:srgbClr val="000000"/>
                </a:solidFill>
                <a:latin typeface="Arial" panose="020B0604020202020204"/>
                <a:ea typeface="宋体" panose="02010600030101010101" pitchFamily="2" charset="-122"/>
              </a:endParaRPr>
            </a:p>
          </p:txBody>
        </p:sp>
        <p:sp>
          <p:nvSpPr>
            <p:cNvPr id="173" name="文本框 172"/>
            <p:cNvSpPr txBox="1"/>
            <p:nvPr/>
          </p:nvSpPr>
          <p:spPr>
            <a:xfrm>
              <a:off x="7729278" y="178723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b</a:t>
              </a:r>
              <a:endParaRPr lang="zh-CN" altLang="en-US" sz="2000" b="1" baseline="-25000" dirty="0">
                <a:solidFill>
                  <a:srgbClr val="000000"/>
                </a:solidFill>
                <a:latin typeface="Arial" panose="020B0604020202020204"/>
                <a:ea typeface="宋体" panose="02010600030101010101" pitchFamily="2" charset="-122"/>
              </a:endParaRPr>
            </a:p>
          </p:txBody>
        </p:sp>
        <p:sp>
          <p:nvSpPr>
            <p:cNvPr id="174" name="文本框 173"/>
            <p:cNvSpPr txBox="1"/>
            <p:nvPr/>
          </p:nvSpPr>
          <p:spPr>
            <a:xfrm>
              <a:off x="7745289" y="223572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c</a:t>
              </a:r>
              <a:endParaRPr lang="zh-CN" altLang="en-US" sz="2000" b="1" baseline="-25000" dirty="0">
                <a:solidFill>
                  <a:srgbClr val="000000"/>
                </a:solidFill>
                <a:latin typeface="Arial" panose="020B0604020202020204"/>
                <a:ea typeface="宋体" panose="02010600030101010101" pitchFamily="2" charset="-122"/>
              </a:endParaRPr>
            </a:p>
          </p:txBody>
        </p:sp>
        <p:sp>
          <p:nvSpPr>
            <p:cNvPr id="175" name="文本框 174"/>
            <p:cNvSpPr txBox="1"/>
            <p:nvPr/>
          </p:nvSpPr>
          <p:spPr>
            <a:xfrm>
              <a:off x="7313164" y="2613703"/>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d</a:t>
              </a:r>
              <a:endParaRPr lang="zh-CN" altLang="en-US" sz="2000" b="1" baseline="-25000" dirty="0">
                <a:solidFill>
                  <a:srgbClr val="000000"/>
                </a:solidFill>
                <a:latin typeface="Arial" panose="020B0604020202020204"/>
                <a:ea typeface="宋体" panose="02010600030101010101" pitchFamily="2" charset="-122"/>
              </a:endParaRPr>
            </a:p>
          </p:txBody>
        </p:sp>
        <p:sp>
          <p:nvSpPr>
            <p:cNvPr id="176" name="文本框 175"/>
            <p:cNvSpPr txBox="1"/>
            <p:nvPr/>
          </p:nvSpPr>
          <p:spPr>
            <a:xfrm>
              <a:off x="6876668" y="2236623"/>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e</a:t>
              </a:r>
              <a:endParaRPr lang="zh-CN" altLang="en-US" sz="2000" b="1" baseline="-25000" dirty="0">
                <a:solidFill>
                  <a:srgbClr val="000000"/>
                </a:solidFill>
                <a:latin typeface="Arial" panose="020B0604020202020204"/>
                <a:ea typeface="宋体" panose="02010600030101010101" pitchFamily="2" charset="-122"/>
              </a:endParaRPr>
            </a:p>
          </p:txBody>
        </p:sp>
        <p:sp>
          <p:nvSpPr>
            <p:cNvPr id="177" name="文本框 176"/>
            <p:cNvSpPr txBox="1"/>
            <p:nvPr/>
          </p:nvSpPr>
          <p:spPr>
            <a:xfrm>
              <a:off x="6891188" y="178723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f</a:t>
              </a:r>
              <a:endParaRPr lang="zh-CN" altLang="en-US" sz="2000" b="1" baseline="-25000" dirty="0">
                <a:solidFill>
                  <a:srgbClr val="000000"/>
                </a:solidFill>
                <a:latin typeface="Arial" panose="020B0604020202020204"/>
                <a:ea typeface="宋体" panose="02010600030101010101" pitchFamily="2" charset="-122"/>
              </a:endParaRPr>
            </a:p>
          </p:txBody>
        </p:sp>
        <p:sp>
          <p:nvSpPr>
            <p:cNvPr id="178" name="椭圆 177"/>
            <p:cNvSpPr/>
            <p:nvPr/>
          </p:nvSpPr>
          <p:spPr bwMode="auto">
            <a:xfrm>
              <a:off x="7812360" y="2514575"/>
              <a:ext cx="72000" cy="72000"/>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179" name="文本框 178"/>
            <p:cNvSpPr txBox="1"/>
            <p:nvPr/>
          </p:nvSpPr>
          <p:spPr>
            <a:xfrm>
              <a:off x="7876874" y="2459814"/>
              <a:ext cx="439537" cy="307777"/>
            </a:xfrm>
            <a:prstGeom prst="rect">
              <a:avLst/>
            </a:prstGeom>
            <a:noFill/>
          </p:spPr>
          <p:txBody>
            <a:bodyPr wrap="square" rtlCol="0">
              <a:spAutoFit/>
            </a:bodyPr>
            <a:lstStyle/>
            <a:p>
              <a:pPr>
                <a:defRPr/>
              </a:pPr>
              <a:r>
                <a:rPr lang="en-US" altLang="zh-CN" sz="1400" dirty="0" err="1">
                  <a:solidFill>
                    <a:srgbClr val="000000"/>
                  </a:solidFill>
                  <a:latin typeface="Arial" panose="020B0604020202020204"/>
                  <a:ea typeface="宋体" panose="02010600030101010101" pitchFamily="2" charset="-122"/>
                </a:rPr>
                <a:t>dp</a:t>
              </a:r>
              <a:endParaRPr lang="zh-CN" altLang="en-US" sz="2000" b="1" baseline="-25000" dirty="0">
                <a:solidFill>
                  <a:srgbClr val="000000"/>
                </a:solidFill>
                <a:latin typeface="Arial" panose="020B0604020202020204"/>
                <a:ea typeface="宋体" panose="02010600030101010101" pitchFamily="2" charset="-122"/>
              </a:endParaRPr>
            </a:p>
          </p:txBody>
        </p:sp>
        <p:sp>
          <p:nvSpPr>
            <p:cNvPr id="180" name="文本框 179"/>
            <p:cNvSpPr txBox="1"/>
            <p:nvPr/>
          </p:nvSpPr>
          <p:spPr>
            <a:xfrm>
              <a:off x="7323236" y="1825079"/>
              <a:ext cx="273100" cy="307777"/>
            </a:xfrm>
            <a:prstGeom prst="rect">
              <a:avLst/>
            </a:prstGeom>
            <a:noFill/>
          </p:spPr>
          <p:txBody>
            <a:bodyPr wrap="square" rtlCol="0">
              <a:spAutoFit/>
            </a:bodyPr>
            <a:lstStyle/>
            <a:p>
              <a:pPr>
                <a:defRPr/>
              </a:pPr>
              <a:r>
                <a:rPr lang="en-US" altLang="zh-CN" sz="1400" dirty="0">
                  <a:solidFill>
                    <a:srgbClr val="000000"/>
                  </a:solidFill>
                  <a:latin typeface="Arial" panose="020B0604020202020204"/>
                  <a:ea typeface="宋体" panose="02010600030101010101" pitchFamily="2" charset="-122"/>
                </a:rPr>
                <a:t>g</a:t>
              </a:r>
              <a:endParaRPr lang="zh-CN" altLang="en-US" sz="2000" b="1" baseline="-25000" dirty="0">
                <a:solidFill>
                  <a:srgbClr val="000000"/>
                </a:solidFill>
                <a:latin typeface="Arial" panose="020B0604020202020204"/>
                <a:ea typeface="宋体" panose="02010600030101010101" pitchFamily="2" charset="-122"/>
              </a:endParaRPr>
            </a:p>
          </p:txBody>
        </p:sp>
      </p:grpSp>
      <p:sp>
        <p:nvSpPr>
          <p:cNvPr id="181" name="文本框 180"/>
          <p:cNvSpPr txBox="1"/>
          <p:nvPr/>
        </p:nvSpPr>
        <p:spPr>
          <a:xfrm>
            <a:off x="3358236" y="1221055"/>
            <a:ext cx="380592" cy="646331"/>
          </a:xfrm>
          <a:prstGeom prst="rect">
            <a:avLst/>
          </a:prstGeom>
          <a:noFill/>
        </p:spPr>
        <p:txBody>
          <a:bodyPr wrap="square" rtlCol="0">
            <a:spAutoFit/>
          </a:bodyPr>
          <a:lstStyle/>
          <a:p>
            <a:pPr>
              <a:defRPr/>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位码</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2" name="文本框 181"/>
          <p:cNvSpPr txBox="1"/>
          <p:nvPr/>
        </p:nvSpPr>
        <p:spPr>
          <a:xfrm>
            <a:off x="3358236" y="2659828"/>
            <a:ext cx="380592" cy="646331"/>
          </a:xfrm>
          <a:prstGeom prst="rect">
            <a:avLst/>
          </a:prstGeom>
          <a:noFill/>
        </p:spPr>
        <p:txBody>
          <a:bodyPr wrap="square" rtlCol="0">
            <a:spAutoFit/>
          </a:bodyPr>
          <a:lstStyle/>
          <a:p>
            <a:pPr>
              <a:defRPr/>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段码</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06" name="直接箭头连接符 305"/>
          <p:cNvCxnSpPr/>
          <p:nvPr/>
        </p:nvCxnSpPr>
        <p:spPr bwMode="auto">
          <a:xfrm>
            <a:off x="4301472" y="4623776"/>
            <a:ext cx="392133"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07" name="直接箭头连接符 306"/>
          <p:cNvCxnSpPr/>
          <p:nvPr/>
        </p:nvCxnSpPr>
        <p:spPr bwMode="auto">
          <a:xfrm>
            <a:off x="4301472" y="5439826"/>
            <a:ext cx="392133" cy="0"/>
          </a:xfrm>
          <a:prstGeom prst="straightConnector1">
            <a:avLst/>
          </a:prstGeom>
          <a:solidFill>
            <a:schemeClr val="accent1"/>
          </a:solidFill>
          <a:ln w="9525" cap="flat" cmpd="sng" algn="ctr">
            <a:solidFill>
              <a:schemeClr val="tx1"/>
            </a:solidFill>
            <a:prstDash val="solid"/>
            <a:round/>
            <a:headEnd type="none" w="med" len="med"/>
            <a:tailEnd type="triangle"/>
          </a:ln>
        </p:spPr>
      </p:cxnSp>
      <p:grpSp>
        <p:nvGrpSpPr>
          <p:cNvPr id="308" name="组合 307"/>
          <p:cNvGrpSpPr/>
          <p:nvPr/>
        </p:nvGrpSpPr>
        <p:grpSpPr>
          <a:xfrm>
            <a:off x="5449716" y="5262584"/>
            <a:ext cx="1567462" cy="50328"/>
            <a:chOff x="4355976" y="5826944"/>
            <a:chExt cx="1567462" cy="50328"/>
          </a:xfrm>
        </p:grpSpPr>
        <p:sp>
          <p:nvSpPr>
            <p:cNvPr id="309" name="椭圆 308"/>
            <p:cNvSpPr/>
            <p:nvPr/>
          </p:nvSpPr>
          <p:spPr bwMode="auto">
            <a:xfrm>
              <a:off x="4355976"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310" name="椭圆 309"/>
            <p:cNvSpPr/>
            <p:nvPr/>
          </p:nvSpPr>
          <p:spPr bwMode="auto">
            <a:xfrm>
              <a:off x="4860032"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311" name="椭圆 310"/>
            <p:cNvSpPr/>
            <p:nvPr/>
          </p:nvSpPr>
          <p:spPr bwMode="auto">
            <a:xfrm>
              <a:off x="5373719"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312" name="椭圆 311"/>
            <p:cNvSpPr/>
            <p:nvPr/>
          </p:nvSpPr>
          <p:spPr bwMode="auto">
            <a:xfrm>
              <a:off x="5877719" y="5826944"/>
              <a:ext cx="45719" cy="50328"/>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grpSp>
      <p:sp>
        <p:nvSpPr>
          <p:cNvPr id="313" name="文本框 312"/>
          <p:cNvSpPr txBox="1"/>
          <p:nvPr/>
        </p:nvSpPr>
        <p:spPr>
          <a:xfrm>
            <a:off x="3396000" y="4029367"/>
            <a:ext cx="380592" cy="646331"/>
          </a:xfrm>
          <a:prstGeom prst="rect">
            <a:avLst/>
          </a:prstGeom>
          <a:noFill/>
        </p:spPr>
        <p:txBody>
          <a:bodyPr wrap="square" rtlCol="0">
            <a:spAutoFit/>
          </a:bodyPr>
          <a:lstStyle/>
          <a:p>
            <a:pPr>
              <a:defRPr/>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位码</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4" name="文本框 313"/>
          <p:cNvSpPr txBox="1"/>
          <p:nvPr/>
        </p:nvSpPr>
        <p:spPr>
          <a:xfrm>
            <a:off x="3396000" y="5468140"/>
            <a:ext cx="380592" cy="646331"/>
          </a:xfrm>
          <a:prstGeom prst="rect">
            <a:avLst/>
          </a:prstGeom>
          <a:noFill/>
        </p:spPr>
        <p:txBody>
          <a:bodyPr wrap="square" rtlCol="0">
            <a:spAutoFit/>
          </a:bodyPr>
          <a:lstStyle/>
          <a:p>
            <a:pPr>
              <a:defRPr/>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段码</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5" name="文本框 314"/>
          <p:cNvSpPr txBox="1"/>
          <p:nvPr/>
        </p:nvSpPr>
        <p:spPr>
          <a:xfrm>
            <a:off x="7505797" y="4221089"/>
            <a:ext cx="2839659" cy="2042547"/>
          </a:xfrm>
          <a:prstGeom prst="rect">
            <a:avLst/>
          </a:prstGeom>
          <a:noFill/>
        </p:spPr>
        <p:txBody>
          <a:bodyPr wrap="square" rtlCol="0">
            <a:spAutoFit/>
          </a:bodyPr>
          <a:lstStyle/>
          <a:p>
            <a:pPr>
              <a:lnSpc>
                <a:spcPct val="120000"/>
              </a:lnSpc>
              <a:defRPr/>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利用人眼的</a:t>
            </a:r>
            <a:r>
              <a:rPr lang="zh-CN" altLang="en-US"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视觉暂留</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效应，尽管在任意一个时刻，只有一个数码管处于点亮的状态，但只要扫描的速度足够快，各位数码管看上去仿佛是同时被点亮</a:t>
            </a:r>
            <a:endParaRPr lang="zh-CN" altLang="en-US" sz="28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0" name="文本框 379"/>
          <p:cNvSpPr txBox="1"/>
          <p:nvPr/>
        </p:nvSpPr>
        <p:spPr>
          <a:xfrm>
            <a:off x="7824192" y="2996952"/>
            <a:ext cx="2304256" cy="369332"/>
          </a:xfrm>
          <a:prstGeom prst="rect">
            <a:avLst/>
          </a:prstGeom>
          <a:noFill/>
        </p:spPr>
        <p:txBody>
          <a:bodyPr wrap="square" rtlCol="0">
            <a:spAutoFit/>
          </a:bodyPr>
          <a:lstStyle/>
          <a:p>
            <a:pPr>
              <a:defRPr/>
            </a:pPr>
            <a:r>
              <a:rPr lang="zh-CN" altLang="en-US" dirty="0">
                <a:solidFill>
                  <a:srgbClr val="000000"/>
                </a:solidFill>
                <a:latin typeface="Arial" panose="020B0604020202020204"/>
                <a:ea typeface="宋体" panose="02010600030101010101" pitchFamily="2" charset="-122"/>
              </a:rPr>
              <a:t>假设数码管是共阴极</a:t>
            </a:r>
            <a:endParaRPr lang="zh-CN" altLang="en-US" dirty="0">
              <a:solidFill>
                <a:srgbClr val="000000"/>
              </a:solidFill>
              <a:latin typeface="Arial" panose="020B060402020202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fade">
                                      <p:cBhvr>
                                        <p:cTn id="7"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5" name="PA-文本框 4"/>
          <p:cNvSpPr txBox="1">
            <a:spLocks noChangeArrowheads="1"/>
          </p:cNvSpPr>
          <p:nvPr>
            <p:custDataLst>
              <p:tags r:id="rId1"/>
            </p:custDataLst>
          </p:nvPr>
        </p:nvSpPr>
        <p:spPr bwMode="auto">
          <a:xfrm>
            <a:off x="254000" y="2640965"/>
            <a:ext cx="815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000" b="1" dirty="0">
                <a:solidFill>
                  <a:srgbClr val="000000"/>
                </a:solidFill>
                <a:latin typeface="Times New Roman" panose="02020603050405020304" pitchFamily="18" charset="0"/>
              </a:rPr>
              <a:t>【例】用一片</a:t>
            </a:r>
            <a:r>
              <a:rPr lang="en-US" altLang="zh-CN" sz="2000" b="1" dirty="0">
                <a:solidFill>
                  <a:srgbClr val="000000"/>
                </a:solidFill>
                <a:latin typeface="Times New Roman" panose="02020603050405020304" pitchFamily="18" charset="0"/>
              </a:rPr>
              <a:t>74LS48</a:t>
            </a:r>
            <a:r>
              <a:rPr lang="zh-CN" altLang="en-US" sz="2000" b="1" dirty="0">
                <a:solidFill>
                  <a:srgbClr val="000000"/>
                </a:solidFill>
                <a:latin typeface="Times New Roman" panose="02020603050405020304" pitchFamily="18" charset="0"/>
              </a:rPr>
              <a:t>和</a:t>
            </a:r>
            <a:r>
              <a:rPr lang="en-US" altLang="zh-CN" sz="2000" b="1" dirty="0">
                <a:solidFill>
                  <a:srgbClr val="000000"/>
                </a:solidFill>
                <a:latin typeface="Times New Roman" panose="02020603050405020304" pitchFamily="18" charset="0"/>
              </a:rPr>
              <a:t>74LS138</a:t>
            </a:r>
            <a:r>
              <a:rPr lang="zh-CN" altLang="en-US" sz="2000" b="1" dirty="0">
                <a:solidFill>
                  <a:srgbClr val="000000"/>
                </a:solidFill>
                <a:latin typeface="Times New Roman" panose="02020603050405020304" pitchFamily="18" charset="0"/>
              </a:rPr>
              <a:t>实现八位数码管的八位十进制数显示。</a:t>
            </a:r>
            <a:endParaRPr lang="zh-CN" altLang="en-US" sz="2000" b="1" dirty="0">
              <a:solidFill>
                <a:srgbClr val="000000"/>
              </a:solidFill>
              <a:latin typeface="Times New Roman" panose="02020603050405020304" pitchFamily="18" charset="0"/>
            </a:endParaRPr>
          </a:p>
        </p:txBody>
      </p:sp>
      <p:pic>
        <p:nvPicPr>
          <p:cNvPr id="3" name="PA-图片 2"/>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405765" y="3155950"/>
            <a:ext cx="7849870" cy="3211830"/>
          </a:xfrm>
          <a:prstGeom prst="rect">
            <a:avLst/>
          </a:prstGeom>
        </p:spPr>
      </p:pic>
      <p:sp>
        <p:nvSpPr>
          <p:cNvPr id="10" name="PA-矩形 15"/>
          <p:cNvSpPr>
            <a:spLocks noChangeArrowheads="1"/>
          </p:cNvSpPr>
          <p:nvPr>
            <p:custDataLst>
              <p:tags r:id="rId4"/>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1" name="PA-文本框 5"/>
          <p:cNvSpPr txBox="1">
            <a:spLocks noChangeArrowheads="1"/>
          </p:cNvSpPr>
          <p:nvPr>
            <p:custDataLst>
              <p:tags r:id="rId5"/>
            </p:custDataLst>
          </p:nvPr>
        </p:nvSpPr>
        <p:spPr bwMode="auto">
          <a:xfrm>
            <a:off x="626940" y="1441945"/>
            <a:ext cx="25556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5. </a:t>
            </a:r>
            <a:r>
              <a:rPr kumimoji="1" lang="zh-CN" altLang="en-US" sz="2800" b="1" dirty="0">
                <a:solidFill>
                  <a:srgbClr val="005286"/>
                </a:solidFill>
                <a:latin typeface="+mj-ea"/>
                <a:ea typeface="+mj-ea"/>
                <a:sym typeface="微软雅黑" panose="020B0503020204020204" pitchFamily="34" charset="-122"/>
              </a:rPr>
              <a:t>显示译码器 </a:t>
            </a:r>
            <a:endParaRPr kumimoji="1" lang="zh-CN" altLang="en-US" sz="2800" b="1" dirty="0">
              <a:solidFill>
                <a:srgbClr val="005286"/>
              </a:solidFill>
              <a:latin typeface="+mj-ea"/>
              <a:ea typeface="+mj-ea"/>
              <a:sym typeface="微软雅黑" panose="020B0503020204020204" pitchFamily="34" charset="-122"/>
            </a:endParaRPr>
          </a:p>
        </p:txBody>
      </p:sp>
      <p:sp>
        <p:nvSpPr>
          <p:cNvPr id="12" name="PA-圆角矩形 1"/>
          <p:cNvSpPr/>
          <p:nvPr>
            <p:custDataLst>
              <p:tags r:id="rId6"/>
            </p:custDataLst>
          </p:nvPr>
        </p:nvSpPr>
        <p:spPr>
          <a:xfrm>
            <a:off x="-348342" y="516695"/>
            <a:ext cx="218901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PA-文本框 5"/>
          <p:cNvSpPr txBox="1">
            <a:spLocks noChangeArrowheads="1"/>
          </p:cNvSpPr>
          <p:nvPr>
            <p:custDataLst>
              <p:tags r:id="rId7"/>
            </p:custDataLst>
          </p:nvPr>
        </p:nvSpPr>
        <p:spPr bwMode="auto">
          <a:xfrm>
            <a:off x="187090" y="602218"/>
            <a:ext cx="2081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译码器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4" name="PA-矩形 2"/>
          <p:cNvSpPr>
            <a:spLocks noChangeArrowheads="1"/>
          </p:cNvSpPr>
          <p:nvPr>
            <p:custDataLst>
              <p:tags r:id="rId8"/>
            </p:custDataLst>
          </p:nvPr>
        </p:nvSpPr>
        <p:spPr bwMode="auto">
          <a:xfrm>
            <a:off x="698400" y="2065009"/>
            <a:ext cx="56316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40005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indent="266700" eaLnBrk="0" fontAlgn="base" hangingPunct="0">
              <a:spcBef>
                <a:spcPct val="0"/>
              </a:spcBef>
              <a:spcAft>
                <a:spcPct val="0"/>
              </a:spcAft>
            </a:pPr>
            <a:r>
              <a:rPr lang="zh-CN" altLang="en-US" sz="2400" dirty="0"/>
              <a:t>（</a:t>
            </a:r>
            <a:r>
              <a:rPr lang="en-US" altLang="zh-CN" sz="2400" dirty="0"/>
              <a:t>3</a:t>
            </a:r>
            <a:r>
              <a:rPr lang="zh-CN" altLang="en-US" sz="2400" dirty="0"/>
              <a:t>）</a:t>
            </a:r>
            <a:r>
              <a:rPr lang="zh-CN" altLang="en-US" sz="2400" b="1" dirty="0"/>
              <a:t>多数码管动态扫描显示控制方法 </a:t>
            </a:r>
            <a:endParaRPr lang="zh-CN" altLang="en-US" sz="2400" b="1" dirty="0"/>
          </a:p>
        </p:txBody>
      </p:sp>
      <p:pic>
        <p:nvPicPr>
          <p:cNvPr id="9" name="PA-图片 8"/>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8255635" y="3226435"/>
            <a:ext cx="3791585" cy="2602230"/>
          </a:xfrm>
          <a:prstGeom prst="rect">
            <a:avLst/>
          </a:prstGeom>
        </p:spPr>
      </p:pic>
      <p:pic>
        <p:nvPicPr>
          <p:cNvPr id="5" name="PA-图片 4"/>
          <p:cNvPicPr>
            <a:picLocks noChangeAspect="1"/>
          </p:cNvPicPr>
          <p:nvPr>
            <p:custDataLst>
              <p:tags r:id="rId11"/>
            </p:custDataLst>
          </p:nvPr>
        </p:nvPicPr>
        <p:blipFill>
          <a:blip r:embed="rId12"/>
          <a:stretch>
            <a:fillRect/>
          </a:stretch>
        </p:blipFill>
        <p:spPr>
          <a:xfrm>
            <a:off x="6964045" y="112395"/>
            <a:ext cx="5088255" cy="2381250"/>
          </a:xfrm>
          <a:prstGeom prst="rect">
            <a:avLst/>
          </a:prstGeom>
        </p:spPr>
      </p:pic>
      <p:grpSp>
        <p:nvGrpSpPr>
          <p:cNvPr id="170" name="组合 169"/>
          <p:cNvGrpSpPr/>
          <p:nvPr/>
        </p:nvGrpSpPr>
        <p:grpSpPr>
          <a:xfrm>
            <a:off x="4266184" y="370059"/>
            <a:ext cx="1439743" cy="1508116"/>
            <a:chOff x="6876668" y="1413364"/>
            <a:chExt cx="1439743" cy="1508116"/>
          </a:xfrm>
        </p:grpSpPr>
        <p:pic>
          <p:nvPicPr>
            <p:cNvPr id="171" name="图片 170"/>
            <p:cNvPicPr>
              <a:picLocks noChangeAspect="1"/>
            </p:cNvPicPr>
            <p:nvPr/>
          </p:nvPicPr>
          <p:blipFill>
            <a:blip r:embed="rId13"/>
            <a:stretch>
              <a:fillRect/>
            </a:stretch>
          </p:blipFill>
          <p:spPr>
            <a:xfrm>
              <a:off x="7157803" y="1690212"/>
              <a:ext cx="589007" cy="939261"/>
            </a:xfrm>
            <a:prstGeom prst="rect">
              <a:avLst/>
            </a:prstGeom>
          </p:spPr>
        </p:pic>
        <p:sp>
          <p:nvSpPr>
            <p:cNvPr id="172" name="文本框 171"/>
            <p:cNvSpPr txBox="1"/>
            <p:nvPr/>
          </p:nvSpPr>
          <p:spPr>
            <a:xfrm>
              <a:off x="7315756" y="1413364"/>
              <a:ext cx="273100" cy="307777"/>
            </a:xfrm>
            <a:prstGeom prst="rect">
              <a:avLst/>
            </a:prstGeom>
            <a:noFill/>
          </p:spPr>
          <p:txBody>
            <a:bodyPr wrap="square" rtlCol="0">
              <a:spAutoFit/>
            </a:bodyPr>
            <a:p>
              <a:pPr>
                <a:defRPr/>
              </a:pPr>
              <a:r>
                <a:rPr lang="en-US" altLang="zh-CN" sz="1400" dirty="0">
                  <a:solidFill>
                    <a:srgbClr val="000000"/>
                  </a:solidFill>
                  <a:latin typeface="Arial" panose="020B0604020202020204"/>
                  <a:ea typeface="宋体" panose="02010600030101010101" pitchFamily="2" charset="-122"/>
                </a:rPr>
                <a:t>a</a:t>
              </a:r>
              <a:endParaRPr lang="zh-CN" altLang="en-US" sz="2000" b="1" baseline="-25000" dirty="0">
                <a:solidFill>
                  <a:srgbClr val="000000"/>
                </a:solidFill>
                <a:latin typeface="Arial" panose="020B0604020202020204"/>
                <a:ea typeface="宋体" panose="02010600030101010101" pitchFamily="2" charset="-122"/>
              </a:endParaRPr>
            </a:p>
          </p:txBody>
        </p:sp>
        <p:sp>
          <p:nvSpPr>
            <p:cNvPr id="173" name="文本框 172"/>
            <p:cNvSpPr txBox="1"/>
            <p:nvPr/>
          </p:nvSpPr>
          <p:spPr>
            <a:xfrm>
              <a:off x="7729278" y="1787239"/>
              <a:ext cx="273100" cy="307777"/>
            </a:xfrm>
            <a:prstGeom prst="rect">
              <a:avLst/>
            </a:prstGeom>
            <a:noFill/>
          </p:spPr>
          <p:txBody>
            <a:bodyPr wrap="square" rtlCol="0">
              <a:spAutoFit/>
            </a:bodyPr>
            <a:p>
              <a:pPr>
                <a:defRPr/>
              </a:pPr>
              <a:r>
                <a:rPr lang="en-US" altLang="zh-CN" sz="1400" dirty="0">
                  <a:solidFill>
                    <a:srgbClr val="000000"/>
                  </a:solidFill>
                  <a:latin typeface="Arial" panose="020B0604020202020204"/>
                  <a:ea typeface="宋体" panose="02010600030101010101" pitchFamily="2" charset="-122"/>
                </a:rPr>
                <a:t>b</a:t>
              </a:r>
              <a:endParaRPr lang="zh-CN" altLang="en-US" sz="2000" b="1" baseline="-25000" dirty="0">
                <a:solidFill>
                  <a:srgbClr val="000000"/>
                </a:solidFill>
                <a:latin typeface="Arial" panose="020B0604020202020204"/>
                <a:ea typeface="宋体" panose="02010600030101010101" pitchFamily="2" charset="-122"/>
              </a:endParaRPr>
            </a:p>
          </p:txBody>
        </p:sp>
        <p:sp>
          <p:nvSpPr>
            <p:cNvPr id="174" name="文本框 173"/>
            <p:cNvSpPr txBox="1"/>
            <p:nvPr/>
          </p:nvSpPr>
          <p:spPr>
            <a:xfrm>
              <a:off x="7745289" y="2235729"/>
              <a:ext cx="273100" cy="307777"/>
            </a:xfrm>
            <a:prstGeom prst="rect">
              <a:avLst/>
            </a:prstGeom>
            <a:noFill/>
          </p:spPr>
          <p:txBody>
            <a:bodyPr wrap="square" rtlCol="0">
              <a:spAutoFit/>
            </a:bodyPr>
            <a:p>
              <a:pPr>
                <a:defRPr/>
              </a:pPr>
              <a:r>
                <a:rPr lang="en-US" altLang="zh-CN" sz="1400" dirty="0">
                  <a:solidFill>
                    <a:srgbClr val="000000"/>
                  </a:solidFill>
                  <a:latin typeface="Arial" panose="020B0604020202020204"/>
                  <a:ea typeface="宋体" panose="02010600030101010101" pitchFamily="2" charset="-122"/>
                </a:rPr>
                <a:t>c</a:t>
              </a:r>
              <a:endParaRPr lang="zh-CN" altLang="en-US" sz="2000" b="1" baseline="-25000" dirty="0">
                <a:solidFill>
                  <a:srgbClr val="000000"/>
                </a:solidFill>
                <a:latin typeface="Arial" panose="020B0604020202020204"/>
                <a:ea typeface="宋体" panose="02010600030101010101" pitchFamily="2" charset="-122"/>
              </a:endParaRPr>
            </a:p>
          </p:txBody>
        </p:sp>
        <p:sp>
          <p:nvSpPr>
            <p:cNvPr id="175" name="文本框 174"/>
            <p:cNvSpPr txBox="1"/>
            <p:nvPr/>
          </p:nvSpPr>
          <p:spPr>
            <a:xfrm>
              <a:off x="7313164" y="2613703"/>
              <a:ext cx="273100" cy="307777"/>
            </a:xfrm>
            <a:prstGeom prst="rect">
              <a:avLst/>
            </a:prstGeom>
            <a:noFill/>
          </p:spPr>
          <p:txBody>
            <a:bodyPr wrap="square" rtlCol="0">
              <a:spAutoFit/>
            </a:bodyPr>
            <a:p>
              <a:pPr>
                <a:defRPr/>
              </a:pPr>
              <a:r>
                <a:rPr lang="en-US" altLang="zh-CN" sz="1400" dirty="0">
                  <a:solidFill>
                    <a:srgbClr val="000000"/>
                  </a:solidFill>
                  <a:latin typeface="Arial" panose="020B0604020202020204"/>
                  <a:ea typeface="宋体" panose="02010600030101010101" pitchFamily="2" charset="-122"/>
                </a:rPr>
                <a:t>d</a:t>
              </a:r>
              <a:endParaRPr lang="zh-CN" altLang="en-US" sz="2000" b="1" baseline="-25000" dirty="0">
                <a:solidFill>
                  <a:srgbClr val="000000"/>
                </a:solidFill>
                <a:latin typeface="Arial" panose="020B0604020202020204"/>
                <a:ea typeface="宋体" panose="02010600030101010101" pitchFamily="2" charset="-122"/>
              </a:endParaRPr>
            </a:p>
          </p:txBody>
        </p:sp>
        <p:sp>
          <p:nvSpPr>
            <p:cNvPr id="176" name="文本框 175"/>
            <p:cNvSpPr txBox="1"/>
            <p:nvPr/>
          </p:nvSpPr>
          <p:spPr>
            <a:xfrm>
              <a:off x="6876668" y="2236623"/>
              <a:ext cx="273100" cy="307777"/>
            </a:xfrm>
            <a:prstGeom prst="rect">
              <a:avLst/>
            </a:prstGeom>
            <a:noFill/>
          </p:spPr>
          <p:txBody>
            <a:bodyPr wrap="square" rtlCol="0">
              <a:spAutoFit/>
            </a:bodyPr>
            <a:p>
              <a:pPr>
                <a:defRPr/>
              </a:pPr>
              <a:r>
                <a:rPr lang="en-US" altLang="zh-CN" sz="1400" dirty="0">
                  <a:solidFill>
                    <a:srgbClr val="000000"/>
                  </a:solidFill>
                  <a:latin typeface="Arial" panose="020B0604020202020204"/>
                  <a:ea typeface="宋体" panose="02010600030101010101" pitchFamily="2" charset="-122"/>
                </a:rPr>
                <a:t>e</a:t>
              </a:r>
              <a:endParaRPr lang="zh-CN" altLang="en-US" sz="2000" b="1" baseline="-25000" dirty="0">
                <a:solidFill>
                  <a:srgbClr val="000000"/>
                </a:solidFill>
                <a:latin typeface="Arial" panose="020B0604020202020204"/>
                <a:ea typeface="宋体" panose="02010600030101010101" pitchFamily="2" charset="-122"/>
              </a:endParaRPr>
            </a:p>
          </p:txBody>
        </p:sp>
        <p:sp>
          <p:nvSpPr>
            <p:cNvPr id="177" name="文本框 176"/>
            <p:cNvSpPr txBox="1"/>
            <p:nvPr/>
          </p:nvSpPr>
          <p:spPr>
            <a:xfrm>
              <a:off x="6891188" y="1787239"/>
              <a:ext cx="273100" cy="307777"/>
            </a:xfrm>
            <a:prstGeom prst="rect">
              <a:avLst/>
            </a:prstGeom>
            <a:noFill/>
          </p:spPr>
          <p:txBody>
            <a:bodyPr wrap="square" rtlCol="0">
              <a:spAutoFit/>
            </a:bodyPr>
            <a:p>
              <a:pPr>
                <a:defRPr/>
              </a:pPr>
              <a:r>
                <a:rPr lang="en-US" altLang="zh-CN" sz="1400" dirty="0">
                  <a:solidFill>
                    <a:srgbClr val="000000"/>
                  </a:solidFill>
                  <a:latin typeface="Arial" panose="020B0604020202020204"/>
                  <a:ea typeface="宋体" panose="02010600030101010101" pitchFamily="2" charset="-122"/>
                </a:rPr>
                <a:t>f</a:t>
              </a:r>
              <a:endParaRPr lang="zh-CN" altLang="en-US" sz="2000" b="1" baseline="-25000" dirty="0">
                <a:solidFill>
                  <a:srgbClr val="000000"/>
                </a:solidFill>
                <a:latin typeface="Arial" panose="020B0604020202020204"/>
                <a:ea typeface="宋体" panose="02010600030101010101" pitchFamily="2" charset="-122"/>
              </a:endParaRPr>
            </a:p>
          </p:txBody>
        </p:sp>
        <p:sp>
          <p:nvSpPr>
            <p:cNvPr id="178" name="椭圆 177"/>
            <p:cNvSpPr/>
            <p:nvPr/>
          </p:nvSpPr>
          <p:spPr bwMode="auto">
            <a:xfrm>
              <a:off x="7812360" y="2514575"/>
              <a:ext cx="72000" cy="72000"/>
            </a:xfrm>
            <a:prstGeom prst="ellipse">
              <a:avLst/>
            </a:prstGeom>
            <a:solidFill>
              <a:schemeClr val="bg2">
                <a:lumMod val="40000"/>
                <a:lumOff val="60000"/>
              </a:schemeClr>
            </a:solidFill>
            <a:ln w="3175" cap="flat" cmpd="sng" algn="ctr">
              <a:solidFill>
                <a:schemeClr val="tx1">
                  <a:lumMod val="65000"/>
                  <a:lumOff val="35000"/>
                </a:schemeClr>
              </a:solidFill>
              <a:prstDash val="solid"/>
              <a:round/>
              <a:headEnd type="none" w="med" len="med"/>
              <a:tailEnd type="none" w="med" len="med"/>
            </a:ln>
          </p:spPr>
          <p:txBody>
            <a:bodyPr vert="horz" wrap="square" lIns="91440" tIns="45720" rIns="91440" bIns="45720" numCol="1" rtlCol="0" anchor="t" anchorCtr="0" compatLnSpc="1"/>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sp>
          <p:nvSpPr>
            <p:cNvPr id="179" name="文本框 178"/>
            <p:cNvSpPr txBox="1"/>
            <p:nvPr/>
          </p:nvSpPr>
          <p:spPr>
            <a:xfrm>
              <a:off x="7876874" y="2459814"/>
              <a:ext cx="439537" cy="307777"/>
            </a:xfrm>
            <a:prstGeom prst="rect">
              <a:avLst/>
            </a:prstGeom>
            <a:noFill/>
          </p:spPr>
          <p:txBody>
            <a:bodyPr wrap="square" rtlCol="0">
              <a:spAutoFit/>
            </a:bodyPr>
            <a:p>
              <a:pPr>
                <a:defRPr/>
              </a:pPr>
              <a:r>
                <a:rPr lang="en-US" altLang="zh-CN" sz="1400" dirty="0" err="1">
                  <a:solidFill>
                    <a:srgbClr val="000000"/>
                  </a:solidFill>
                  <a:latin typeface="Arial" panose="020B0604020202020204"/>
                  <a:ea typeface="宋体" panose="02010600030101010101" pitchFamily="2" charset="-122"/>
                </a:rPr>
                <a:t>dp</a:t>
              </a:r>
              <a:endParaRPr lang="zh-CN" altLang="en-US" sz="2000" b="1" baseline="-25000" dirty="0">
                <a:solidFill>
                  <a:srgbClr val="000000"/>
                </a:solidFill>
                <a:latin typeface="Arial" panose="020B0604020202020204"/>
                <a:ea typeface="宋体" panose="02010600030101010101" pitchFamily="2" charset="-122"/>
              </a:endParaRPr>
            </a:p>
          </p:txBody>
        </p:sp>
        <p:sp>
          <p:nvSpPr>
            <p:cNvPr id="180" name="文本框 179"/>
            <p:cNvSpPr txBox="1"/>
            <p:nvPr/>
          </p:nvSpPr>
          <p:spPr>
            <a:xfrm>
              <a:off x="7323236" y="1825079"/>
              <a:ext cx="273100" cy="307777"/>
            </a:xfrm>
            <a:prstGeom prst="rect">
              <a:avLst/>
            </a:prstGeom>
            <a:noFill/>
          </p:spPr>
          <p:txBody>
            <a:bodyPr wrap="square" rtlCol="0">
              <a:spAutoFit/>
            </a:bodyPr>
            <a:p>
              <a:pPr>
                <a:defRPr/>
              </a:pPr>
              <a:r>
                <a:rPr lang="en-US" altLang="zh-CN" sz="1400" dirty="0">
                  <a:solidFill>
                    <a:srgbClr val="000000"/>
                  </a:solidFill>
                  <a:latin typeface="Arial" panose="020B0604020202020204"/>
                  <a:ea typeface="宋体" panose="02010600030101010101" pitchFamily="2" charset="-122"/>
                </a:rPr>
                <a:t>g</a:t>
              </a:r>
              <a:endParaRPr lang="zh-CN" altLang="en-US" sz="2000" b="1" baseline="-25000" dirty="0">
                <a:solidFill>
                  <a:srgbClr val="000000"/>
                </a:solidFill>
                <a:latin typeface="Arial" panose="020B0604020202020204"/>
                <a:ea typeface="宋体" panose="02010600030101010101" pitchFamily="2" charset="-122"/>
              </a:endParaRPr>
            </a:p>
          </p:txBody>
        </p:sp>
      </p:grpSp>
      <p:sp>
        <p:nvSpPr>
          <p:cNvPr id="6" name="文本框 5"/>
          <p:cNvSpPr txBox="1"/>
          <p:nvPr/>
        </p:nvSpPr>
        <p:spPr>
          <a:xfrm>
            <a:off x="6003290" y="963295"/>
            <a:ext cx="1059180" cy="398780"/>
          </a:xfrm>
          <a:prstGeom prst="rect">
            <a:avLst/>
          </a:prstGeom>
          <a:noFill/>
        </p:spPr>
        <p:txBody>
          <a:bodyPr wrap="square" rtlCol="0" anchor="t">
            <a:spAutoFit/>
          </a:bodyPr>
          <a:p>
            <a:r>
              <a:rPr lang="en-US" altLang="zh-CN" sz="2000" b="1" dirty="0">
                <a:solidFill>
                  <a:srgbClr val="000000"/>
                </a:solidFill>
                <a:latin typeface="Times New Roman" panose="02020603050405020304" pitchFamily="18" charset="0"/>
                <a:sym typeface="+mn-ea"/>
              </a:rPr>
              <a:t>74LS48</a:t>
            </a:r>
            <a:endParaRPr lang="en-US" altLang="zh-CN" sz="2000" b="1" dirty="0">
              <a:solidFill>
                <a:srgbClr val="000000"/>
              </a:solidFill>
              <a:latin typeface="Times New Roman" panose="02020603050405020304" pitchFamily="18" charset="0"/>
              <a:sym typeface="+mn-ea"/>
            </a:endParaRPr>
          </a:p>
        </p:txBody>
      </p:sp>
      <p:sp>
        <p:nvSpPr>
          <p:cNvPr id="7" name="文本框 6"/>
          <p:cNvSpPr txBox="1"/>
          <p:nvPr/>
        </p:nvSpPr>
        <p:spPr>
          <a:xfrm>
            <a:off x="9672955" y="5960745"/>
            <a:ext cx="1384300" cy="398780"/>
          </a:xfrm>
          <a:prstGeom prst="rect">
            <a:avLst/>
          </a:prstGeom>
          <a:noFill/>
        </p:spPr>
        <p:txBody>
          <a:bodyPr wrap="square" rtlCol="0" anchor="t">
            <a:spAutoFit/>
          </a:bodyPr>
          <a:p>
            <a:r>
              <a:rPr lang="en-US" altLang="zh-CN" sz="2000" b="1" dirty="0">
                <a:solidFill>
                  <a:srgbClr val="000000"/>
                </a:solidFill>
                <a:latin typeface="Times New Roman" panose="02020603050405020304" pitchFamily="18" charset="0"/>
                <a:sym typeface="+mn-ea"/>
              </a:rPr>
              <a:t>74LS138</a:t>
            </a:r>
            <a:endParaRPr lang="en-US" altLang="zh-CN" sz="2000" b="1" dirty="0">
              <a:solidFill>
                <a:srgbClr val="000000"/>
              </a:solidFill>
              <a:latin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8615"/>
                                        </p:tgtEl>
                                        <p:attrNameLst>
                                          <p:attrName>style.visibility</p:attrName>
                                        </p:attrNameLst>
                                      </p:cBhvr>
                                      <p:to>
                                        <p:strVal val="visible"/>
                                      </p:to>
                                    </p:set>
                                    <p:animEffect transition="in" filter="fade">
                                      <p:cBhvr>
                                        <p:cTn id="7" dur="500"/>
                                        <p:tgtEl>
                                          <p:spTgt spid="68615"/>
                                        </p:tgtEl>
                                      </p:cBhvr>
                                    </p:animEffect>
                                    <p:anim calcmode="lin" valueType="num">
                                      <p:cBhvr>
                                        <p:cTn id="8" dur="500" fill="hold"/>
                                        <p:tgtEl>
                                          <p:spTgt spid="68615"/>
                                        </p:tgtEl>
                                        <p:attrNameLst>
                                          <p:attrName>ppt_x</p:attrName>
                                        </p:attrNameLst>
                                      </p:cBhvr>
                                      <p:tavLst>
                                        <p:tav tm="0">
                                          <p:val>
                                            <p:strVal val="#ppt_x"/>
                                          </p:val>
                                        </p:tav>
                                        <p:tav tm="100000">
                                          <p:val>
                                            <p:strVal val="#ppt_x"/>
                                          </p:val>
                                        </p:tav>
                                      </p:tavLst>
                                    </p:anim>
                                    <p:anim calcmode="lin" valueType="num">
                                      <p:cBhvr>
                                        <p:cTn id="9" dur="500" fill="hold"/>
                                        <p:tgtEl>
                                          <p:spTgt spid="686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9" presetClass="entr" presetSubtype="0" decel="10000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 calcmode="lin" valueType="num">
                                      <p:cBhvr>
                                        <p:cTn id="16" dur="500" fill="hold"/>
                                        <p:tgtEl>
                                          <p:spTgt spid="3"/>
                                        </p:tgtEl>
                                        <p:attrNameLst>
                                          <p:attrName>style.rotation</p:attrName>
                                        </p:attrNameLst>
                                      </p:cBhvr>
                                      <p:tavLst>
                                        <p:tav tm="0">
                                          <p:val>
                                            <p:fltVal val="360"/>
                                          </p:val>
                                        </p:tav>
                                        <p:tav tm="100000">
                                          <p:val>
                                            <p:fltVal val="0"/>
                                          </p:val>
                                        </p:tav>
                                      </p:tavLst>
                                    </p:anim>
                                    <p:animEffect transition="in" filter="fade">
                                      <p:cBhvr>
                                        <p:cTn id="17" dur="500"/>
                                        <p:tgtEl>
                                          <p:spTgt spid="3"/>
                                        </p:tgtEl>
                                      </p:cBhvr>
                                    </p:animEffect>
                                  </p:childTnLst>
                                </p:cTn>
                              </p:par>
                            </p:childTnLst>
                          </p:cTn>
                        </p:par>
                        <p:par>
                          <p:cTn id="18" fill="hold">
                            <p:stCondLst>
                              <p:cond delay="500"/>
                            </p:stCondLst>
                            <p:childTnLst>
                              <p:par>
                                <p:cTn id="19" presetID="42"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500" fill="hold"/>
                                        <p:tgtEl>
                                          <p:spTgt spid="9"/>
                                        </p:tgtEl>
                                        <p:attrNameLst>
                                          <p:attrName>ppt_y</p:attrName>
                                        </p:attrNameLst>
                                      </p:cBhvr>
                                      <p:tavLst>
                                        <p:tav tm="0">
                                          <p:val>
                                            <p:strVal val="#ppt_y+.1"/>
                                          </p:val>
                                        </p:tav>
                                        <p:tav tm="100000">
                                          <p:val>
                                            <p:strVal val="#ppt_y"/>
                                          </p:val>
                                        </p:tav>
                                      </p:tavLst>
                                    </p:anim>
                                  </p:childTnLst>
                                </p:cTn>
                              </p:par>
                              <p:par>
                                <p:cTn id="24" presetID="49" presetClass="entr" presetSubtype="0" decel="10000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 calcmode="lin" valueType="num">
                                      <p:cBhvr>
                                        <p:cTn id="28" dur="500" fill="hold"/>
                                        <p:tgtEl>
                                          <p:spTgt spid="5"/>
                                        </p:tgtEl>
                                        <p:attrNameLst>
                                          <p:attrName>style.rotation</p:attrName>
                                        </p:attrNameLst>
                                      </p:cBhvr>
                                      <p:tavLst>
                                        <p:tav tm="0">
                                          <p:val>
                                            <p:fltVal val="360"/>
                                          </p:val>
                                        </p:tav>
                                        <p:tav tm="100000">
                                          <p:val>
                                            <p:fltVal val="0"/>
                                          </p:val>
                                        </p:tav>
                                      </p:tavLst>
                                    </p:anim>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TextPlaceholder 1"/>
          <p:cNvSpPr>
            <a:spLocks noGrp="1"/>
          </p:cNvSpPr>
          <p:nvPr>
            <p:ph type="body" sz="quarter" idx="10"/>
            <p:custDataLst>
              <p:tags r:id="rId1"/>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4.5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数据选择器与数据分配器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PA-TextPlaceholder 2"/>
          <p:cNvSpPr>
            <a:spLocks noGrp="1"/>
          </p:cNvSpPr>
          <p:nvPr>
            <p:ph type="body" sz="quarter" idx="11"/>
            <p:custDataLst>
              <p:tags r:id="rId2"/>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4.4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译码器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PA-TextPlaceholder 3"/>
          <p:cNvSpPr>
            <a:spLocks noGrp="1"/>
          </p:cNvSpPr>
          <p:nvPr>
            <p:ph type="body" sz="quarter" idx="12"/>
            <p:custDataLst>
              <p:tags r:id="rId3"/>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4.3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编码器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PA-TextPlaceholder 4"/>
          <p:cNvSpPr>
            <a:spLocks noGrp="1"/>
          </p:cNvSpPr>
          <p:nvPr>
            <p:ph type="body" sz="quarter" idx="13"/>
            <p:custDataLst>
              <p:tags r:id="rId4"/>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TextPlaceholder 9"/>
          <p:cNvSpPr>
            <a:spLocks noGrp="1"/>
          </p:cNvSpPr>
          <p:nvPr>
            <p:ph type="body" sz="quarter" idx="14"/>
            <p:custDataLst>
              <p:tags r:id="rId5"/>
            </p:custDataLst>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4.6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加法器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占位符 5"/>
          <p:cNvSpPr>
            <a:spLocks noGrp="1"/>
          </p:cNvSpPr>
          <p:nvPr>
            <p:ph type="body" sz="quarter" idx="15"/>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4.7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比较器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dirty="0"/>
          </a:p>
        </p:txBody>
      </p:sp>
      <p:sp>
        <p:nvSpPr>
          <p:cNvPr id="7" name="文本占位符 6"/>
          <p:cNvSpPr>
            <a:spLocks noGrp="1"/>
          </p:cNvSpPr>
          <p:nvPr>
            <p:ph type="body" sz="quarter" idx="16"/>
          </p:nvPr>
        </p:nvSpPr>
        <p:spPr/>
        <p:txBody>
          <a:bodyPr>
            <a:normAutofit/>
          </a:bodyPr>
          <a:lstStyle/>
          <a:p>
            <a:r>
              <a:rPr lang="en-US" altLang="zh-CN" dirty="0"/>
              <a:t>4.8 </a:t>
            </a:r>
            <a:r>
              <a:rPr lang="zh-CN" altLang="en-US" dirty="0"/>
              <a:t>广义译码器概念 </a:t>
            </a:r>
            <a:endParaRPr lang="zh-CN" altLang="en-US" dirty="0"/>
          </a:p>
        </p:txBody>
      </p:sp>
      <p:sp>
        <p:nvSpPr>
          <p:cNvPr id="8" name="文本占位符 7"/>
          <p:cNvSpPr>
            <a:spLocks noGrp="1"/>
          </p:cNvSpPr>
          <p:nvPr>
            <p:ph type="body" sz="quarter" idx="17"/>
          </p:nvPr>
        </p:nvSpPr>
        <p:spPr/>
        <p:txBody>
          <a:bodyPr/>
          <a:lstStyle/>
          <a:p>
            <a:r>
              <a:rPr lang="en-US" altLang="zh-CN" dirty="0"/>
              <a:t>……</a:t>
            </a:r>
            <a:endParaRPr lang="zh-CN" altLang="en-US" dirty="0"/>
          </a:p>
        </p:txBody>
      </p:sp>
      <p:sp>
        <p:nvSpPr>
          <p:cNvPr id="9" name="文本占位符 8"/>
          <p:cNvSpPr>
            <a:spLocks noGrp="1"/>
          </p:cNvSpPr>
          <p:nvPr>
            <p:ph type="body" sz="quarter" idx="18"/>
          </p:nvPr>
        </p:nvSpPr>
        <p:spPr/>
        <p:txBody>
          <a:body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占位符 14"/>
          <p:cNvSpPr>
            <a:spLocks noGrp="1"/>
          </p:cNvSpPr>
          <p:nvPr>
            <p:ph type="body" sz="quarter" idx="19"/>
          </p:nvPr>
        </p:nvSpPr>
        <p:spPr/>
        <p:txBody>
          <a:body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占位符 10"/>
          <p:cNvSpPr>
            <a:spLocks noGrp="1"/>
          </p:cNvSpPr>
          <p:nvPr>
            <p:ph type="body" sz="quarter" idx="20"/>
          </p:nvPr>
        </p:nvSpPr>
        <p:spPr/>
        <p:txBody>
          <a:bodyPr/>
          <a:lstStyle/>
          <a:p>
            <a:endParaRPr lang="zh-CN" altLang="en-US"/>
          </a:p>
        </p:txBody>
      </p:sp>
      <p:sp>
        <p:nvSpPr>
          <p:cNvPr id="14" name="PA-TextPlaceholder 4"/>
          <p:cNvSpPr txBox="1"/>
          <p:nvPr>
            <p:custDataLst>
              <p:tags r:id="rId6"/>
            </p:custDataLst>
          </p:nvPr>
        </p:nvSpPr>
        <p:spPr>
          <a:xfrm>
            <a:off x="3313081" y="1999847"/>
            <a:ext cx="11755471" cy="47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rgbClr val="005286"/>
                </a:solidFill>
                <a:latin typeface="Songti SC" panose="02010600040101010101" pitchFamily="2" charset="-122"/>
                <a:ea typeface="Songti SC" panose="0201060004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圆角矩形 1"/>
          <p:cNvSpPr/>
          <p:nvPr>
            <p:custDataLst>
              <p:tags r:id="rId1"/>
            </p:custDataLst>
          </p:nvPr>
        </p:nvSpPr>
        <p:spPr>
          <a:xfrm>
            <a:off x="-348343" y="516695"/>
            <a:ext cx="4646023"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PA-文本框 5"/>
          <p:cNvSpPr txBox="1">
            <a:spLocks noChangeArrowheads="1"/>
          </p:cNvSpPr>
          <p:nvPr>
            <p:custDataLst>
              <p:tags r:id="rId2"/>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组合逻辑电路手工分析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4" name="矩形 3"/>
          <p:cNvSpPr/>
          <p:nvPr/>
        </p:nvSpPr>
        <p:spPr>
          <a:xfrm>
            <a:off x="1025237" y="2127655"/>
            <a:ext cx="10208820" cy="954107"/>
          </a:xfrm>
          <a:prstGeom prst="rect">
            <a:avLst/>
          </a:prstGeom>
        </p:spPr>
        <p:txBody>
          <a:bodyPr wrap="square">
            <a:spAutoFit/>
          </a:bodyPr>
          <a:lstStyle/>
          <a:p>
            <a:pPr lvl="0">
              <a:spcAft>
                <a:spcPts val="600"/>
              </a:spcAft>
            </a:pPr>
            <a:r>
              <a:rPr lang="zh-CN" altLang="en-US" sz="2800" b="1" dirty="0">
                <a:solidFill>
                  <a:srgbClr val="005286"/>
                </a:solidFill>
                <a:effectLst>
                  <a:outerShdw blurRad="38100" dist="38100" dir="2700000" algn="tl">
                    <a:srgbClr val="000000">
                      <a:alpha val="43137"/>
                    </a:srgbClr>
                  </a:outerShdw>
                </a:effectLst>
              </a:rPr>
              <a:t>逻辑表达式</a:t>
            </a:r>
            <a:r>
              <a:rPr lang="zh-CN" altLang="en-US" sz="2800" b="1" dirty="0">
                <a:solidFill>
                  <a:prstClr val="black"/>
                </a:solidFill>
              </a:rPr>
              <a:t>：与或式，形式不惟一，通过变换可实现用不同门电路组成逻辑图。</a:t>
            </a:r>
            <a:endParaRPr lang="zh-CN" altLang="en-US" sz="2800" b="1" dirty="0">
              <a:solidFill>
                <a:prstClr val="black"/>
              </a:solidFill>
            </a:endParaRPr>
          </a:p>
        </p:txBody>
      </p:sp>
      <p:sp>
        <p:nvSpPr>
          <p:cNvPr id="6" name="矩形 5"/>
          <p:cNvSpPr/>
          <p:nvPr/>
        </p:nvSpPr>
        <p:spPr>
          <a:xfrm>
            <a:off x="1025237" y="3049974"/>
            <a:ext cx="10141526" cy="954107"/>
          </a:xfrm>
          <a:prstGeom prst="rect">
            <a:avLst/>
          </a:prstGeom>
        </p:spPr>
        <p:txBody>
          <a:bodyPr wrap="square">
            <a:spAutoFit/>
          </a:bodyPr>
          <a:lstStyle/>
          <a:p>
            <a:pPr lvl="0">
              <a:spcAft>
                <a:spcPts val="600"/>
              </a:spcAft>
            </a:pPr>
            <a:r>
              <a:rPr lang="zh-CN" altLang="en-US" sz="2800" b="1" dirty="0">
                <a:solidFill>
                  <a:srgbClr val="005286"/>
                </a:solidFill>
                <a:effectLst>
                  <a:outerShdw blurRad="38100" dist="38100" dir="2700000" algn="tl">
                    <a:srgbClr val="000000">
                      <a:alpha val="43137"/>
                    </a:srgbClr>
                  </a:outerShdw>
                </a:effectLst>
              </a:rPr>
              <a:t>真值表</a:t>
            </a:r>
            <a:r>
              <a:rPr lang="zh-CN" altLang="en-US" sz="2800" b="1" dirty="0">
                <a:solidFill>
                  <a:prstClr val="black"/>
                </a:solidFill>
              </a:rPr>
              <a:t>：具有惟一性。自动设计中，用真值表描述逻辑有利于计算机对逻辑的自动设计。</a:t>
            </a:r>
            <a:endParaRPr lang="zh-CN" altLang="en-US" sz="2800" b="1" dirty="0">
              <a:solidFill>
                <a:prstClr val="black"/>
              </a:solidFill>
            </a:endParaRPr>
          </a:p>
        </p:txBody>
      </p:sp>
      <p:sp>
        <p:nvSpPr>
          <p:cNvPr id="12" name="矩形 11"/>
          <p:cNvSpPr/>
          <p:nvPr/>
        </p:nvSpPr>
        <p:spPr>
          <a:xfrm>
            <a:off x="1022416" y="3991980"/>
            <a:ext cx="5929828" cy="523220"/>
          </a:xfrm>
          <a:prstGeom prst="rect">
            <a:avLst/>
          </a:prstGeom>
        </p:spPr>
        <p:txBody>
          <a:bodyPr wrap="none">
            <a:spAutoFit/>
          </a:bodyPr>
          <a:lstStyle/>
          <a:p>
            <a:pPr lvl="0">
              <a:spcAft>
                <a:spcPts val="600"/>
              </a:spcAft>
            </a:pPr>
            <a:r>
              <a:rPr lang="zh-CN" altLang="en-US" sz="2800" b="1" dirty="0">
                <a:solidFill>
                  <a:srgbClr val="005286"/>
                </a:solidFill>
                <a:effectLst>
                  <a:outerShdw blurRad="38100" dist="38100" dir="2700000" algn="tl">
                    <a:srgbClr val="000000">
                      <a:alpha val="43137"/>
                    </a:srgbClr>
                  </a:outerShdw>
                </a:effectLst>
              </a:rPr>
              <a:t>卡诺图</a:t>
            </a:r>
            <a:r>
              <a:rPr lang="zh-CN" altLang="en-US" sz="2800" b="1" dirty="0">
                <a:solidFill>
                  <a:prstClr val="black"/>
                </a:solidFill>
              </a:rPr>
              <a:t>：化简逻辑函数的主要工具。</a:t>
            </a:r>
            <a:endParaRPr lang="zh-CN" altLang="en-US" sz="2800" b="1" dirty="0">
              <a:solidFill>
                <a:prstClr val="black"/>
              </a:solidFill>
            </a:endParaRPr>
          </a:p>
        </p:txBody>
      </p:sp>
      <p:sp>
        <p:nvSpPr>
          <p:cNvPr id="14" name="矩形 13"/>
          <p:cNvSpPr/>
          <p:nvPr/>
        </p:nvSpPr>
        <p:spPr>
          <a:xfrm>
            <a:off x="1025236" y="4488980"/>
            <a:ext cx="10303823" cy="954107"/>
          </a:xfrm>
          <a:prstGeom prst="rect">
            <a:avLst/>
          </a:prstGeom>
        </p:spPr>
        <p:txBody>
          <a:bodyPr wrap="square">
            <a:spAutoFit/>
          </a:bodyPr>
          <a:lstStyle/>
          <a:p>
            <a:pPr lvl="0">
              <a:spcAft>
                <a:spcPts val="600"/>
              </a:spcAft>
            </a:pPr>
            <a:r>
              <a:rPr lang="zh-CN" altLang="en-US" sz="2800" b="1" dirty="0">
                <a:solidFill>
                  <a:srgbClr val="005286"/>
                </a:solidFill>
                <a:effectLst>
                  <a:outerShdw blurRad="38100" dist="38100" dir="2700000" algn="tl">
                    <a:srgbClr val="000000">
                      <a:alpha val="43137"/>
                    </a:srgbClr>
                  </a:outerShdw>
                </a:effectLst>
              </a:rPr>
              <a:t>逻辑图</a:t>
            </a:r>
            <a:r>
              <a:rPr lang="zh-CN" altLang="en-US" sz="2800" b="1" dirty="0">
                <a:solidFill>
                  <a:prstClr val="black"/>
                </a:solidFill>
              </a:rPr>
              <a:t>：一个逻辑表达式可用不同逻辑图实现，只反映逻辑功能，不反映电路的时序特性。</a:t>
            </a:r>
            <a:endParaRPr lang="zh-CN" altLang="en-US" sz="2800" b="1" dirty="0">
              <a:solidFill>
                <a:prstClr val="black"/>
              </a:solidFill>
            </a:endParaRPr>
          </a:p>
        </p:txBody>
      </p:sp>
      <p:sp>
        <p:nvSpPr>
          <p:cNvPr id="16" name="矩形 15"/>
          <p:cNvSpPr/>
          <p:nvPr/>
        </p:nvSpPr>
        <p:spPr>
          <a:xfrm>
            <a:off x="1025237" y="5419337"/>
            <a:ext cx="10303822" cy="954107"/>
          </a:xfrm>
          <a:prstGeom prst="rect">
            <a:avLst/>
          </a:prstGeom>
        </p:spPr>
        <p:txBody>
          <a:bodyPr wrap="square">
            <a:spAutoFit/>
          </a:bodyPr>
          <a:lstStyle/>
          <a:p>
            <a:pPr lvl="0"/>
            <a:r>
              <a:rPr lang="zh-CN" altLang="en-US" sz="2800" b="1" dirty="0">
                <a:solidFill>
                  <a:srgbClr val="005286"/>
                </a:solidFill>
                <a:effectLst>
                  <a:outerShdw blurRad="38100" dist="38100" dir="2700000" algn="tl">
                    <a:srgbClr val="000000">
                      <a:alpha val="43137"/>
                    </a:srgbClr>
                  </a:outerShdw>
                </a:effectLst>
              </a:rPr>
              <a:t>波形图</a:t>
            </a:r>
            <a:r>
              <a:rPr lang="zh-CN" altLang="en-US" sz="2800" b="1" dirty="0">
                <a:solidFill>
                  <a:prstClr val="black"/>
                </a:solidFill>
              </a:rPr>
              <a:t>：时序图，表示输出信号根据具体的逻辑关系在输入信号作用下随时间变化的规律。</a:t>
            </a:r>
            <a:endParaRPr lang="zh-CN" altLang="en-US" sz="2800" b="1" dirty="0">
              <a:solidFill>
                <a:prstClr val="black"/>
              </a:solidFill>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3" name="PA-文本框 5"/>
          <p:cNvSpPr txBox="1">
            <a:spLocks noChangeArrowheads="1"/>
          </p:cNvSpPr>
          <p:nvPr>
            <p:custDataLst>
              <p:tags r:id="rId3"/>
            </p:custDataLst>
          </p:nvPr>
        </p:nvSpPr>
        <p:spPr bwMode="auto">
          <a:xfrm>
            <a:off x="546991" y="1571905"/>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1.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组合逻辑电路的定义</a:t>
            </a:r>
            <a:endParaRPr lang="zh-CN" altLang="en-US" sz="20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2" grpId="0"/>
      <p:bldP spid="14"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PA-文本框 2"/>
          <p:cNvSpPr txBox="1">
            <a:spLocks noChangeArrowheads="1"/>
          </p:cNvSpPr>
          <p:nvPr>
            <p:custDataLst>
              <p:tags r:id="rId1"/>
            </p:custDataLst>
          </p:nvPr>
        </p:nvSpPr>
        <p:spPr bwMode="auto">
          <a:xfrm>
            <a:off x="1066932" y="2160711"/>
            <a:ext cx="10297754" cy="830997"/>
          </a:xfrm>
          <a:prstGeom prst="rect">
            <a:avLst/>
          </a:prstGeom>
          <a:noFill/>
          <a:ln>
            <a:noFill/>
          </a:ln>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en-US" sz="2400" b="1" dirty="0">
                <a:solidFill>
                  <a:srgbClr val="FF0000"/>
                </a:solidFill>
                <a:sym typeface="微软雅黑" panose="020B0503020204020204" pitchFamily="34" charset="-122"/>
              </a:rPr>
              <a:t>    </a:t>
            </a:r>
            <a:r>
              <a:rPr lang="zh-CN" altLang="en-US" sz="2400" b="1" dirty="0">
                <a:solidFill>
                  <a:srgbClr val="FF6600"/>
                </a:solidFill>
                <a:effectLst>
                  <a:outerShdw blurRad="38100" dist="38100" dir="2700000" algn="tl">
                    <a:srgbClr val="000000">
                      <a:alpha val="43137"/>
                    </a:srgbClr>
                  </a:outerShdw>
                </a:effectLst>
                <a:sym typeface="微软雅黑" panose="020B0503020204020204" pitchFamily="34" charset="-122"/>
              </a:rPr>
              <a:t>数据选择器</a:t>
            </a:r>
            <a:r>
              <a:rPr lang="zh-CN" altLang="en-US" sz="2400" b="1" dirty="0">
                <a:solidFill>
                  <a:srgbClr val="000000"/>
                </a:solidFill>
                <a:sym typeface="微软雅黑" panose="020B0503020204020204" pitchFamily="34" charset="-122"/>
              </a:rPr>
              <a:t>：在多路数据传输中，根据地址码的要求，能把其中的一路信号挑选出来的电路就是数据选择器，又称多路选择器或多路开关。</a:t>
            </a:r>
            <a:endParaRPr lang="zh-CN" altLang="en-US" sz="2400" b="1" dirty="0">
              <a:solidFill>
                <a:srgbClr val="000000"/>
              </a:solidFill>
              <a:sym typeface="微软雅黑" panose="020B0503020204020204" pitchFamily="34" charset="-122"/>
            </a:endParaRPr>
          </a:p>
        </p:txBody>
      </p:sp>
      <p:sp>
        <p:nvSpPr>
          <p:cNvPr id="67588" name="PA-文本框 3"/>
          <p:cNvSpPr txBox="1">
            <a:spLocks noChangeArrowheads="1"/>
          </p:cNvSpPr>
          <p:nvPr>
            <p:custDataLst>
              <p:tags r:id="rId2"/>
            </p:custDataLst>
          </p:nvPr>
        </p:nvSpPr>
        <p:spPr bwMode="auto">
          <a:xfrm>
            <a:off x="1066932" y="3090755"/>
            <a:ext cx="10297754" cy="1569660"/>
          </a:xfrm>
          <a:prstGeom prst="rect">
            <a:avLst/>
          </a:prstGeom>
          <a:noFill/>
          <a:ln>
            <a:noFill/>
          </a:ln>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en-US" sz="2400" b="1" dirty="0">
                <a:solidFill>
                  <a:srgbClr val="000000"/>
                </a:solidFill>
                <a:sym typeface="微软雅黑" panose="020B0503020204020204" pitchFamily="34" charset="-122"/>
              </a:rPr>
              <a:t>    在数据选择器中，要用地址输入信号来完成挑选数据任务。一个</a:t>
            </a:r>
            <a:r>
              <a:rPr lang="en-US" altLang="zh-CN" sz="2400" b="1" dirty="0">
                <a:solidFill>
                  <a:srgbClr val="000000"/>
                </a:solidFill>
                <a:sym typeface="微软雅黑" panose="020B0503020204020204" pitchFamily="34" charset="-122"/>
              </a:rPr>
              <a:t>4</a:t>
            </a:r>
            <a:r>
              <a:rPr lang="zh-CN" altLang="en-US" sz="2400" b="1" dirty="0">
                <a:solidFill>
                  <a:srgbClr val="000000"/>
                </a:solidFill>
                <a:sym typeface="微软雅黑" panose="020B0503020204020204" pitchFamily="34" charset="-122"/>
              </a:rPr>
              <a:t>选</a:t>
            </a:r>
            <a:r>
              <a:rPr lang="en-US" altLang="zh-CN" sz="2400" b="1" dirty="0">
                <a:solidFill>
                  <a:srgbClr val="000000"/>
                </a:solidFill>
                <a:sym typeface="微软雅黑" panose="020B0503020204020204" pitchFamily="34" charset="-122"/>
              </a:rPr>
              <a:t>1</a:t>
            </a:r>
            <a:r>
              <a:rPr lang="zh-CN" altLang="en-US" sz="2400" b="1" dirty="0">
                <a:solidFill>
                  <a:srgbClr val="000000"/>
                </a:solidFill>
                <a:sym typeface="微软雅黑" panose="020B0503020204020204" pitchFamily="34" charset="-122"/>
              </a:rPr>
              <a:t>的数据选择器，应有两个地址输入端，共有  </a:t>
            </a:r>
            <a:r>
              <a:rPr lang="en-US" altLang="zh-CN" sz="2400" b="1" dirty="0">
                <a:solidFill>
                  <a:srgbClr val="000000"/>
                </a:solidFill>
                <a:sym typeface="微软雅黑" panose="020B0503020204020204" pitchFamily="34" charset="-122"/>
              </a:rPr>
              <a:t>=4</a:t>
            </a:r>
            <a:r>
              <a:rPr lang="zh-CN" altLang="en-US" sz="2400" b="1" dirty="0">
                <a:solidFill>
                  <a:srgbClr val="000000"/>
                </a:solidFill>
                <a:sym typeface="微软雅黑" panose="020B0503020204020204" pitchFamily="34" charset="-122"/>
              </a:rPr>
              <a:t>种组合，每种组合可选择对应的一路输入数据来输出；同理，</a:t>
            </a:r>
            <a:r>
              <a:rPr lang="en-US" altLang="zh-CN" sz="2400" b="1" dirty="0">
                <a:solidFill>
                  <a:srgbClr val="000000"/>
                </a:solidFill>
                <a:sym typeface="微软雅黑" panose="020B0503020204020204" pitchFamily="34" charset="-122"/>
              </a:rPr>
              <a:t>8</a:t>
            </a:r>
            <a:r>
              <a:rPr lang="zh-CN" altLang="en-US" sz="2400" b="1" dirty="0">
                <a:solidFill>
                  <a:srgbClr val="000000"/>
                </a:solidFill>
                <a:sym typeface="微软雅黑" panose="020B0503020204020204" pitchFamily="34" charset="-122"/>
              </a:rPr>
              <a:t>选</a:t>
            </a:r>
            <a:r>
              <a:rPr lang="en-US" altLang="zh-CN" sz="2400" b="1" dirty="0">
                <a:solidFill>
                  <a:srgbClr val="000000"/>
                </a:solidFill>
                <a:sym typeface="微软雅黑" panose="020B0503020204020204" pitchFamily="34" charset="-122"/>
              </a:rPr>
              <a:t>1 </a:t>
            </a:r>
            <a:r>
              <a:rPr lang="zh-CN" altLang="en-US" sz="2400" b="1" dirty="0">
                <a:solidFill>
                  <a:srgbClr val="000000"/>
                </a:solidFill>
                <a:sym typeface="微软雅黑" panose="020B0503020204020204" pitchFamily="34" charset="-122"/>
              </a:rPr>
              <a:t>数据选择器，应有</a:t>
            </a:r>
            <a:r>
              <a:rPr lang="en-US" altLang="zh-CN" sz="2400" b="1" dirty="0">
                <a:solidFill>
                  <a:srgbClr val="000000"/>
                </a:solidFill>
                <a:sym typeface="微软雅黑" panose="020B0503020204020204" pitchFamily="34" charset="-122"/>
              </a:rPr>
              <a:t>3</a:t>
            </a:r>
            <a:r>
              <a:rPr lang="zh-CN" altLang="en-US" sz="2400" b="1" dirty="0">
                <a:solidFill>
                  <a:srgbClr val="000000"/>
                </a:solidFill>
                <a:sym typeface="微软雅黑" panose="020B0503020204020204" pitchFamily="34" charset="-122"/>
              </a:rPr>
              <a:t>个地址输入端； </a:t>
            </a:r>
            <a:r>
              <a:rPr lang="en-US" altLang="zh-CN" sz="2400" b="1" dirty="0">
                <a:solidFill>
                  <a:srgbClr val="000000"/>
                </a:solidFill>
                <a:sym typeface="微软雅黑" panose="020B0503020204020204" pitchFamily="34" charset="-122"/>
              </a:rPr>
              <a:t>16</a:t>
            </a:r>
            <a:r>
              <a:rPr lang="zh-CN" altLang="en-US" sz="2400" b="1" dirty="0">
                <a:solidFill>
                  <a:srgbClr val="000000"/>
                </a:solidFill>
                <a:sym typeface="微软雅黑" panose="020B0503020204020204" pitchFamily="34" charset="-122"/>
              </a:rPr>
              <a:t>选</a:t>
            </a:r>
            <a:r>
              <a:rPr lang="en-US" altLang="zh-CN" sz="2400" b="1" dirty="0">
                <a:solidFill>
                  <a:srgbClr val="000000"/>
                </a:solidFill>
                <a:sym typeface="微软雅黑" panose="020B0503020204020204" pitchFamily="34" charset="-122"/>
              </a:rPr>
              <a:t>1 </a:t>
            </a:r>
            <a:r>
              <a:rPr lang="zh-CN" altLang="en-US" sz="2400" b="1" dirty="0">
                <a:solidFill>
                  <a:srgbClr val="000000"/>
                </a:solidFill>
                <a:sym typeface="微软雅黑" panose="020B0503020204020204" pitchFamily="34" charset="-122"/>
              </a:rPr>
              <a:t>数据选择器，应有</a:t>
            </a:r>
            <a:r>
              <a:rPr lang="en-US" altLang="zh-CN" sz="2400" b="1" dirty="0">
                <a:solidFill>
                  <a:srgbClr val="000000"/>
                </a:solidFill>
                <a:sym typeface="微软雅黑" panose="020B0503020204020204" pitchFamily="34" charset="-122"/>
              </a:rPr>
              <a:t>4</a:t>
            </a:r>
            <a:r>
              <a:rPr lang="zh-CN" altLang="en-US" sz="2400" b="1" dirty="0">
                <a:solidFill>
                  <a:srgbClr val="000000"/>
                </a:solidFill>
                <a:sym typeface="微软雅黑" panose="020B0503020204020204" pitchFamily="34" charset="-122"/>
              </a:rPr>
              <a:t>个地址输入端；依次类推。</a:t>
            </a:r>
            <a:endParaRPr lang="zh-CN" altLang="en-US" sz="2400" b="1" dirty="0">
              <a:solidFill>
                <a:srgbClr val="000000"/>
              </a:solidFill>
              <a:sym typeface="微软雅黑" panose="020B0503020204020204" pitchFamily="34" charset="-122"/>
            </a:endParaRPr>
          </a:p>
        </p:txBody>
      </p:sp>
      <p:sp>
        <p:nvSpPr>
          <p:cNvPr id="67589" name="PA-文本框 4"/>
          <p:cNvSpPr txBox="1">
            <a:spLocks noChangeArrowheads="1"/>
          </p:cNvSpPr>
          <p:nvPr>
            <p:custDataLst>
              <p:tags r:id="rId3"/>
            </p:custDataLst>
          </p:nvPr>
        </p:nvSpPr>
        <p:spPr bwMode="auto">
          <a:xfrm>
            <a:off x="1066932" y="4794671"/>
            <a:ext cx="10297754" cy="830997"/>
          </a:xfrm>
          <a:prstGeom prst="rect">
            <a:avLst/>
          </a:prstGeom>
          <a:noFill/>
          <a:ln>
            <a:noFill/>
          </a:ln>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en-US" sz="2400" b="1" dirty="0">
                <a:solidFill>
                  <a:srgbClr val="FF0000"/>
                </a:solidFill>
                <a:sym typeface="微软雅黑" panose="020B0503020204020204" pitchFamily="34" charset="-122"/>
              </a:rPr>
              <a:t>    </a:t>
            </a:r>
            <a:r>
              <a:rPr lang="zh-CN" altLang="en-US" sz="2400" b="1" dirty="0">
                <a:solidFill>
                  <a:srgbClr val="FF6600"/>
                </a:solidFill>
                <a:effectLst>
                  <a:outerShdw blurRad="38100" dist="38100" dir="2700000" algn="tl">
                    <a:srgbClr val="000000">
                      <a:alpha val="43137"/>
                    </a:srgbClr>
                  </a:outerShdw>
                </a:effectLst>
                <a:sym typeface="微软雅黑" panose="020B0503020204020204" pitchFamily="34" charset="-122"/>
              </a:rPr>
              <a:t>数据分配器</a:t>
            </a:r>
            <a:r>
              <a:rPr lang="zh-CN" altLang="en-US" sz="2400" b="1" dirty="0">
                <a:solidFill>
                  <a:srgbClr val="000000"/>
                </a:solidFill>
                <a:sym typeface="微软雅黑" panose="020B0503020204020204" pitchFamily="34" charset="-122"/>
              </a:rPr>
              <a:t>：在功能上正好与数据选择器相反，根据地址码的不同，将一路数据分配到相应的一个输出端上输出的电路。</a:t>
            </a:r>
            <a:endParaRPr lang="zh-CN" altLang="en-US" sz="2400" b="1" dirty="0">
              <a:solidFill>
                <a:srgbClr val="000000"/>
              </a:solidFill>
              <a:sym typeface="微软雅黑" panose="020B0503020204020204" pitchFamily="34" charset="-122"/>
            </a:endParaRPr>
          </a:p>
        </p:txBody>
      </p:sp>
      <p:graphicFrame>
        <p:nvGraphicFramePr>
          <p:cNvPr id="67590" name="PA-Object 6"/>
          <p:cNvGraphicFramePr>
            <a:graphicFrameLocks noChangeAspect="1"/>
          </p:cNvGraphicFramePr>
          <p:nvPr>
            <p:custDataLst>
              <p:tags r:id="rId4"/>
            </p:custDataLst>
          </p:nvPr>
        </p:nvGraphicFramePr>
        <p:xfrm>
          <a:off x="6665424" y="3478710"/>
          <a:ext cx="334962" cy="358775"/>
        </p:xfrm>
        <a:graphic>
          <a:graphicData uri="http://schemas.openxmlformats.org/presentationml/2006/ole">
            <mc:AlternateContent xmlns:mc="http://schemas.openxmlformats.org/markup-compatibility/2006">
              <mc:Choice xmlns:v="urn:schemas-microsoft-com:vml" Requires="v">
                <p:oleObj spid="_x0000_s2" name="" r:id="rId5" imgW="177800" imgH="190500" progId="Equation.3">
                  <p:embed/>
                </p:oleObj>
              </mc:Choice>
              <mc:Fallback>
                <p:oleObj name="" r:id="rId5" imgW="177800" imgH="190500" progId="Equation.3">
                  <p:embed/>
                  <p:pic>
                    <p:nvPicPr>
                      <p:cNvPr id="0" name="PA-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5424" y="3478710"/>
                        <a:ext cx="334962"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PA-文本框 5"/>
          <p:cNvSpPr txBox="1">
            <a:spLocks noChangeArrowheads="1"/>
          </p:cNvSpPr>
          <p:nvPr>
            <p:custDataLst>
              <p:tags r:id="rId7"/>
            </p:custDataLst>
          </p:nvPr>
        </p:nvSpPr>
        <p:spPr bwMode="auto">
          <a:xfrm>
            <a:off x="626940" y="1441945"/>
            <a:ext cx="44022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1. </a:t>
            </a:r>
            <a:r>
              <a:rPr kumimoji="1" lang="zh-CN" altLang="en-US" sz="2800" b="1" dirty="0">
                <a:solidFill>
                  <a:srgbClr val="005286"/>
                </a:solidFill>
                <a:latin typeface="+mj-ea"/>
                <a:ea typeface="+mj-ea"/>
                <a:sym typeface="微软雅黑" panose="020B0503020204020204" pitchFamily="34" charset="-122"/>
              </a:rPr>
              <a:t>数据选择器的基本概念</a:t>
            </a:r>
            <a:endParaRPr kumimoji="1" lang="zh-CN" altLang="en-US" sz="2800" b="1" dirty="0">
              <a:solidFill>
                <a:srgbClr val="005286"/>
              </a:solidFill>
              <a:latin typeface="+mj-ea"/>
              <a:ea typeface="+mj-ea"/>
              <a:sym typeface="微软雅黑" panose="020B0503020204020204" pitchFamily="34" charset="-122"/>
            </a:endParaRPr>
          </a:p>
        </p:txBody>
      </p:sp>
      <p:sp>
        <p:nvSpPr>
          <p:cNvPr id="10" name="PA-圆角矩形 1"/>
          <p:cNvSpPr/>
          <p:nvPr>
            <p:custDataLst>
              <p:tags r:id="rId8"/>
            </p:custDataLst>
          </p:nvPr>
        </p:nvSpPr>
        <p:spPr>
          <a:xfrm>
            <a:off x="-348342" y="516695"/>
            <a:ext cx="4968234"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PA-文本框 5"/>
          <p:cNvSpPr txBox="1">
            <a:spLocks noChangeArrowheads="1"/>
          </p:cNvSpPr>
          <p:nvPr>
            <p:custDataLst>
              <p:tags r:id="rId9"/>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数据选择器与数据分配器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7587"/>
                                        </p:tgtEl>
                                        <p:attrNameLst>
                                          <p:attrName>style.visibility</p:attrName>
                                        </p:attrNameLst>
                                      </p:cBhvr>
                                      <p:to>
                                        <p:strVal val="visible"/>
                                      </p:to>
                                    </p:set>
                                    <p:animEffect transition="in" filter="blinds(horizontal)">
                                      <p:cBhvr>
                                        <p:cTn id="11" dur="500"/>
                                        <p:tgtEl>
                                          <p:spTgt spid="67587"/>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7588"/>
                                        </p:tgtEl>
                                        <p:attrNameLst>
                                          <p:attrName>style.visibility</p:attrName>
                                        </p:attrNameLst>
                                      </p:cBhvr>
                                      <p:to>
                                        <p:strVal val="visible"/>
                                      </p:to>
                                    </p:set>
                                    <p:animEffect transition="in" filter="blinds(horizontal)">
                                      <p:cBhvr>
                                        <p:cTn id="15" dur="500"/>
                                        <p:tgtEl>
                                          <p:spTgt spid="67588"/>
                                        </p:tgtEl>
                                      </p:cBhvr>
                                    </p:animEffect>
                                  </p:childTnLst>
                                </p:cTn>
                              </p:par>
                              <p:par>
                                <p:cTn id="16" presetID="3" presetClass="entr" presetSubtype="10" fill="hold" nodeType="withEffect">
                                  <p:stCondLst>
                                    <p:cond delay="0"/>
                                  </p:stCondLst>
                                  <p:childTnLst>
                                    <p:set>
                                      <p:cBhvr>
                                        <p:cTn id="17" dur="1" fill="hold">
                                          <p:stCondLst>
                                            <p:cond delay="0"/>
                                          </p:stCondLst>
                                        </p:cTn>
                                        <p:tgtEl>
                                          <p:spTgt spid="67590"/>
                                        </p:tgtEl>
                                        <p:attrNameLst>
                                          <p:attrName>style.visibility</p:attrName>
                                        </p:attrNameLst>
                                      </p:cBhvr>
                                      <p:to>
                                        <p:strVal val="visible"/>
                                      </p:to>
                                    </p:set>
                                    <p:animEffect transition="in" filter="blinds(horizontal)">
                                      <p:cBhvr>
                                        <p:cTn id="18" dur="500"/>
                                        <p:tgtEl>
                                          <p:spTgt spid="6759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7589"/>
                                        </p:tgtEl>
                                        <p:attrNameLst>
                                          <p:attrName>style.visibility</p:attrName>
                                        </p:attrNameLst>
                                      </p:cBhvr>
                                      <p:to>
                                        <p:strVal val="visible"/>
                                      </p:to>
                                    </p:set>
                                    <p:animEffect transition="in" filter="blinds(horizontal)">
                                      <p:cBhvr>
                                        <p:cTn id="23" dur="500"/>
                                        <p:tgtEl>
                                          <p:spTgt spid="67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p:bldP spid="67588" grpId="0"/>
      <p:bldP spid="67589"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文本框 55"/>
          <p:cNvSpPr txBox="1">
            <a:spLocks noChangeArrowheads="1"/>
          </p:cNvSpPr>
          <p:nvPr>
            <p:custDataLst>
              <p:tags r:id="rId1"/>
            </p:custDataLst>
          </p:nvPr>
        </p:nvSpPr>
        <p:spPr bwMode="auto">
          <a:xfrm>
            <a:off x="2671207" y="5488235"/>
            <a:ext cx="6550521" cy="707886"/>
          </a:xfrm>
          <a:prstGeom prst="rect">
            <a:avLst/>
          </a:prstGeom>
          <a:noFill/>
          <a:ln>
            <a:noFill/>
          </a:ln>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dirty="0">
                <a:solidFill>
                  <a:srgbClr val="000000"/>
                </a:solidFill>
              </a:rPr>
              <a:t>常用 </a:t>
            </a:r>
            <a:r>
              <a:rPr lang="en-US" altLang="zh-CN" sz="2000" b="1" dirty="0">
                <a:solidFill>
                  <a:srgbClr val="000000"/>
                </a:solidFill>
              </a:rPr>
              <a:t>2 </a:t>
            </a:r>
            <a:r>
              <a:rPr lang="zh-CN" altLang="en-US" sz="2000" b="1" dirty="0">
                <a:solidFill>
                  <a:srgbClr val="000000"/>
                </a:solidFill>
              </a:rPr>
              <a:t>选 </a:t>
            </a:r>
            <a:r>
              <a:rPr lang="en-US" altLang="zh-CN" sz="2000" b="1" dirty="0">
                <a:solidFill>
                  <a:srgbClr val="000000"/>
                </a:solidFill>
              </a:rPr>
              <a:t>1</a:t>
            </a:r>
            <a:r>
              <a:rPr lang="zh-CN" altLang="en-US" sz="2000" b="1" dirty="0">
                <a:solidFill>
                  <a:srgbClr val="000000"/>
                </a:solidFill>
              </a:rPr>
              <a:t>、</a:t>
            </a:r>
            <a:r>
              <a:rPr lang="en-US" altLang="zh-CN" sz="2000" b="1" dirty="0">
                <a:solidFill>
                  <a:srgbClr val="000000"/>
                </a:solidFill>
              </a:rPr>
              <a:t>4 </a:t>
            </a:r>
            <a:r>
              <a:rPr lang="zh-CN" altLang="en-US" sz="2000" b="1" dirty="0">
                <a:solidFill>
                  <a:srgbClr val="000000"/>
                </a:solidFill>
              </a:rPr>
              <a:t>选 </a:t>
            </a:r>
            <a:r>
              <a:rPr lang="en-US" altLang="zh-CN" sz="2000" b="1" dirty="0">
                <a:solidFill>
                  <a:srgbClr val="000000"/>
                </a:solidFill>
              </a:rPr>
              <a:t>1</a:t>
            </a:r>
            <a:r>
              <a:rPr lang="zh-CN" altLang="en-US" sz="2000" b="1" dirty="0">
                <a:solidFill>
                  <a:srgbClr val="000000"/>
                </a:solidFill>
              </a:rPr>
              <a:t>、</a:t>
            </a:r>
            <a:r>
              <a:rPr lang="en-US" altLang="zh-CN" sz="2000" b="1" dirty="0">
                <a:solidFill>
                  <a:srgbClr val="000000"/>
                </a:solidFill>
              </a:rPr>
              <a:t>8 </a:t>
            </a:r>
            <a:r>
              <a:rPr lang="zh-CN" altLang="en-US" sz="2000" b="1" dirty="0">
                <a:solidFill>
                  <a:srgbClr val="000000"/>
                </a:solidFill>
              </a:rPr>
              <a:t>选 </a:t>
            </a:r>
            <a:r>
              <a:rPr lang="en-US" altLang="zh-CN" sz="2000" b="1" dirty="0">
                <a:solidFill>
                  <a:srgbClr val="000000"/>
                </a:solidFill>
              </a:rPr>
              <a:t>1</a:t>
            </a:r>
            <a:r>
              <a:rPr lang="zh-CN" altLang="en-US" sz="2000" b="1" dirty="0">
                <a:solidFill>
                  <a:srgbClr val="000000"/>
                </a:solidFill>
              </a:rPr>
              <a:t>和 </a:t>
            </a:r>
            <a:r>
              <a:rPr lang="en-US" altLang="zh-CN" sz="2000" b="1" dirty="0">
                <a:solidFill>
                  <a:srgbClr val="000000"/>
                </a:solidFill>
              </a:rPr>
              <a:t>16 </a:t>
            </a:r>
            <a:r>
              <a:rPr lang="zh-CN" altLang="en-US" sz="2000" b="1" dirty="0">
                <a:solidFill>
                  <a:srgbClr val="000000"/>
                </a:solidFill>
              </a:rPr>
              <a:t>选 </a:t>
            </a:r>
            <a:r>
              <a:rPr lang="en-US" altLang="zh-CN" sz="2000" b="1" dirty="0">
                <a:solidFill>
                  <a:srgbClr val="000000"/>
                </a:solidFill>
              </a:rPr>
              <a:t>1 </a:t>
            </a:r>
            <a:r>
              <a:rPr lang="zh-CN" altLang="en-US" sz="2000" b="1" dirty="0">
                <a:solidFill>
                  <a:srgbClr val="000000"/>
                </a:solidFill>
              </a:rPr>
              <a:t>等数据选择器  </a:t>
            </a:r>
            <a:r>
              <a:rPr lang="en-US" altLang="zh-CN" sz="2000" b="1" dirty="0">
                <a:solidFill>
                  <a:srgbClr val="FF6600"/>
                </a:solidFill>
              </a:rPr>
              <a:t>MUX</a:t>
            </a:r>
            <a:endParaRPr lang="zh-CN" altLang="en-US" sz="2000" b="1" baseline="30000" dirty="0">
              <a:solidFill>
                <a:srgbClr val="FF6600"/>
              </a:solidFill>
            </a:endParaRPr>
          </a:p>
        </p:txBody>
      </p:sp>
      <p:pic>
        <p:nvPicPr>
          <p:cNvPr id="4" name="PA-图片 3"/>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493121" y="2094068"/>
            <a:ext cx="9205758" cy="2975106"/>
          </a:xfrm>
          <a:prstGeom prst="rect">
            <a:avLst/>
          </a:prstGeom>
        </p:spPr>
      </p:pic>
      <p:sp>
        <p:nvSpPr>
          <p:cNvPr id="7" name="PA-文本框 5"/>
          <p:cNvSpPr txBox="1">
            <a:spLocks noChangeArrowheads="1"/>
          </p:cNvSpPr>
          <p:nvPr>
            <p:custDataLst>
              <p:tags r:id="rId4"/>
            </p:custDataLst>
          </p:nvPr>
        </p:nvSpPr>
        <p:spPr bwMode="auto">
          <a:xfrm>
            <a:off x="626940" y="1441945"/>
            <a:ext cx="44022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1. </a:t>
            </a:r>
            <a:r>
              <a:rPr kumimoji="1" lang="zh-CN" altLang="en-US" sz="2800" b="1" dirty="0">
                <a:solidFill>
                  <a:srgbClr val="005286"/>
                </a:solidFill>
                <a:latin typeface="+mj-ea"/>
                <a:ea typeface="+mj-ea"/>
                <a:sym typeface="微软雅黑" panose="020B0503020204020204" pitchFamily="34" charset="-122"/>
              </a:rPr>
              <a:t>数据选择器的基本概念</a:t>
            </a:r>
            <a:endParaRPr kumimoji="1" lang="zh-CN" altLang="en-US" sz="2800" b="1" dirty="0">
              <a:solidFill>
                <a:srgbClr val="005286"/>
              </a:solidFill>
              <a:latin typeface="+mj-ea"/>
              <a:ea typeface="+mj-ea"/>
              <a:sym typeface="微软雅黑" panose="020B0503020204020204" pitchFamily="34" charset="-122"/>
            </a:endParaRPr>
          </a:p>
        </p:txBody>
      </p:sp>
      <p:sp>
        <p:nvSpPr>
          <p:cNvPr id="12" name="PA-圆角矩形 1"/>
          <p:cNvSpPr/>
          <p:nvPr>
            <p:custDataLst>
              <p:tags r:id="rId5"/>
            </p:custDataLst>
          </p:nvPr>
        </p:nvSpPr>
        <p:spPr>
          <a:xfrm>
            <a:off x="-348342" y="516695"/>
            <a:ext cx="4968234"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PA-文本框 5"/>
          <p:cNvSpPr txBox="1">
            <a:spLocks noChangeArrowheads="1"/>
          </p:cNvSpPr>
          <p:nvPr>
            <p:custDataLst>
              <p:tags r:id="rId6"/>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数据选择器与数据分配器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7"/>
          <a:stretch>
            <a:fillRect/>
          </a:stretch>
        </p:blipFill>
        <p:spPr>
          <a:xfrm>
            <a:off x="7855353" y="3645417"/>
            <a:ext cx="579164" cy="449296"/>
          </a:xfrm>
          <a:prstGeom prst="rect">
            <a:avLst/>
          </a:prstGeom>
        </p:spPr>
      </p:pic>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75800" y="5719848"/>
            <a:ext cx="1058652" cy="461665"/>
          </a:xfrm>
          <a:prstGeom prst="rect">
            <a:avLst/>
          </a:prstGeom>
          <a:solidFill>
            <a:srgbClr val="FFFF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62" name="PA-组合 2"/>
          <p:cNvGrpSpPr/>
          <p:nvPr>
            <p:custDataLst>
              <p:tags r:id="rId1"/>
            </p:custDataLst>
          </p:nvPr>
        </p:nvGrpSpPr>
        <p:grpSpPr bwMode="auto">
          <a:xfrm>
            <a:off x="3630513" y="2057436"/>
            <a:ext cx="4065587" cy="3362325"/>
            <a:chOff x="0" y="0"/>
            <a:chExt cx="2560" cy="2118"/>
          </a:xfrm>
        </p:grpSpPr>
        <p:sp>
          <p:nvSpPr>
            <p:cNvPr id="63" name="PA-AutoShape 3"/>
            <p:cNvSpPr>
              <a:spLocks noChangeArrowheads="1"/>
            </p:cNvSpPr>
            <p:nvPr>
              <p:custDataLst>
                <p:tags r:id="rId2"/>
              </p:custDataLst>
            </p:nvPr>
          </p:nvSpPr>
          <p:spPr bwMode="auto">
            <a:xfrm>
              <a:off x="0" y="0"/>
              <a:ext cx="2560" cy="2118"/>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64" name="PA-矩形 4"/>
            <p:cNvSpPr>
              <a:spLocks noChangeArrowheads="1"/>
            </p:cNvSpPr>
            <p:nvPr>
              <p:custDataLst>
                <p:tags r:id="rId3"/>
              </p:custDataLst>
            </p:nvPr>
          </p:nvSpPr>
          <p:spPr bwMode="auto">
            <a:xfrm>
              <a:off x="647" y="433"/>
              <a:ext cx="1292" cy="1152"/>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65" name="PA-椭圆 5"/>
            <p:cNvSpPr>
              <a:spLocks noChangeArrowheads="1"/>
            </p:cNvSpPr>
            <p:nvPr>
              <p:custDataLst>
                <p:tags r:id="rId4"/>
              </p:custDataLst>
            </p:nvPr>
          </p:nvSpPr>
          <p:spPr bwMode="auto">
            <a:xfrm>
              <a:off x="946" y="646"/>
              <a:ext cx="58" cy="5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66" name="PA-椭圆 6"/>
            <p:cNvSpPr>
              <a:spLocks noChangeArrowheads="1"/>
            </p:cNvSpPr>
            <p:nvPr>
              <p:custDataLst>
                <p:tags r:id="rId5"/>
              </p:custDataLst>
            </p:nvPr>
          </p:nvSpPr>
          <p:spPr bwMode="auto">
            <a:xfrm>
              <a:off x="866" y="846"/>
              <a:ext cx="58" cy="5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67" name="PA-椭圆 7"/>
            <p:cNvSpPr>
              <a:spLocks noChangeArrowheads="1"/>
            </p:cNvSpPr>
            <p:nvPr>
              <p:custDataLst>
                <p:tags r:id="rId6"/>
              </p:custDataLst>
            </p:nvPr>
          </p:nvSpPr>
          <p:spPr bwMode="auto">
            <a:xfrm>
              <a:off x="866" y="1038"/>
              <a:ext cx="58" cy="5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68" name="PA-椭圆 8"/>
            <p:cNvSpPr>
              <a:spLocks noChangeArrowheads="1"/>
            </p:cNvSpPr>
            <p:nvPr>
              <p:custDataLst>
                <p:tags r:id="rId7"/>
              </p:custDataLst>
            </p:nvPr>
          </p:nvSpPr>
          <p:spPr bwMode="auto">
            <a:xfrm>
              <a:off x="946" y="1222"/>
              <a:ext cx="58" cy="5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69" name="PA-Line 9"/>
            <p:cNvSpPr>
              <a:spLocks noChangeShapeType="1"/>
            </p:cNvSpPr>
            <p:nvPr>
              <p:custDataLst>
                <p:tags r:id="rId8"/>
              </p:custDataLst>
            </p:nvPr>
          </p:nvSpPr>
          <p:spPr bwMode="auto">
            <a:xfrm>
              <a:off x="419" y="678"/>
              <a:ext cx="526"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70" name="PA-Line 10"/>
            <p:cNvSpPr>
              <a:spLocks noChangeShapeType="1"/>
            </p:cNvSpPr>
            <p:nvPr>
              <p:custDataLst>
                <p:tags r:id="rId9"/>
              </p:custDataLst>
            </p:nvPr>
          </p:nvSpPr>
          <p:spPr bwMode="auto">
            <a:xfrm>
              <a:off x="422" y="878"/>
              <a:ext cx="43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71" name="PA-Line 11"/>
            <p:cNvSpPr>
              <a:spLocks noChangeShapeType="1"/>
            </p:cNvSpPr>
            <p:nvPr>
              <p:custDataLst>
                <p:tags r:id="rId10"/>
              </p:custDataLst>
            </p:nvPr>
          </p:nvSpPr>
          <p:spPr bwMode="auto">
            <a:xfrm>
              <a:off x="421" y="1062"/>
              <a:ext cx="4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72" name="PA-Line 12"/>
            <p:cNvSpPr>
              <a:spLocks noChangeShapeType="1"/>
            </p:cNvSpPr>
            <p:nvPr>
              <p:custDataLst>
                <p:tags r:id="rId11"/>
              </p:custDataLst>
            </p:nvPr>
          </p:nvSpPr>
          <p:spPr bwMode="auto">
            <a:xfrm>
              <a:off x="419" y="1254"/>
              <a:ext cx="526"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73" name="PA-Line 13"/>
            <p:cNvSpPr>
              <a:spLocks noChangeShapeType="1"/>
            </p:cNvSpPr>
            <p:nvPr>
              <p:custDataLst>
                <p:tags r:id="rId12"/>
              </p:custDataLst>
            </p:nvPr>
          </p:nvSpPr>
          <p:spPr bwMode="auto">
            <a:xfrm>
              <a:off x="1340" y="964"/>
              <a:ext cx="81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74" name="PA-矩形 14"/>
            <p:cNvSpPr>
              <a:spLocks noChangeArrowheads="1"/>
            </p:cNvSpPr>
            <p:nvPr>
              <p:custDataLst>
                <p:tags r:id="rId13"/>
              </p:custDataLst>
            </p:nvPr>
          </p:nvSpPr>
          <p:spPr bwMode="auto">
            <a:xfrm>
              <a:off x="113" y="519"/>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i="1">
                  <a:solidFill>
                    <a:srgbClr val="000000"/>
                  </a:solidFill>
                  <a:ea typeface="楷体_GB2312" panose="02010609030101010101" pitchFamily="49" charset="-122"/>
                </a:rPr>
                <a:t>D</a:t>
              </a:r>
              <a:r>
                <a:rPr lang="en-US" altLang="zh-CN" baseline="-25000">
                  <a:solidFill>
                    <a:srgbClr val="000000"/>
                  </a:solidFill>
                  <a:ea typeface="楷体_GB2312" panose="02010609030101010101" pitchFamily="49" charset="-122"/>
                </a:rPr>
                <a:t>0</a:t>
              </a:r>
              <a:endParaRPr lang="en-US" altLang="zh-CN" baseline="-25000">
                <a:solidFill>
                  <a:srgbClr val="000000"/>
                </a:solidFill>
                <a:ea typeface="楷体_GB2312" panose="02010609030101010101" pitchFamily="49" charset="-122"/>
              </a:endParaRPr>
            </a:p>
          </p:txBody>
        </p:sp>
        <p:sp>
          <p:nvSpPr>
            <p:cNvPr id="75" name="PA-矩形 15"/>
            <p:cNvSpPr>
              <a:spLocks noChangeArrowheads="1"/>
            </p:cNvSpPr>
            <p:nvPr>
              <p:custDataLst>
                <p:tags r:id="rId14"/>
              </p:custDataLst>
            </p:nvPr>
          </p:nvSpPr>
          <p:spPr bwMode="auto">
            <a:xfrm>
              <a:off x="2193" y="834"/>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i="1" dirty="0">
                  <a:solidFill>
                    <a:srgbClr val="000000"/>
                  </a:solidFill>
                  <a:ea typeface="楷体_GB2312" panose="02010609030101010101" pitchFamily="49" charset="-122"/>
                </a:rPr>
                <a:t>Y</a:t>
              </a:r>
              <a:endParaRPr lang="en-US" altLang="zh-CN" i="1" dirty="0">
                <a:solidFill>
                  <a:srgbClr val="000000"/>
                </a:solidFill>
                <a:ea typeface="楷体_GB2312" panose="02010609030101010101" pitchFamily="49" charset="-122"/>
              </a:endParaRPr>
            </a:p>
          </p:txBody>
        </p:sp>
        <p:sp>
          <p:nvSpPr>
            <p:cNvPr id="76" name="PA-Line 16"/>
            <p:cNvSpPr>
              <a:spLocks noChangeShapeType="1"/>
            </p:cNvSpPr>
            <p:nvPr>
              <p:custDataLst>
                <p:tags r:id="rId15"/>
              </p:custDataLst>
            </p:nvPr>
          </p:nvSpPr>
          <p:spPr bwMode="auto">
            <a:xfrm flipH="1" flipV="1">
              <a:off x="1003" y="688"/>
              <a:ext cx="358" cy="278"/>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77" name="PA-矩形 17"/>
            <p:cNvSpPr>
              <a:spLocks noChangeArrowheads="1"/>
            </p:cNvSpPr>
            <p:nvPr>
              <p:custDataLst>
                <p:tags r:id="rId16"/>
              </p:custDataLst>
            </p:nvPr>
          </p:nvSpPr>
          <p:spPr bwMode="auto">
            <a:xfrm>
              <a:off x="113" y="719"/>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i="1">
                  <a:solidFill>
                    <a:srgbClr val="000000"/>
                  </a:solidFill>
                  <a:ea typeface="楷体_GB2312" panose="02010609030101010101" pitchFamily="49" charset="-122"/>
                </a:rPr>
                <a:t>D</a:t>
              </a:r>
              <a:r>
                <a:rPr lang="en-US" altLang="zh-CN" baseline="-25000">
                  <a:solidFill>
                    <a:srgbClr val="000000"/>
                  </a:solidFill>
                  <a:ea typeface="楷体_GB2312" panose="02010609030101010101" pitchFamily="49" charset="-122"/>
                </a:rPr>
                <a:t>1</a:t>
              </a:r>
              <a:endParaRPr lang="en-US" altLang="zh-CN" baseline="-25000">
                <a:solidFill>
                  <a:srgbClr val="000000"/>
                </a:solidFill>
                <a:ea typeface="楷体_GB2312" panose="02010609030101010101" pitchFamily="49" charset="-122"/>
              </a:endParaRPr>
            </a:p>
          </p:txBody>
        </p:sp>
        <p:sp>
          <p:nvSpPr>
            <p:cNvPr id="78" name="PA-矩形 18"/>
            <p:cNvSpPr>
              <a:spLocks noChangeArrowheads="1"/>
            </p:cNvSpPr>
            <p:nvPr>
              <p:custDataLst>
                <p:tags r:id="rId17"/>
              </p:custDataLst>
            </p:nvPr>
          </p:nvSpPr>
          <p:spPr bwMode="auto">
            <a:xfrm>
              <a:off x="113" y="903"/>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i="1">
                  <a:solidFill>
                    <a:srgbClr val="000000"/>
                  </a:solidFill>
                  <a:ea typeface="楷体_GB2312" panose="02010609030101010101" pitchFamily="49" charset="-122"/>
                </a:rPr>
                <a:t>D</a:t>
              </a:r>
              <a:r>
                <a:rPr lang="en-US" altLang="zh-CN" baseline="-25000">
                  <a:solidFill>
                    <a:srgbClr val="000000"/>
                  </a:solidFill>
                  <a:ea typeface="楷体_GB2312" panose="02010609030101010101" pitchFamily="49" charset="-122"/>
                </a:rPr>
                <a:t>2</a:t>
              </a:r>
              <a:endParaRPr lang="en-US" altLang="zh-CN" baseline="-25000">
                <a:solidFill>
                  <a:srgbClr val="000000"/>
                </a:solidFill>
                <a:ea typeface="楷体_GB2312" panose="02010609030101010101" pitchFamily="49" charset="-122"/>
              </a:endParaRPr>
            </a:p>
          </p:txBody>
        </p:sp>
        <p:sp>
          <p:nvSpPr>
            <p:cNvPr id="79" name="PA-矩形 19"/>
            <p:cNvSpPr>
              <a:spLocks noChangeArrowheads="1"/>
            </p:cNvSpPr>
            <p:nvPr>
              <p:custDataLst>
                <p:tags r:id="rId18"/>
              </p:custDataLst>
            </p:nvPr>
          </p:nvSpPr>
          <p:spPr bwMode="auto">
            <a:xfrm>
              <a:off x="113" y="1103"/>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i="1">
                  <a:solidFill>
                    <a:srgbClr val="000000"/>
                  </a:solidFill>
                  <a:ea typeface="楷体_GB2312" panose="02010609030101010101" pitchFamily="49" charset="-122"/>
                </a:rPr>
                <a:t>D</a:t>
              </a:r>
              <a:r>
                <a:rPr lang="en-US" altLang="zh-CN" baseline="-25000">
                  <a:solidFill>
                    <a:srgbClr val="000000"/>
                  </a:solidFill>
                  <a:ea typeface="楷体_GB2312" panose="02010609030101010101" pitchFamily="49" charset="-122"/>
                </a:rPr>
                <a:t>3</a:t>
              </a:r>
              <a:endParaRPr lang="en-US" altLang="zh-CN" baseline="-25000">
                <a:solidFill>
                  <a:srgbClr val="000000"/>
                </a:solidFill>
                <a:ea typeface="楷体_GB2312" panose="02010609030101010101" pitchFamily="49" charset="-122"/>
              </a:endParaRPr>
            </a:p>
          </p:txBody>
        </p:sp>
        <p:sp>
          <p:nvSpPr>
            <p:cNvPr id="80" name="PA-Line 20"/>
            <p:cNvSpPr>
              <a:spLocks noChangeShapeType="1"/>
            </p:cNvSpPr>
            <p:nvPr>
              <p:custDataLst>
                <p:tags r:id="rId19"/>
              </p:custDataLst>
            </p:nvPr>
          </p:nvSpPr>
          <p:spPr bwMode="auto">
            <a:xfrm>
              <a:off x="1110" y="1584"/>
              <a:ext cx="0" cy="297"/>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81" name="PA-Line 21"/>
            <p:cNvSpPr>
              <a:spLocks noChangeShapeType="1"/>
            </p:cNvSpPr>
            <p:nvPr>
              <p:custDataLst>
                <p:tags r:id="rId20"/>
              </p:custDataLst>
            </p:nvPr>
          </p:nvSpPr>
          <p:spPr bwMode="auto">
            <a:xfrm>
              <a:off x="1514" y="1584"/>
              <a:ext cx="0" cy="297"/>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82" name="PA-Line 22"/>
            <p:cNvSpPr>
              <a:spLocks noChangeShapeType="1"/>
            </p:cNvSpPr>
            <p:nvPr>
              <p:custDataLst>
                <p:tags r:id="rId21"/>
              </p:custDataLst>
            </p:nvPr>
          </p:nvSpPr>
          <p:spPr bwMode="auto">
            <a:xfrm flipV="1">
              <a:off x="1110" y="1362"/>
              <a:ext cx="0" cy="214"/>
            </a:xfrm>
            <a:prstGeom prst="line">
              <a:avLst/>
            </a:prstGeom>
            <a:noFill/>
            <a:ln w="28575">
              <a:solidFill>
                <a:srgbClr val="000000"/>
              </a:solidFill>
              <a:prstDash val="dash"/>
              <a:roun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83" name="PA-Line 23"/>
            <p:cNvSpPr>
              <a:spLocks noChangeShapeType="1"/>
            </p:cNvSpPr>
            <p:nvPr>
              <p:custDataLst>
                <p:tags r:id="rId22"/>
              </p:custDataLst>
            </p:nvPr>
          </p:nvSpPr>
          <p:spPr bwMode="auto">
            <a:xfrm flipV="1">
              <a:off x="1513" y="1363"/>
              <a:ext cx="0" cy="214"/>
            </a:xfrm>
            <a:prstGeom prst="line">
              <a:avLst/>
            </a:prstGeom>
            <a:noFill/>
            <a:ln w="28575">
              <a:solidFill>
                <a:srgbClr val="000000"/>
              </a:solidFill>
              <a:prstDash val="dash"/>
              <a:roun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84" name="PA-Line 24"/>
            <p:cNvSpPr>
              <a:spLocks noChangeShapeType="1"/>
            </p:cNvSpPr>
            <p:nvPr>
              <p:custDataLst>
                <p:tags r:id="rId23"/>
              </p:custDataLst>
            </p:nvPr>
          </p:nvSpPr>
          <p:spPr bwMode="auto">
            <a:xfrm>
              <a:off x="1110" y="1379"/>
              <a:ext cx="407" cy="0"/>
            </a:xfrm>
            <a:prstGeom prst="line">
              <a:avLst/>
            </a:prstGeom>
            <a:noFill/>
            <a:ln w="28575">
              <a:solidFill>
                <a:srgbClr val="000000"/>
              </a:solidFill>
              <a:prstDash val="dash"/>
              <a:roun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85" name="PA-Line 25"/>
            <p:cNvSpPr>
              <a:spLocks noChangeShapeType="1"/>
            </p:cNvSpPr>
            <p:nvPr>
              <p:custDataLst>
                <p:tags r:id="rId24"/>
              </p:custDataLst>
            </p:nvPr>
          </p:nvSpPr>
          <p:spPr bwMode="auto">
            <a:xfrm flipV="1">
              <a:off x="1308" y="917"/>
              <a:ext cx="0" cy="469"/>
            </a:xfrm>
            <a:prstGeom prst="line">
              <a:avLst/>
            </a:prstGeom>
            <a:noFill/>
            <a:ln w="28575">
              <a:solidFill>
                <a:srgbClr val="000000"/>
              </a:solidFill>
              <a:prstDash val="dash"/>
              <a:roun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86" name="PA-矩形 26" descr="窄竖线"/>
            <p:cNvSpPr>
              <a:spLocks noChangeArrowheads="1"/>
            </p:cNvSpPr>
            <p:nvPr>
              <p:custDataLst>
                <p:tags r:id="rId25"/>
              </p:custDataLst>
            </p:nvPr>
          </p:nvSpPr>
          <p:spPr bwMode="auto">
            <a:xfrm>
              <a:off x="4" y="34"/>
              <a:ext cx="2550" cy="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fontAlgn="t" hangingPunct="1">
                <a:spcBef>
                  <a:spcPct val="50000"/>
                </a:spcBef>
              </a:pPr>
              <a:r>
                <a:rPr lang="en-US" altLang="zh-CN" sz="2400" b="1" dirty="0">
                  <a:solidFill>
                    <a:srgbClr val="000000"/>
                  </a:solidFill>
                </a:rPr>
                <a:t>4</a:t>
              </a:r>
              <a:r>
                <a:rPr lang="en-US" altLang="zh-CN" sz="2400" b="1" baseline="-25000" dirty="0">
                  <a:solidFill>
                    <a:srgbClr val="000000"/>
                  </a:solidFill>
                </a:rPr>
                <a:t> </a:t>
              </a:r>
              <a:r>
                <a:rPr lang="zh-CN" altLang="en-US" sz="2400" b="1" dirty="0">
                  <a:solidFill>
                    <a:srgbClr val="000000"/>
                  </a:solidFill>
                </a:rPr>
                <a:t>选</a:t>
              </a:r>
              <a:r>
                <a:rPr lang="zh-CN" altLang="en-US" sz="2400" b="1" baseline="-25000" dirty="0">
                  <a:solidFill>
                    <a:srgbClr val="000000"/>
                  </a:solidFill>
                </a:rPr>
                <a:t> </a:t>
              </a:r>
              <a:r>
                <a:rPr lang="en-US" altLang="zh-CN" sz="2400" b="1" dirty="0">
                  <a:solidFill>
                    <a:srgbClr val="000000"/>
                  </a:solidFill>
                </a:rPr>
                <a:t>1</a:t>
              </a:r>
              <a:r>
                <a:rPr lang="en-US" altLang="zh-CN" sz="2400" b="1" baseline="-25000" dirty="0">
                  <a:solidFill>
                    <a:srgbClr val="000000"/>
                  </a:solidFill>
                </a:rPr>
                <a:t> </a:t>
              </a:r>
              <a:r>
                <a:rPr lang="zh-CN" altLang="en-US" sz="2400" b="1" dirty="0">
                  <a:solidFill>
                    <a:srgbClr val="000000"/>
                  </a:solidFill>
                </a:rPr>
                <a:t>数据选择器工作示意图</a:t>
              </a:r>
              <a:endParaRPr lang="zh-CN" altLang="en-US" sz="2400" b="1" dirty="0">
                <a:solidFill>
                  <a:srgbClr val="000000"/>
                </a:solidFill>
              </a:endParaRPr>
            </a:p>
          </p:txBody>
        </p:sp>
        <p:sp>
          <p:nvSpPr>
            <p:cNvPr id="87" name="PA-矩形 27"/>
            <p:cNvSpPr>
              <a:spLocks noChangeArrowheads="1"/>
            </p:cNvSpPr>
            <p:nvPr>
              <p:custDataLst>
                <p:tags r:id="rId26"/>
              </p:custDataLst>
            </p:nvPr>
          </p:nvSpPr>
          <p:spPr bwMode="auto">
            <a:xfrm>
              <a:off x="984" y="1814"/>
              <a:ext cx="3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i="1">
                  <a:solidFill>
                    <a:srgbClr val="000000"/>
                  </a:solidFill>
                  <a:ea typeface="楷体_GB2312" panose="02010609030101010101" pitchFamily="49" charset="-122"/>
                </a:rPr>
                <a:t>A</a:t>
              </a:r>
              <a:r>
                <a:rPr lang="en-US" altLang="zh-CN" baseline="-25000">
                  <a:solidFill>
                    <a:srgbClr val="000000"/>
                  </a:solidFill>
                  <a:ea typeface="楷体_GB2312" panose="02010609030101010101" pitchFamily="49" charset="-122"/>
                </a:rPr>
                <a:t>1</a:t>
              </a:r>
              <a:endParaRPr lang="en-US" altLang="zh-CN" baseline="-25000">
                <a:solidFill>
                  <a:srgbClr val="000000"/>
                </a:solidFill>
                <a:ea typeface="楷体_GB2312" panose="02010609030101010101" pitchFamily="49" charset="-122"/>
              </a:endParaRPr>
            </a:p>
          </p:txBody>
        </p:sp>
        <p:sp>
          <p:nvSpPr>
            <p:cNvPr id="88" name="PA-矩形 28"/>
            <p:cNvSpPr>
              <a:spLocks noChangeArrowheads="1"/>
            </p:cNvSpPr>
            <p:nvPr>
              <p:custDataLst>
                <p:tags r:id="rId27"/>
              </p:custDataLst>
            </p:nvPr>
          </p:nvSpPr>
          <p:spPr bwMode="auto">
            <a:xfrm>
              <a:off x="1390" y="181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i="1">
                  <a:solidFill>
                    <a:srgbClr val="000000"/>
                  </a:solidFill>
                  <a:ea typeface="楷体_GB2312" panose="02010609030101010101" pitchFamily="49" charset="-122"/>
                </a:rPr>
                <a:t>A</a:t>
              </a:r>
              <a:r>
                <a:rPr lang="en-US" altLang="zh-CN" baseline="-25000">
                  <a:solidFill>
                    <a:srgbClr val="000000"/>
                  </a:solidFill>
                  <a:ea typeface="楷体_GB2312" panose="02010609030101010101" pitchFamily="49" charset="-122"/>
                </a:rPr>
                <a:t>0</a:t>
              </a:r>
              <a:endParaRPr lang="en-US" altLang="zh-CN" baseline="-25000">
                <a:solidFill>
                  <a:srgbClr val="000000"/>
                </a:solidFill>
                <a:ea typeface="楷体_GB2312" panose="02010609030101010101" pitchFamily="49" charset="-122"/>
              </a:endParaRPr>
            </a:p>
          </p:txBody>
        </p:sp>
      </p:grpSp>
      <p:sp>
        <p:nvSpPr>
          <p:cNvPr id="89" name="PA-AutoShape 31"/>
          <p:cNvSpPr>
            <a:spLocks noChangeArrowheads="1"/>
          </p:cNvSpPr>
          <p:nvPr>
            <p:custDataLst>
              <p:tags r:id="rId28"/>
            </p:custDataLst>
          </p:nvPr>
        </p:nvSpPr>
        <p:spPr bwMode="auto">
          <a:xfrm>
            <a:off x="3786088" y="2874998"/>
            <a:ext cx="496887" cy="1449388"/>
          </a:xfrm>
          <a:prstGeom prst="roundRect">
            <a:avLst>
              <a:gd name="adj" fmla="val 16667"/>
            </a:avLst>
          </a:prstGeom>
          <a:noFill/>
          <a:ln w="28575">
            <a:solidFill>
              <a:srgbClr val="005286"/>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91" name="PA-椭圆 33"/>
          <p:cNvSpPr>
            <a:spLocks noChangeArrowheads="1"/>
          </p:cNvSpPr>
          <p:nvPr>
            <p:custDataLst>
              <p:tags r:id="rId29"/>
            </p:custDataLst>
          </p:nvPr>
        </p:nvSpPr>
        <p:spPr bwMode="auto">
          <a:xfrm>
            <a:off x="7100791" y="3365479"/>
            <a:ext cx="349135" cy="401479"/>
          </a:xfrm>
          <a:prstGeom prst="roundRect">
            <a:avLst/>
          </a:prstGeom>
          <a:noFill/>
          <a:ln w="28575">
            <a:solidFill>
              <a:srgbClr val="005286"/>
            </a:solidFill>
            <a:round/>
          </a:ln>
          <a:extLst>
            <a:ext uri="{909E8E84-426E-40DD-AFC4-6F175D3DCCD1}">
              <a14:hiddenFill xmlns:a14="http://schemas.microsoft.com/office/drawing/2010/main">
                <a:solidFill>
                  <a:srgbClr val="FFFFFF"/>
                </a:solidFill>
              </a14:hiddenFill>
            </a:ext>
          </a:extLst>
        </p:spPr>
        <p:txBody>
          <a:bodyPr wrap="squar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93" name="PA-AutoShape 35"/>
          <p:cNvSpPr>
            <a:spLocks noChangeArrowheads="1"/>
          </p:cNvSpPr>
          <p:nvPr>
            <p:custDataLst>
              <p:tags r:id="rId30"/>
            </p:custDataLst>
          </p:nvPr>
        </p:nvSpPr>
        <p:spPr bwMode="auto">
          <a:xfrm>
            <a:off x="2772023" y="4935574"/>
            <a:ext cx="1746250" cy="395287"/>
          </a:xfrm>
          <a:prstGeom prst="wedgeRectCallout">
            <a:avLst>
              <a:gd name="adj1" fmla="val 71907"/>
              <a:gd name="adj2" fmla="val -11847"/>
            </a:avLst>
          </a:prstGeom>
          <a:noFill/>
          <a:ln w="28575">
            <a:solidFill>
              <a:srgbClr val="005286"/>
            </a:solidFill>
            <a:miter lim="800000"/>
          </a:ln>
        </p:spPr>
        <p:txBody>
          <a:bodyPr lIns="0" tIns="0" rIns="0" bIns="0"/>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b="1" dirty="0">
                <a:solidFill>
                  <a:srgbClr val="000000"/>
                </a:solidFill>
              </a:rPr>
              <a:t>地址码输入</a:t>
            </a:r>
            <a:endParaRPr lang="zh-CN" altLang="en-US" sz="2400" b="1" dirty="0">
              <a:solidFill>
                <a:srgbClr val="000000"/>
              </a:solidFill>
            </a:endParaRPr>
          </a:p>
        </p:txBody>
      </p:sp>
      <p:grpSp>
        <p:nvGrpSpPr>
          <p:cNvPr id="94" name="PA-组合 36"/>
          <p:cNvGrpSpPr/>
          <p:nvPr>
            <p:custDataLst>
              <p:tags r:id="rId31"/>
            </p:custDataLst>
          </p:nvPr>
        </p:nvGrpSpPr>
        <p:grpSpPr bwMode="auto">
          <a:xfrm>
            <a:off x="5252938" y="4980023"/>
            <a:ext cx="982662" cy="415925"/>
            <a:chOff x="0" y="0"/>
            <a:chExt cx="618" cy="262"/>
          </a:xfrm>
        </p:grpSpPr>
        <p:sp>
          <p:nvSpPr>
            <p:cNvPr id="95" name="PA-矩形 37"/>
            <p:cNvSpPr>
              <a:spLocks noChangeArrowheads="1"/>
            </p:cNvSpPr>
            <p:nvPr>
              <p:custDataLst>
                <p:tags r:id="rId32"/>
              </p:custDataLst>
            </p:nvPr>
          </p:nvSpPr>
          <p:spPr bwMode="auto">
            <a:xfrm>
              <a:off x="405" y="0"/>
              <a:ext cx="213" cy="2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bIns="0">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fontAlgn="t" hangingPunct="1">
                <a:spcBef>
                  <a:spcPct val="50000"/>
                </a:spcBef>
              </a:pPr>
              <a:r>
                <a:rPr lang="en-US" altLang="zh-CN" sz="2400" b="1" dirty="0"/>
                <a:t>1</a:t>
              </a:r>
              <a:endParaRPr lang="en-US" altLang="zh-CN" sz="2400" b="1" dirty="0"/>
            </a:p>
          </p:txBody>
        </p:sp>
        <p:sp>
          <p:nvSpPr>
            <p:cNvPr id="96" name="PA-矩形 38"/>
            <p:cNvSpPr>
              <a:spLocks noChangeArrowheads="1"/>
            </p:cNvSpPr>
            <p:nvPr>
              <p:custDataLst>
                <p:tags r:id="rId33"/>
              </p:custDataLst>
            </p:nvPr>
          </p:nvSpPr>
          <p:spPr bwMode="auto">
            <a:xfrm>
              <a:off x="0" y="0"/>
              <a:ext cx="213" cy="2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bIns="0">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fontAlgn="t" hangingPunct="1">
                <a:spcBef>
                  <a:spcPct val="50000"/>
                </a:spcBef>
              </a:pPr>
              <a:r>
                <a:rPr lang="en-US" altLang="zh-CN" sz="2400" b="1" dirty="0"/>
                <a:t>0</a:t>
              </a:r>
              <a:endParaRPr lang="en-US" altLang="zh-CN" sz="2400" b="1" dirty="0"/>
            </a:p>
          </p:txBody>
        </p:sp>
      </p:grpSp>
      <p:grpSp>
        <p:nvGrpSpPr>
          <p:cNvPr id="97" name="PA-组合 39"/>
          <p:cNvGrpSpPr/>
          <p:nvPr>
            <p:custDataLst>
              <p:tags r:id="rId34"/>
            </p:custDataLst>
          </p:nvPr>
        </p:nvGrpSpPr>
        <p:grpSpPr bwMode="auto">
          <a:xfrm>
            <a:off x="5395813" y="3513173"/>
            <a:ext cx="638175" cy="1530350"/>
            <a:chOff x="0" y="0"/>
            <a:chExt cx="404" cy="964"/>
          </a:xfrm>
        </p:grpSpPr>
        <p:sp>
          <p:nvSpPr>
            <p:cNvPr id="98" name="PA-Line 40"/>
            <p:cNvSpPr>
              <a:spLocks noChangeShapeType="1"/>
            </p:cNvSpPr>
            <p:nvPr>
              <p:custDataLst>
                <p:tags r:id="rId35"/>
              </p:custDataLst>
            </p:nvPr>
          </p:nvSpPr>
          <p:spPr bwMode="auto">
            <a:xfrm>
              <a:off x="0" y="667"/>
              <a:ext cx="0" cy="297"/>
            </a:xfrm>
            <a:prstGeom prst="line">
              <a:avLst/>
            </a:prstGeom>
            <a:noFill/>
            <a:ln w="28575">
              <a:solidFill>
                <a:srgbClr val="005286"/>
              </a:solidFill>
              <a:roun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99" name="PA-Line 41"/>
            <p:cNvSpPr>
              <a:spLocks noChangeShapeType="1"/>
            </p:cNvSpPr>
            <p:nvPr>
              <p:custDataLst>
                <p:tags r:id="rId36"/>
              </p:custDataLst>
            </p:nvPr>
          </p:nvSpPr>
          <p:spPr bwMode="auto">
            <a:xfrm>
              <a:off x="404" y="667"/>
              <a:ext cx="0" cy="297"/>
            </a:xfrm>
            <a:prstGeom prst="line">
              <a:avLst/>
            </a:prstGeom>
            <a:noFill/>
            <a:ln w="28575">
              <a:solidFill>
                <a:srgbClr val="005286"/>
              </a:solidFill>
              <a:roun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100" name="PA-Line 42"/>
            <p:cNvSpPr>
              <a:spLocks noChangeShapeType="1"/>
            </p:cNvSpPr>
            <p:nvPr>
              <p:custDataLst>
                <p:tags r:id="rId37"/>
              </p:custDataLst>
            </p:nvPr>
          </p:nvSpPr>
          <p:spPr bwMode="auto">
            <a:xfrm flipV="1">
              <a:off x="0" y="445"/>
              <a:ext cx="0" cy="214"/>
            </a:xfrm>
            <a:prstGeom prst="line">
              <a:avLst/>
            </a:prstGeom>
            <a:noFill/>
            <a:ln w="28575">
              <a:solidFill>
                <a:srgbClr val="005286"/>
              </a:solidFill>
              <a:prstDash val="dash"/>
              <a:roun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101" name="PA-Line 43"/>
            <p:cNvSpPr>
              <a:spLocks noChangeShapeType="1"/>
            </p:cNvSpPr>
            <p:nvPr>
              <p:custDataLst>
                <p:tags r:id="rId38"/>
              </p:custDataLst>
            </p:nvPr>
          </p:nvSpPr>
          <p:spPr bwMode="auto">
            <a:xfrm flipV="1">
              <a:off x="403" y="446"/>
              <a:ext cx="0" cy="214"/>
            </a:xfrm>
            <a:prstGeom prst="line">
              <a:avLst/>
            </a:prstGeom>
            <a:noFill/>
            <a:ln w="28575">
              <a:solidFill>
                <a:srgbClr val="005286"/>
              </a:solidFill>
              <a:prstDash val="dash"/>
              <a:roun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102" name="PA-Line 44"/>
            <p:cNvSpPr>
              <a:spLocks noChangeShapeType="1"/>
            </p:cNvSpPr>
            <p:nvPr>
              <p:custDataLst>
                <p:tags r:id="rId39"/>
              </p:custDataLst>
            </p:nvPr>
          </p:nvSpPr>
          <p:spPr bwMode="auto">
            <a:xfrm>
              <a:off x="0" y="462"/>
              <a:ext cx="403" cy="0"/>
            </a:xfrm>
            <a:prstGeom prst="line">
              <a:avLst/>
            </a:prstGeom>
            <a:noFill/>
            <a:ln w="28575">
              <a:solidFill>
                <a:srgbClr val="005286"/>
              </a:solidFill>
              <a:prstDash val="dash"/>
              <a:round/>
            </a:ln>
            <a:extLst>
              <a:ext uri="{909E8E84-426E-40DD-AFC4-6F175D3DCCD1}">
                <a14:hiddenFill xmlns:a14="http://schemas.microsoft.com/office/drawing/2010/main">
                  <a:noFill/>
                </a14:hiddenFill>
              </a:ext>
            </a:extLst>
          </p:spPr>
          <p:txBody>
            <a:bodyPr>
              <a:spAutoFit/>
            </a:bodyPr>
            <a:lstStyle/>
            <a:p>
              <a:endParaRPr lang="zh-CN" altLang="en-US" dirty="0">
                <a:latin typeface="宋体" panose="02010600030101010101" pitchFamily="2" charset="-122"/>
                <a:ea typeface="宋体" panose="02010600030101010101" pitchFamily="2" charset="-122"/>
                <a:sym typeface="宋体" panose="02010600030101010101" pitchFamily="2" charset="-122"/>
              </a:endParaRPr>
            </a:p>
          </p:txBody>
        </p:sp>
        <p:sp>
          <p:nvSpPr>
            <p:cNvPr id="103" name="PA-Line 45"/>
            <p:cNvSpPr>
              <a:spLocks noChangeShapeType="1"/>
            </p:cNvSpPr>
            <p:nvPr>
              <p:custDataLst>
                <p:tags r:id="rId40"/>
              </p:custDataLst>
            </p:nvPr>
          </p:nvSpPr>
          <p:spPr bwMode="auto">
            <a:xfrm flipV="1">
              <a:off x="198" y="0"/>
              <a:ext cx="0" cy="469"/>
            </a:xfrm>
            <a:prstGeom prst="line">
              <a:avLst/>
            </a:prstGeom>
            <a:noFill/>
            <a:ln w="28575">
              <a:solidFill>
                <a:srgbClr val="005286"/>
              </a:solidFill>
              <a:prstDash val="dash"/>
              <a:round/>
              <a:tailEnd type="triangle" w="med" len="lg"/>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grpSp>
      <p:grpSp>
        <p:nvGrpSpPr>
          <p:cNvPr id="104" name="PA-组合 46"/>
          <p:cNvGrpSpPr/>
          <p:nvPr>
            <p:custDataLst>
              <p:tags r:id="rId41"/>
            </p:custDataLst>
          </p:nvPr>
        </p:nvGrpSpPr>
        <p:grpSpPr bwMode="auto">
          <a:xfrm>
            <a:off x="5119588" y="3135348"/>
            <a:ext cx="666750" cy="455613"/>
            <a:chOff x="0" y="0"/>
            <a:chExt cx="419" cy="287"/>
          </a:xfrm>
          <a:solidFill>
            <a:schemeClr val="bg1"/>
          </a:solidFill>
        </p:grpSpPr>
        <p:sp>
          <p:nvSpPr>
            <p:cNvPr id="105" name="PA-矩形 47"/>
            <p:cNvSpPr>
              <a:spLocks noChangeArrowheads="1"/>
            </p:cNvSpPr>
            <p:nvPr>
              <p:custDataLst>
                <p:tags r:id="rId42"/>
              </p:custDataLst>
            </p:nvPr>
          </p:nvSpPr>
          <p:spPr bwMode="auto">
            <a:xfrm>
              <a:off x="74" y="0"/>
              <a:ext cx="345" cy="2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106" name="PA-Line 48"/>
            <p:cNvSpPr>
              <a:spLocks noChangeShapeType="1"/>
            </p:cNvSpPr>
            <p:nvPr>
              <p:custDataLst>
                <p:tags r:id="rId43"/>
              </p:custDataLst>
            </p:nvPr>
          </p:nvSpPr>
          <p:spPr bwMode="auto">
            <a:xfrm flipH="1" flipV="1">
              <a:off x="0" y="206"/>
              <a:ext cx="419" cy="81"/>
            </a:xfrm>
            <a:prstGeom prst="line">
              <a:avLst/>
            </a:prstGeom>
            <a:grpFill/>
            <a:ln w="28575">
              <a:solidFill>
                <a:srgbClr val="FF3300"/>
              </a:solidFill>
              <a:round/>
              <a:tailEnd type="triangle" w="med" len="med"/>
            </a:ln>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grpSp>
      <p:sp>
        <p:nvSpPr>
          <p:cNvPr id="107" name="PA-AutoShape 49"/>
          <p:cNvSpPr>
            <a:spLocks noChangeArrowheads="1"/>
          </p:cNvSpPr>
          <p:nvPr>
            <p:custDataLst>
              <p:tags r:id="rId44"/>
            </p:custDataLst>
          </p:nvPr>
        </p:nvSpPr>
        <p:spPr bwMode="auto">
          <a:xfrm rot="16200000">
            <a:off x="5464435" y="4591085"/>
            <a:ext cx="496888" cy="1160463"/>
          </a:xfrm>
          <a:prstGeom prst="roundRect">
            <a:avLst>
              <a:gd name="adj" fmla="val 16667"/>
            </a:avLst>
          </a:prstGeom>
          <a:noFill/>
          <a:ln w="28575">
            <a:solidFill>
              <a:srgbClr val="005286"/>
            </a:solidFill>
            <a:rou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108" name="PA-矩形 50"/>
          <p:cNvSpPr>
            <a:spLocks noChangeArrowheads="1"/>
          </p:cNvSpPr>
          <p:nvPr>
            <p:custDataLst>
              <p:tags r:id="rId45"/>
            </p:custDataLst>
          </p:nvPr>
        </p:nvSpPr>
        <p:spPr bwMode="auto">
          <a:xfrm>
            <a:off x="7038875" y="3305211"/>
            <a:ext cx="733425" cy="568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144000" bIns="144000">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b="1" i="1" dirty="0">
                <a:solidFill>
                  <a:srgbClr val="FF00FF"/>
                </a:solidFill>
                <a:ea typeface="楷体_GB2312" panose="02010609030101010101" pitchFamily="49" charset="-122"/>
              </a:rPr>
              <a:t>Y</a:t>
            </a:r>
            <a:r>
              <a:rPr lang="en-US" altLang="zh-CN" b="1" dirty="0">
                <a:solidFill>
                  <a:srgbClr val="FF00FF"/>
                </a:solidFill>
                <a:ea typeface="楷体_GB2312" panose="02010609030101010101" pitchFamily="49" charset="-122"/>
              </a:rPr>
              <a:t>=</a:t>
            </a:r>
            <a:r>
              <a:rPr lang="en-US" altLang="zh-CN" b="1" i="1" dirty="0">
                <a:solidFill>
                  <a:srgbClr val="FF00FF"/>
                </a:solidFill>
                <a:ea typeface="楷体_GB2312" panose="02010609030101010101" pitchFamily="49" charset="-122"/>
              </a:rPr>
              <a:t>D</a:t>
            </a:r>
            <a:r>
              <a:rPr lang="en-US" altLang="zh-CN" b="1" baseline="-25000" dirty="0">
                <a:solidFill>
                  <a:srgbClr val="FF00FF"/>
                </a:solidFill>
                <a:ea typeface="楷体_GB2312" panose="02010609030101010101" pitchFamily="49" charset="-122"/>
              </a:rPr>
              <a:t>1</a:t>
            </a:r>
            <a:endParaRPr lang="en-US" altLang="zh-CN" b="1" baseline="-25000" dirty="0">
              <a:solidFill>
                <a:srgbClr val="FF00FF"/>
              </a:solidFill>
              <a:ea typeface="楷体_GB2312" panose="02010609030101010101" pitchFamily="49" charset="-122"/>
            </a:endParaRPr>
          </a:p>
        </p:txBody>
      </p:sp>
      <p:sp>
        <p:nvSpPr>
          <p:cNvPr id="109" name="PA-矩形 51"/>
          <p:cNvSpPr>
            <a:spLocks noChangeArrowheads="1"/>
          </p:cNvSpPr>
          <p:nvPr>
            <p:custDataLst>
              <p:tags r:id="rId46"/>
            </p:custDataLst>
          </p:nvPr>
        </p:nvSpPr>
        <p:spPr bwMode="auto">
          <a:xfrm>
            <a:off x="3811488" y="3198848"/>
            <a:ext cx="50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i="1">
                <a:solidFill>
                  <a:srgbClr val="FF00FF"/>
                </a:solidFill>
                <a:ea typeface="楷体_GB2312" panose="02010609030101010101" pitchFamily="49" charset="-122"/>
              </a:rPr>
              <a:t>D</a:t>
            </a:r>
            <a:r>
              <a:rPr lang="en-US" altLang="zh-CN" baseline="-25000">
                <a:solidFill>
                  <a:srgbClr val="FF00FF"/>
                </a:solidFill>
                <a:ea typeface="楷体_GB2312" panose="02010609030101010101" pitchFamily="49" charset="-122"/>
              </a:rPr>
              <a:t>1</a:t>
            </a:r>
            <a:endParaRPr lang="en-US" altLang="zh-CN" baseline="-25000">
              <a:solidFill>
                <a:srgbClr val="FF00FF"/>
              </a:solidFill>
              <a:ea typeface="楷体_GB2312" panose="02010609030101010101" pitchFamily="49" charset="-122"/>
            </a:endParaRPr>
          </a:p>
        </p:txBody>
      </p:sp>
      <p:sp>
        <p:nvSpPr>
          <p:cNvPr id="110" name="PA-Line 52"/>
          <p:cNvSpPr>
            <a:spLocks noChangeShapeType="1"/>
          </p:cNvSpPr>
          <p:nvPr>
            <p:custDataLst>
              <p:tags r:id="rId47"/>
            </p:custDataLst>
          </p:nvPr>
        </p:nvSpPr>
        <p:spPr bwMode="auto">
          <a:xfrm>
            <a:off x="4282975" y="3449673"/>
            <a:ext cx="795338" cy="0"/>
          </a:xfrm>
          <a:prstGeom prst="line">
            <a:avLst/>
          </a:prstGeom>
          <a:noFill/>
          <a:ln w="57150">
            <a:solidFill>
              <a:srgbClr val="FF00FF"/>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111" name="PA-Line 53"/>
          <p:cNvSpPr>
            <a:spLocks noChangeShapeType="1"/>
          </p:cNvSpPr>
          <p:nvPr>
            <p:custDataLst>
              <p:tags r:id="rId48"/>
            </p:custDataLst>
          </p:nvPr>
        </p:nvSpPr>
        <p:spPr bwMode="auto">
          <a:xfrm>
            <a:off x="5708550" y="3579848"/>
            <a:ext cx="1382713" cy="0"/>
          </a:xfrm>
          <a:prstGeom prst="line">
            <a:avLst/>
          </a:prstGeom>
          <a:noFill/>
          <a:ln w="57150">
            <a:solidFill>
              <a:srgbClr val="FF00FF"/>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112" name="PA-Line 54"/>
          <p:cNvSpPr>
            <a:spLocks noChangeShapeType="1"/>
          </p:cNvSpPr>
          <p:nvPr>
            <p:custDataLst>
              <p:tags r:id="rId49"/>
            </p:custDataLst>
          </p:nvPr>
        </p:nvSpPr>
        <p:spPr bwMode="auto">
          <a:xfrm>
            <a:off x="5040213" y="3451261"/>
            <a:ext cx="679450" cy="130175"/>
          </a:xfrm>
          <a:prstGeom prst="line">
            <a:avLst/>
          </a:prstGeom>
          <a:noFill/>
          <a:ln w="57150">
            <a:solidFill>
              <a:srgbClr val="FF00FF"/>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114" name="PA-文本框 56"/>
          <p:cNvSpPr txBox="1">
            <a:spLocks noChangeArrowheads="1"/>
          </p:cNvSpPr>
          <p:nvPr>
            <p:custDataLst>
              <p:tags r:id="rId50"/>
            </p:custDataLst>
          </p:nvPr>
        </p:nvSpPr>
        <p:spPr bwMode="auto">
          <a:xfrm>
            <a:off x="1032349" y="5719848"/>
            <a:ext cx="10389504" cy="461665"/>
          </a:xfrm>
          <a:prstGeom prst="rect">
            <a:avLst/>
          </a:prstGeom>
          <a:noFill/>
          <a:ln>
            <a:noFill/>
          </a:ln>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000000"/>
                </a:solidFill>
                <a:latin typeface="宋体" panose="02010600030101010101" pitchFamily="2" charset="-122"/>
              </a:rPr>
              <a:t>　　</a:t>
            </a:r>
            <a:r>
              <a:rPr lang="zh-CN" altLang="en-US" sz="2400" b="1" dirty="0">
                <a:solidFill>
                  <a:srgbClr val="000000"/>
                </a:solidFill>
              </a:rPr>
              <a:t>数据选择器的输入信号个数 </a:t>
            </a:r>
            <a:r>
              <a:rPr lang="en-US" altLang="zh-CN" sz="2400" b="1" dirty="0">
                <a:solidFill>
                  <a:srgbClr val="000000"/>
                </a:solidFill>
              </a:rPr>
              <a:t>M</a:t>
            </a:r>
            <a:r>
              <a:rPr lang="en-US" altLang="zh-CN" sz="2400" b="1" i="1" dirty="0">
                <a:solidFill>
                  <a:srgbClr val="000000"/>
                </a:solidFill>
              </a:rPr>
              <a:t> </a:t>
            </a:r>
            <a:r>
              <a:rPr lang="zh-CN" altLang="en-US" sz="2400" b="1" dirty="0">
                <a:solidFill>
                  <a:srgbClr val="000000"/>
                </a:solidFill>
              </a:rPr>
              <a:t>与地址码个数 </a:t>
            </a:r>
            <a:r>
              <a:rPr lang="en-US" altLang="zh-CN" sz="2400" b="1" i="1" dirty="0">
                <a:solidFill>
                  <a:srgbClr val="000000"/>
                </a:solidFill>
              </a:rPr>
              <a:t>n </a:t>
            </a:r>
            <a:r>
              <a:rPr lang="zh-CN" altLang="en-US" sz="2400" b="1" dirty="0">
                <a:solidFill>
                  <a:srgbClr val="000000"/>
                </a:solidFill>
              </a:rPr>
              <a:t>的关系为</a:t>
            </a:r>
            <a:r>
              <a:rPr lang="zh-CN" altLang="en-US" sz="2400" b="1" dirty="0">
                <a:solidFill>
                  <a:srgbClr val="000000"/>
                </a:solidFill>
                <a:latin typeface="宋体" panose="02010600030101010101" pitchFamily="2" charset="-122"/>
              </a:rPr>
              <a:t>    </a:t>
            </a:r>
            <a:r>
              <a:rPr lang="en-US" altLang="zh-CN" sz="2400" b="1" dirty="0">
                <a:cs typeface="Times New Roman" panose="02020603050405020304" pitchFamily="18" charset="0"/>
              </a:rPr>
              <a:t>M</a:t>
            </a:r>
            <a:r>
              <a:rPr lang="en-US" altLang="zh-CN" sz="2400" b="1" i="1" dirty="0">
                <a:cs typeface="Times New Roman" panose="02020603050405020304" pitchFamily="18" charset="0"/>
              </a:rPr>
              <a:t> </a:t>
            </a:r>
            <a:r>
              <a:rPr lang="en-US" altLang="zh-CN" sz="2400" b="1" dirty="0"/>
              <a:t>= 2</a:t>
            </a:r>
            <a:r>
              <a:rPr lang="en-US" altLang="zh-CN" sz="2400" b="1" i="1" baseline="30000" dirty="0"/>
              <a:t>n</a:t>
            </a:r>
            <a:endParaRPr lang="en-US" altLang="zh-CN" sz="2400" b="1" i="1" baseline="30000" dirty="0"/>
          </a:p>
        </p:txBody>
      </p:sp>
      <p:sp>
        <p:nvSpPr>
          <p:cNvPr id="115" name="PA-文本框 57"/>
          <p:cNvSpPr txBox="1">
            <a:spLocks noChangeArrowheads="1"/>
          </p:cNvSpPr>
          <p:nvPr>
            <p:custDataLst>
              <p:tags r:id="rId51"/>
            </p:custDataLst>
          </p:nvPr>
        </p:nvSpPr>
        <p:spPr bwMode="auto">
          <a:xfrm>
            <a:off x="7405587" y="4636423"/>
            <a:ext cx="3228865" cy="461665"/>
          </a:xfrm>
          <a:prstGeom prst="rect">
            <a:avLst/>
          </a:prstGeom>
          <a:noFill/>
          <a:ln>
            <a:noFill/>
          </a:ln>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fontAlgn="t" hangingPunct="1">
              <a:spcBef>
                <a:spcPct val="50000"/>
              </a:spcBef>
            </a:pPr>
            <a:r>
              <a:rPr lang="zh-CN" altLang="en-US" sz="2400" b="1" dirty="0">
                <a:solidFill>
                  <a:srgbClr val="005286"/>
                </a:solidFill>
                <a:latin typeface="宋体" panose="02010600030101010101" pitchFamily="2" charset="-122"/>
              </a:rPr>
              <a:t>多到一的数字开关</a:t>
            </a:r>
            <a:endParaRPr lang="zh-CN" altLang="en-US" sz="2400" b="1" dirty="0">
              <a:solidFill>
                <a:srgbClr val="005286"/>
              </a:solidFill>
              <a:latin typeface="宋体" panose="02010600030101010101" pitchFamily="2" charset="-122"/>
            </a:endParaRPr>
          </a:p>
        </p:txBody>
      </p:sp>
      <p:sp>
        <p:nvSpPr>
          <p:cNvPr id="60" name="PA-文本框 5"/>
          <p:cNvSpPr txBox="1">
            <a:spLocks noChangeArrowheads="1"/>
          </p:cNvSpPr>
          <p:nvPr>
            <p:custDataLst>
              <p:tags r:id="rId52"/>
            </p:custDataLst>
          </p:nvPr>
        </p:nvSpPr>
        <p:spPr bwMode="auto">
          <a:xfrm>
            <a:off x="626940" y="1441945"/>
            <a:ext cx="44022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2. </a:t>
            </a:r>
            <a:r>
              <a:rPr kumimoji="1" lang="zh-CN" altLang="en-US" sz="2800" b="1" dirty="0">
                <a:solidFill>
                  <a:srgbClr val="005286"/>
                </a:solidFill>
                <a:latin typeface="+mj-ea"/>
                <a:ea typeface="+mj-ea"/>
                <a:sym typeface="微软雅黑" panose="020B0503020204020204" pitchFamily="34" charset="-122"/>
              </a:rPr>
              <a:t>集成数据选择器</a:t>
            </a:r>
            <a:endParaRPr kumimoji="1" lang="zh-CN" altLang="en-US" sz="2800" b="1" dirty="0">
              <a:solidFill>
                <a:srgbClr val="005286"/>
              </a:solidFill>
              <a:latin typeface="+mj-ea"/>
              <a:ea typeface="+mj-ea"/>
              <a:sym typeface="微软雅黑" panose="020B0503020204020204" pitchFamily="34" charset="-122"/>
            </a:endParaRPr>
          </a:p>
        </p:txBody>
      </p:sp>
      <p:sp>
        <p:nvSpPr>
          <p:cNvPr id="2" name="矩形 1"/>
          <p:cNvSpPr/>
          <p:nvPr/>
        </p:nvSpPr>
        <p:spPr>
          <a:xfrm>
            <a:off x="7550378" y="3379178"/>
            <a:ext cx="1422184" cy="461665"/>
          </a:xfrm>
          <a:prstGeom prst="rect">
            <a:avLst/>
          </a:prstGeom>
        </p:spPr>
        <p:txBody>
          <a:bodyPr wrap="none">
            <a:spAutoFit/>
          </a:bodyPr>
          <a:lstStyle/>
          <a:p>
            <a:r>
              <a:rPr lang="zh-CN" altLang="en-US" sz="2400" b="1" dirty="0">
                <a:solidFill>
                  <a:srgbClr val="000000"/>
                </a:solidFill>
              </a:rPr>
              <a:t>一路输出</a:t>
            </a:r>
            <a:endParaRPr lang="zh-CN" altLang="en-US" sz="2400" b="1" dirty="0">
              <a:solidFill>
                <a:srgbClr val="000000"/>
              </a:solidFill>
            </a:endParaRPr>
          </a:p>
        </p:txBody>
      </p:sp>
      <p:sp>
        <p:nvSpPr>
          <p:cNvPr id="3" name="矩形 2"/>
          <p:cNvSpPr/>
          <p:nvPr/>
        </p:nvSpPr>
        <p:spPr>
          <a:xfrm>
            <a:off x="2273941" y="3357723"/>
            <a:ext cx="1422184" cy="461665"/>
          </a:xfrm>
          <a:prstGeom prst="rect">
            <a:avLst/>
          </a:prstGeom>
        </p:spPr>
        <p:txBody>
          <a:bodyPr wrap="none">
            <a:spAutoFit/>
          </a:bodyPr>
          <a:lstStyle/>
          <a:p>
            <a:r>
              <a:rPr lang="zh-CN" altLang="en-US" sz="2400" b="1" dirty="0">
                <a:solidFill>
                  <a:srgbClr val="000000"/>
                </a:solidFill>
              </a:rPr>
              <a:t>多路输入</a:t>
            </a:r>
            <a:endParaRPr lang="zh-CN" altLang="en-US" sz="2400" b="1" dirty="0">
              <a:solidFill>
                <a:srgbClr val="000000"/>
              </a:solidFill>
            </a:endParaRPr>
          </a:p>
        </p:txBody>
      </p:sp>
      <p:sp>
        <p:nvSpPr>
          <p:cNvPr id="117" name="PA-圆角矩形 1"/>
          <p:cNvSpPr/>
          <p:nvPr>
            <p:custDataLst>
              <p:tags r:id="rId53"/>
            </p:custDataLst>
          </p:nvPr>
        </p:nvSpPr>
        <p:spPr>
          <a:xfrm>
            <a:off x="-348342" y="516695"/>
            <a:ext cx="4968234"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8" name="PA-文本框 5"/>
          <p:cNvSpPr txBox="1">
            <a:spLocks noChangeArrowheads="1"/>
          </p:cNvSpPr>
          <p:nvPr>
            <p:custDataLst>
              <p:tags r:id="rId54"/>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数据选择器与数据分配器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p:cTn id="11" dur="500" fill="hold"/>
                                        <p:tgtEl>
                                          <p:spTgt spid="62"/>
                                        </p:tgtEl>
                                        <p:attrNameLst>
                                          <p:attrName>ppt_w</p:attrName>
                                        </p:attrNameLst>
                                      </p:cBhvr>
                                      <p:tavLst>
                                        <p:tav tm="0">
                                          <p:val>
                                            <p:fltVal val="0"/>
                                          </p:val>
                                        </p:tav>
                                        <p:tav tm="100000">
                                          <p:val>
                                            <p:strVal val="#ppt_w"/>
                                          </p:val>
                                        </p:tav>
                                      </p:tavLst>
                                    </p:anim>
                                    <p:anim calcmode="lin" valueType="num">
                                      <p:cBhvr>
                                        <p:cTn id="12" dur="500" fill="hold"/>
                                        <p:tgtEl>
                                          <p:spTgt spid="62"/>
                                        </p:tgtEl>
                                        <p:attrNameLst>
                                          <p:attrName>ppt_h</p:attrName>
                                        </p:attrNameLst>
                                      </p:cBhvr>
                                      <p:tavLst>
                                        <p:tav tm="0">
                                          <p:val>
                                            <p:fltVal val="0"/>
                                          </p:val>
                                        </p:tav>
                                        <p:tav tm="100000">
                                          <p:val>
                                            <p:strVal val="#ppt_h"/>
                                          </p:val>
                                        </p:tav>
                                      </p:tavLst>
                                    </p:anim>
                                    <p:anim calcmode="lin" valueType="num">
                                      <p:cBhvr>
                                        <p:cTn id="13" dur="500" fill="hold"/>
                                        <p:tgtEl>
                                          <p:spTgt spid="62"/>
                                        </p:tgtEl>
                                        <p:attrNameLst>
                                          <p:attrName>style.rotation</p:attrName>
                                        </p:attrNameLst>
                                      </p:cBhvr>
                                      <p:tavLst>
                                        <p:tav tm="0">
                                          <p:val>
                                            <p:fltVal val="360"/>
                                          </p:val>
                                        </p:tav>
                                        <p:tav tm="100000">
                                          <p:val>
                                            <p:fltVal val="0"/>
                                          </p:val>
                                        </p:tav>
                                      </p:tavLst>
                                    </p:anim>
                                    <p:animEffect transition="in" filter="fade">
                                      <p:cBhvr>
                                        <p:cTn id="14" dur="500"/>
                                        <p:tgtEl>
                                          <p:spTgt spid="62"/>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89"/>
                                        </p:tgtEl>
                                        <p:attrNameLst>
                                          <p:attrName>style.visibility</p:attrName>
                                        </p:attrNameLst>
                                      </p:cBhvr>
                                      <p:to>
                                        <p:strVal val="visible"/>
                                      </p:to>
                                    </p:set>
                                    <p:anim calcmode="lin" valueType="num">
                                      <p:cBhvr>
                                        <p:cTn id="19" dur="500" fill="hold"/>
                                        <p:tgtEl>
                                          <p:spTgt spid="89"/>
                                        </p:tgtEl>
                                        <p:attrNameLst>
                                          <p:attrName>ppt_w</p:attrName>
                                        </p:attrNameLst>
                                      </p:cBhvr>
                                      <p:tavLst>
                                        <p:tav tm="0">
                                          <p:val>
                                            <p:fltVal val="0"/>
                                          </p:val>
                                        </p:tav>
                                        <p:tav tm="100000">
                                          <p:val>
                                            <p:strVal val="#ppt_w"/>
                                          </p:val>
                                        </p:tav>
                                      </p:tavLst>
                                    </p:anim>
                                    <p:anim calcmode="lin" valueType="num">
                                      <p:cBhvr>
                                        <p:cTn id="20" dur="500" fill="hold"/>
                                        <p:tgtEl>
                                          <p:spTgt spid="89"/>
                                        </p:tgtEl>
                                        <p:attrNameLst>
                                          <p:attrName>ppt_h</p:attrName>
                                        </p:attrNameLst>
                                      </p:cBhvr>
                                      <p:tavLst>
                                        <p:tav tm="0">
                                          <p:val>
                                            <p:fltVal val="0"/>
                                          </p:val>
                                        </p:tav>
                                        <p:tav tm="100000">
                                          <p:val>
                                            <p:strVal val="#ppt_h"/>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91"/>
                                        </p:tgtEl>
                                        <p:attrNameLst>
                                          <p:attrName>style.visibility</p:attrName>
                                        </p:attrNameLst>
                                      </p:cBhvr>
                                      <p:to>
                                        <p:strVal val="visible"/>
                                      </p:to>
                                    </p:set>
                                    <p:anim calcmode="lin" valueType="num">
                                      <p:cBhvr>
                                        <p:cTn id="29" dur="500" fill="hold"/>
                                        <p:tgtEl>
                                          <p:spTgt spid="91"/>
                                        </p:tgtEl>
                                        <p:attrNameLst>
                                          <p:attrName>ppt_w</p:attrName>
                                        </p:attrNameLst>
                                      </p:cBhvr>
                                      <p:tavLst>
                                        <p:tav tm="0">
                                          <p:val>
                                            <p:fltVal val="0"/>
                                          </p:val>
                                        </p:tav>
                                        <p:tav tm="100000">
                                          <p:val>
                                            <p:strVal val="#ppt_w"/>
                                          </p:val>
                                        </p:tav>
                                      </p:tavLst>
                                    </p:anim>
                                    <p:anim calcmode="lin" valueType="num">
                                      <p:cBhvr>
                                        <p:cTn id="30" dur="500" fill="hold"/>
                                        <p:tgtEl>
                                          <p:spTgt spid="91"/>
                                        </p:tgtEl>
                                        <p:attrNameLst>
                                          <p:attrName>ppt_h</p:attrName>
                                        </p:attrNameLst>
                                      </p:cBhvr>
                                      <p:tavLst>
                                        <p:tav tm="0">
                                          <p:val>
                                            <p:fltVal val="0"/>
                                          </p:val>
                                        </p:tav>
                                        <p:tav tm="100000">
                                          <p:val>
                                            <p:strVal val="#ppt_h"/>
                                          </p:val>
                                        </p:tav>
                                      </p:tavLst>
                                    </p:anim>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grpId="0" nodeType="clickEffect">
                                  <p:stCondLst>
                                    <p:cond delay="0"/>
                                  </p:stCondLst>
                                  <p:childTnLst>
                                    <p:set>
                                      <p:cBhvr>
                                        <p:cTn id="38" dur="1" fill="hold">
                                          <p:stCondLst>
                                            <p:cond delay="0"/>
                                          </p:stCondLst>
                                        </p:cTn>
                                        <p:tgtEl>
                                          <p:spTgt spid="107"/>
                                        </p:tgtEl>
                                        <p:attrNameLst>
                                          <p:attrName>style.visibility</p:attrName>
                                        </p:attrNameLst>
                                      </p:cBhvr>
                                      <p:to>
                                        <p:strVal val="visible"/>
                                      </p:to>
                                    </p:set>
                                    <p:anim calcmode="lin" valueType="num">
                                      <p:cBhvr>
                                        <p:cTn id="39" dur="500" fill="hold"/>
                                        <p:tgtEl>
                                          <p:spTgt spid="107"/>
                                        </p:tgtEl>
                                        <p:attrNameLst>
                                          <p:attrName>ppt_w</p:attrName>
                                        </p:attrNameLst>
                                      </p:cBhvr>
                                      <p:tavLst>
                                        <p:tav tm="0">
                                          <p:val>
                                            <p:fltVal val="0"/>
                                          </p:val>
                                        </p:tav>
                                        <p:tav tm="100000">
                                          <p:val>
                                            <p:strVal val="#ppt_w"/>
                                          </p:val>
                                        </p:tav>
                                      </p:tavLst>
                                    </p:anim>
                                    <p:anim calcmode="lin" valueType="num">
                                      <p:cBhvr>
                                        <p:cTn id="40" dur="500" fill="hold"/>
                                        <p:tgtEl>
                                          <p:spTgt spid="107"/>
                                        </p:tgtEl>
                                        <p:attrNameLst>
                                          <p:attrName>ppt_h</p:attrName>
                                        </p:attrNameLst>
                                      </p:cBhvr>
                                      <p:tavLst>
                                        <p:tav tm="0">
                                          <p:val>
                                            <p:fltVal val="0"/>
                                          </p:val>
                                        </p:tav>
                                        <p:tav tm="100000">
                                          <p:val>
                                            <p:strVal val="#ppt_h"/>
                                          </p:val>
                                        </p:tav>
                                      </p:tavLst>
                                    </p:anim>
                                  </p:childTnLst>
                                </p:cTn>
                              </p:par>
                            </p:childTnLst>
                          </p:cTn>
                        </p:par>
                        <p:par>
                          <p:cTn id="41" fill="hold">
                            <p:stCondLst>
                              <p:cond delay="500"/>
                            </p:stCondLst>
                            <p:childTnLst>
                              <p:par>
                                <p:cTn id="42" presetID="2" presetClass="entr" presetSubtype="8" fill="hold" grpId="0" nodeType="afterEffect">
                                  <p:stCondLst>
                                    <p:cond delay="0"/>
                                  </p:stCondLst>
                                  <p:childTnLst>
                                    <p:set>
                                      <p:cBhvr>
                                        <p:cTn id="43" dur="1" fill="hold">
                                          <p:stCondLst>
                                            <p:cond delay="0"/>
                                          </p:stCondLst>
                                        </p:cTn>
                                        <p:tgtEl>
                                          <p:spTgt spid="93"/>
                                        </p:tgtEl>
                                        <p:attrNameLst>
                                          <p:attrName>style.visibility</p:attrName>
                                        </p:attrNameLst>
                                      </p:cBhvr>
                                      <p:to>
                                        <p:strVal val="visible"/>
                                      </p:to>
                                    </p:set>
                                    <p:anim calcmode="lin" valueType="num">
                                      <p:cBhvr additive="base">
                                        <p:cTn id="44" dur="500" fill="hold"/>
                                        <p:tgtEl>
                                          <p:spTgt spid="93"/>
                                        </p:tgtEl>
                                        <p:attrNameLst>
                                          <p:attrName>ppt_x</p:attrName>
                                        </p:attrNameLst>
                                      </p:cBhvr>
                                      <p:tavLst>
                                        <p:tav tm="0">
                                          <p:val>
                                            <p:strVal val="0-#ppt_w/2"/>
                                          </p:val>
                                        </p:tav>
                                        <p:tav tm="100000">
                                          <p:val>
                                            <p:strVal val="#ppt_x"/>
                                          </p:val>
                                        </p:tav>
                                      </p:tavLst>
                                    </p:anim>
                                    <p:anim calcmode="lin" valueType="num">
                                      <p:cBhvr additive="base">
                                        <p:cTn id="45" dur="500" fill="hold"/>
                                        <p:tgtEl>
                                          <p:spTgt spid="9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93"/>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23" presetClass="entr" presetSubtype="16" fill="hold" nodeType="clickEffect">
                                  <p:stCondLst>
                                    <p:cond delay="0"/>
                                  </p:stCondLst>
                                  <p:childTnLst>
                                    <p:set>
                                      <p:cBhvr>
                                        <p:cTn id="49" dur="1" fill="hold">
                                          <p:stCondLst>
                                            <p:cond delay="0"/>
                                          </p:stCondLst>
                                        </p:cTn>
                                        <p:tgtEl>
                                          <p:spTgt spid="94"/>
                                        </p:tgtEl>
                                        <p:attrNameLst>
                                          <p:attrName>style.visibility</p:attrName>
                                        </p:attrNameLst>
                                      </p:cBhvr>
                                      <p:to>
                                        <p:strVal val="visible"/>
                                      </p:to>
                                    </p:set>
                                    <p:anim calcmode="lin" valueType="num">
                                      <p:cBhvr>
                                        <p:cTn id="50" dur="500" fill="hold"/>
                                        <p:tgtEl>
                                          <p:spTgt spid="94"/>
                                        </p:tgtEl>
                                        <p:attrNameLst>
                                          <p:attrName>ppt_w</p:attrName>
                                        </p:attrNameLst>
                                      </p:cBhvr>
                                      <p:tavLst>
                                        <p:tav tm="0">
                                          <p:val>
                                            <p:fltVal val="0"/>
                                          </p:val>
                                        </p:tav>
                                        <p:tav tm="100000">
                                          <p:val>
                                            <p:strVal val="#ppt_w"/>
                                          </p:val>
                                        </p:tav>
                                      </p:tavLst>
                                    </p:anim>
                                    <p:anim calcmode="lin" valueType="num">
                                      <p:cBhvr>
                                        <p:cTn id="51" dur="500" fill="hold"/>
                                        <p:tgtEl>
                                          <p:spTgt spid="94"/>
                                        </p:tgtEl>
                                        <p:attrNameLst>
                                          <p:attrName>ppt_h</p:attrName>
                                        </p:attrNameLst>
                                      </p:cBhvr>
                                      <p:tavLst>
                                        <p:tav tm="0">
                                          <p:val>
                                            <p:fltVal val="0"/>
                                          </p:val>
                                        </p:tav>
                                        <p:tav tm="100000">
                                          <p:val>
                                            <p:strVal val="#ppt_h"/>
                                          </p:val>
                                        </p:tav>
                                      </p:tavLst>
                                    </p:anim>
                                  </p:childTnLst>
                                </p:cTn>
                              </p:par>
                            </p:childTnLst>
                          </p:cTn>
                        </p:par>
                        <p:par>
                          <p:cTn id="52" fill="hold">
                            <p:stCondLst>
                              <p:cond delay="500"/>
                            </p:stCondLst>
                            <p:childTnLst>
                              <p:par>
                                <p:cTn id="53" presetID="22" presetClass="entr" presetSubtype="4" fill="hold" nodeType="afterEffect">
                                  <p:stCondLst>
                                    <p:cond delay="100"/>
                                  </p:stCondLst>
                                  <p:childTnLst>
                                    <p:set>
                                      <p:cBhvr>
                                        <p:cTn id="54" dur="1" fill="hold">
                                          <p:stCondLst>
                                            <p:cond delay="0"/>
                                          </p:stCondLst>
                                        </p:cTn>
                                        <p:tgtEl>
                                          <p:spTgt spid="97"/>
                                        </p:tgtEl>
                                        <p:attrNameLst>
                                          <p:attrName>style.visibility</p:attrName>
                                        </p:attrNameLst>
                                      </p:cBhvr>
                                      <p:to>
                                        <p:strVal val="visible"/>
                                      </p:to>
                                    </p:set>
                                    <p:animEffect transition="in" filter="wipe(down)">
                                      <p:cBhvr>
                                        <p:cTn id="55" dur="500"/>
                                        <p:tgtEl>
                                          <p:spTgt spid="97"/>
                                        </p:tgtEl>
                                      </p:cBhvr>
                                    </p:animEffect>
                                  </p:childTnLst>
                                  <p:subTnLst>
                                    <p:set>
                                      <p:cBhvr override="childStyle">
                                        <p:cTn dur="1" fill="hold" display="0" masterRel="nextClick" afterEffect="1"/>
                                        <p:tgtEl>
                                          <p:spTgt spid="97"/>
                                        </p:tgtEl>
                                        <p:attrNameLst>
                                          <p:attrName>style.visibility</p:attrName>
                                        </p:attrNameLst>
                                      </p:cBhvr>
                                      <p:to>
                                        <p:strVal val="hidden"/>
                                      </p:to>
                                    </p:set>
                                  </p:subTnLst>
                                </p:cTn>
                              </p:par>
                            </p:childTnLst>
                          </p:cTn>
                        </p:par>
                        <p:par>
                          <p:cTn id="56" fill="hold">
                            <p:stCondLst>
                              <p:cond delay="1100"/>
                            </p:stCondLst>
                            <p:childTnLst>
                              <p:par>
                                <p:cTn id="57" presetID="17" presetClass="entr" presetSubtype="2" fill="hold" nodeType="afterEffect">
                                  <p:stCondLst>
                                    <p:cond delay="100"/>
                                  </p:stCondLst>
                                  <p:childTnLst>
                                    <p:set>
                                      <p:cBhvr>
                                        <p:cTn id="58" dur="1" fill="hold">
                                          <p:stCondLst>
                                            <p:cond delay="0"/>
                                          </p:stCondLst>
                                        </p:cTn>
                                        <p:tgtEl>
                                          <p:spTgt spid="104"/>
                                        </p:tgtEl>
                                        <p:attrNameLst>
                                          <p:attrName>style.visibility</p:attrName>
                                        </p:attrNameLst>
                                      </p:cBhvr>
                                      <p:to>
                                        <p:strVal val="visible"/>
                                      </p:to>
                                    </p:set>
                                    <p:anim calcmode="lin" valueType="num">
                                      <p:cBhvr>
                                        <p:cTn id="59" dur="500" fill="hold"/>
                                        <p:tgtEl>
                                          <p:spTgt spid="104"/>
                                        </p:tgtEl>
                                        <p:attrNameLst>
                                          <p:attrName>ppt_x</p:attrName>
                                        </p:attrNameLst>
                                      </p:cBhvr>
                                      <p:tavLst>
                                        <p:tav tm="0">
                                          <p:val>
                                            <p:strVal val="#ppt_x+#ppt_w/2"/>
                                          </p:val>
                                        </p:tav>
                                        <p:tav tm="100000">
                                          <p:val>
                                            <p:strVal val="#ppt_x"/>
                                          </p:val>
                                        </p:tav>
                                      </p:tavLst>
                                    </p:anim>
                                    <p:anim calcmode="lin" valueType="num">
                                      <p:cBhvr>
                                        <p:cTn id="60" dur="500" fill="hold"/>
                                        <p:tgtEl>
                                          <p:spTgt spid="104"/>
                                        </p:tgtEl>
                                        <p:attrNameLst>
                                          <p:attrName>ppt_y</p:attrName>
                                        </p:attrNameLst>
                                      </p:cBhvr>
                                      <p:tavLst>
                                        <p:tav tm="0">
                                          <p:val>
                                            <p:strVal val="#ppt_y"/>
                                          </p:val>
                                        </p:tav>
                                        <p:tav tm="100000">
                                          <p:val>
                                            <p:strVal val="#ppt_y"/>
                                          </p:val>
                                        </p:tav>
                                      </p:tavLst>
                                    </p:anim>
                                    <p:anim calcmode="lin" valueType="num">
                                      <p:cBhvr>
                                        <p:cTn id="61" dur="500" fill="hold"/>
                                        <p:tgtEl>
                                          <p:spTgt spid="104"/>
                                        </p:tgtEl>
                                        <p:attrNameLst>
                                          <p:attrName>ppt_w</p:attrName>
                                        </p:attrNameLst>
                                      </p:cBhvr>
                                      <p:tavLst>
                                        <p:tav tm="0">
                                          <p:val>
                                            <p:fltVal val="0"/>
                                          </p:val>
                                        </p:tav>
                                        <p:tav tm="100000">
                                          <p:val>
                                            <p:strVal val="#ppt_w"/>
                                          </p:val>
                                        </p:tav>
                                      </p:tavLst>
                                    </p:anim>
                                    <p:anim calcmode="lin" valueType="num">
                                      <p:cBhvr>
                                        <p:cTn id="62" dur="500" fill="hold"/>
                                        <p:tgtEl>
                                          <p:spTgt spid="104"/>
                                        </p:tgtEl>
                                        <p:attrNameLst>
                                          <p:attrName>ppt_h</p:attrName>
                                        </p:attrNameLst>
                                      </p:cBhvr>
                                      <p:tavLst>
                                        <p:tav tm="0">
                                          <p:val>
                                            <p:strVal val="#ppt_h"/>
                                          </p:val>
                                        </p:tav>
                                        <p:tav tm="100000">
                                          <p:val>
                                            <p:strVal val="#ppt_h"/>
                                          </p:val>
                                        </p:tav>
                                      </p:tavLst>
                                    </p:anim>
                                  </p:childTnLst>
                                </p:cTn>
                              </p:par>
                            </p:childTnLst>
                          </p:cTn>
                        </p:par>
                        <p:par>
                          <p:cTn id="63" fill="hold">
                            <p:stCondLst>
                              <p:cond delay="1700"/>
                            </p:stCondLst>
                            <p:childTnLst>
                              <p:par>
                                <p:cTn id="64" presetID="23" presetClass="entr" presetSubtype="16" fill="hold" grpId="0" nodeType="afterEffect">
                                  <p:stCondLst>
                                    <p:cond delay="100"/>
                                  </p:stCondLst>
                                  <p:childTnLst>
                                    <p:set>
                                      <p:cBhvr>
                                        <p:cTn id="65" dur="1" fill="hold">
                                          <p:stCondLst>
                                            <p:cond delay="0"/>
                                          </p:stCondLst>
                                        </p:cTn>
                                        <p:tgtEl>
                                          <p:spTgt spid="109"/>
                                        </p:tgtEl>
                                        <p:attrNameLst>
                                          <p:attrName>style.visibility</p:attrName>
                                        </p:attrNameLst>
                                      </p:cBhvr>
                                      <p:to>
                                        <p:strVal val="visible"/>
                                      </p:to>
                                    </p:set>
                                    <p:anim calcmode="lin" valueType="num">
                                      <p:cBhvr>
                                        <p:cTn id="66" dur="500" fill="hold"/>
                                        <p:tgtEl>
                                          <p:spTgt spid="109"/>
                                        </p:tgtEl>
                                        <p:attrNameLst>
                                          <p:attrName>ppt_w</p:attrName>
                                        </p:attrNameLst>
                                      </p:cBhvr>
                                      <p:tavLst>
                                        <p:tav tm="0">
                                          <p:val>
                                            <p:fltVal val="0"/>
                                          </p:val>
                                        </p:tav>
                                        <p:tav tm="100000">
                                          <p:val>
                                            <p:strVal val="#ppt_w"/>
                                          </p:val>
                                        </p:tav>
                                      </p:tavLst>
                                    </p:anim>
                                    <p:anim calcmode="lin" valueType="num">
                                      <p:cBhvr>
                                        <p:cTn id="67" dur="500" fill="hold"/>
                                        <p:tgtEl>
                                          <p:spTgt spid="109"/>
                                        </p:tgtEl>
                                        <p:attrNameLst>
                                          <p:attrName>ppt_h</p:attrName>
                                        </p:attrNameLst>
                                      </p:cBhvr>
                                      <p:tavLst>
                                        <p:tav tm="0">
                                          <p:val>
                                            <p:fltVal val="0"/>
                                          </p:val>
                                        </p:tav>
                                        <p:tav tm="100000">
                                          <p:val>
                                            <p:strVal val="#ppt_h"/>
                                          </p:val>
                                        </p:tav>
                                      </p:tavLst>
                                    </p:anim>
                                  </p:childTnLst>
                                </p:cTn>
                              </p:par>
                            </p:childTnLst>
                          </p:cTn>
                        </p:par>
                        <p:par>
                          <p:cTn id="68" fill="hold">
                            <p:stCondLst>
                              <p:cond delay="2300"/>
                            </p:stCondLst>
                            <p:childTnLst>
                              <p:par>
                                <p:cTn id="69" presetID="22" presetClass="entr" presetSubtype="8" fill="hold" grpId="0" nodeType="afterEffect">
                                  <p:stCondLst>
                                    <p:cond delay="100"/>
                                  </p:stCondLst>
                                  <p:childTnLst>
                                    <p:set>
                                      <p:cBhvr>
                                        <p:cTn id="70" dur="1" fill="hold">
                                          <p:stCondLst>
                                            <p:cond delay="0"/>
                                          </p:stCondLst>
                                        </p:cTn>
                                        <p:tgtEl>
                                          <p:spTgt spid="110"/>
                                        </p:tgtEl>
                                        <p:attrNameLst>
                                          <p:attrName>style.visibility</p:attrName>
                                        </p:attrNameLst>
                                      </p:cBhvr>
                                      <p:to>
                                        <p:strVal val="visible"/>
                                      </p:to>
                                    </p:set>
                                    <p:animEffect transition="in" filter="wipe(left)">
                                      <p:cBhvr>
                                        <p:cTn id="71" dur="500"/>
                                        <p:tgtEl>
                                          <p:spTgt spid="110"/>
                                        </p:tgtEl>
                                      </p:cBhvr>
                                    </p:animEffect>
                                  </p:childTnLst>
                                </p:cTn>
                              </p:par>
                            </p:childTnLst>
                          </p:cTn>
                        </p:par>
                        <p:par>
                          <p:cTn id="72" fill="hold">
                            <p:stCondLst>
                              <p:cond delay="2900"/>
                            </p:stCondLst>
                            <p:childTnLst>
                              <p:par>
                                <p:cTn id="73" presetID="22" presetClass="entr" presetSubtype="8" fill="hold" grpId="0" nodeType="afterEffect">
                                  <p:stCondLst>
                                    <p:cond delay="100"/>
                                  </p:stCondLst>
                                  <p:childTnLst>
                                    <p:set>
                                      <p:cBhvr>
                                        <p:cTn id="74" dur="1" fill="hold">
                                          <p:stCondLst>
                                            <p:cond delay="0"/>
                                          </p:stCondLst>
                                        </p:cTn>
                                        <p:tgtEl>
                                          <p:spTgt spid="112"/>
                                        </p:tgtEl>
                                        <p:attrNameLst>
                                          <p:attrName>style.visibility</p:attrName>
                                        </p:attrNameLst>
                                      </p:cBhvr>
                                      <p:to>
                                        <p:strVal val="visible"/>
                                      </p:to>
                                    </p:set>
                                    <p:animEffect transition="in" filter="wipe(left)">
                                      <p:cBhvr>
                                        <p:cTn id="75" dur="500"/>
                                        <p:tgtEl>
                                          <p:spTgt spid="112"/>
                                        </p:tgtEl>
                                      </p:cBhvr>
                                    </p:animEffect>
                                  </p:childTnLst>
                                </p:cTn>
                              </p:par>
                            </p:childTnLst>
                          </p:cTn>
                        </p:par>
                        <p:par>
                          <p:cTn id="76" fill="hold">
                            <p:stCondLst>
                              <p:cond delay="3500"/>
                            </p:stCondLst>
                            <p:childTnLst>
                              <p:par>
                                <p:cTn id="77" presetID="22" presetClass="entr" presetSubtype="8" fill="hold" grpId="0" nodeType="afterEffect">
                                  <p:stCondLst>
                                    <p:cond delay="100"/>
                                  </p:stCondLst>
                                  <p:childTnLst>
                                    <p:set>
                                      <p:cBhvr>
                                        <p:cTn id="78" dur="1" fill="hold">
                                          <p:stCondLst>
                                            <p:cond delay="0"/>
                                          </p:stCondLst>
                                        </p:cTn>
                                        <p:tgtEl>
                                          <p:spTgt spid="111"/>
                                        </p:tgtEl>
                                        <p:attrNameLst>
                                          <p:attrName>style.visibility</p:attrName>
                                        </p:attrNameLst>
                                      </p:cBhvr>
                                      <p:to>
                                        <p:strVal val="visible"/>
                                      </p:to>
                                    </p:set>
                                    <p:animEffect transition="in" filter="wipe(left)">
                                      <p:cBhvr>
                                        <p:cTn id="79" dur="500"/>
                                        <p:tgtEl>
                                          <p:spTgt spid="111"/>
                                        </p:tgtEl>
                                      </p:cBhvr>
                                    </p:animEffect>
                                  </p:childTnLst>
                                </p:cTn>
                              </p:par>
                            </p:childTnLst>
                          </p:cTn>
                        </p:par>
                        <p:par>
                          <p:cTn id="80" fill="hold">
                            <p:stCondLst>
                              <p:cond delay="4100"/>
                            </p:stCondLst>
                            <p:childTnLst>
                              <p:par>
                                <p:cTn id="81" presetID="22" presetClass="entr" presetSubtype="8" fill="hold" grpId="0" nodeType="afterEffect">
                                  <p:stCondLst>
                                    <p:cond delay="100"/>
                                  </p:stCondLst>
                                  <p:childTnLst>
                                    <p:set>
                                      <p:cBhvr>
                                        <p:cTn id="82" dur="1" fill="hold">
                                          <p:stCondLst>
                                            <p:cond delay="0"/>
                                          </p:stCondLst>
                                        </p:cTn>
                                        <p:tgtEl>
                                          <p:spTgt spid="108"/>
                                        </p:tgtEl>
                                        <p:attrNameLst>
                                          <p:attrName>style.visibility</p:attrName>
                                        </p:attrNameLst>
                                      </p:cBhvr>
                                      <p:to>
                                        <p:strVal val="visible"/>
                                      </p:to>
                                    </p:set>
                                    <p:animEffect transition="in" filter="wipe(left)">
                                      <p:cBhvr>
                                        <p:cTn id="83" dur="500"/>
                                        <p:tgtEl>
                                          <p:spTgt spid="108"/>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114"/>
                                        </p:tgtEl>
                                        <p:attrNameLst>
                                          <p:attrName>style.visibility</p:attrName>
                                        </p:attrNameLst>
                                      </p:cBhvr>
                                      <p:to>
                                        <p:strVal val="visible"/>
                                      </p:to>
                                    </p:set>
                                    <p:animEffect transition="in" filter="wipe(left)">
                                      <p:cBhvr>
                                        <p:cTn id="88" dur="500"/>
                                        <p:tgtEl>
                                          <p:spTgt spid="114"/>
                                        </p:tgtEl>
                                      </p:cBhvr>
                                    </p:animEffect>
                                  </p:childTnLst>
                                </p:cTn>
                              </p:par>
                            </p:childTnLst>
                          </p:cTn>
                        </p:par>
                        <p:par>
                          <p:cTn id="89" fill="hold">
                            <p:stCondLst>
                              <p:cond delay="500"/>
                            </p:stCondLst>
                            <p:childTnLst>
                              <p:par>
                                <p:cTn id="90" presetID="10" presetClass="entr" presetSubtype="0" fill="hold" grpId="0" nodeType="after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fade">
                                      <p:cBhvr>
                                        <p:cTn id="92" dur="500"/>
                                        <p:tgtEl>
                                          <p:spTgt spid="4"/>
                                        </p:tgtEl>
                                      </p:cBhvr>
                                    </p:animEffect>
                                  </p:childTnLst>
                                </p:cTn>
                              </p:par>
                            </p:childTnLst>
                          </p:cTn>
                        </p:par>
                      </p:childTnLst>
                    </p:cTn>
                  </p:par>
                  <p:par>
                    <p:cTn id="93" fill="hold">
                      <p:stCondLst>
                        <p:cond delay="indefinite"/>
                      </p:stCondLst>
                      <p:childTnLst>
                        <p:par>
                          <p:cTn id="94" fill="hold">
                            <p:stCondLst>
                              <p:cond delay="0"/>
                            </p:stCondLst>
                            <p:childTnLst>
                              <p:par>
                                <p:cTn id="95" presetID="49" presetClass="entr" presetSubtype="0" decel="100000" fill="hold" grpId="0" nodeType="clickEffect">
                                  <p:stCondLst>
                                    <p:cond delay="0"/>
                                  </p:stCondLst>
                                  <p:childTnLst>
                                    <p:set>
                                      <p:cBhvr>
                                        <p:cTn id="96" dur="1" fill="hold">
                                          <p:stCondLst>
                                            <p:cond delay="0"/>
                                          </p:stCondLst>
                                        </p:cTn>
                                        <p:tgtEl>
                                          <p:spTgt spid="115"/>
                                        </p:tgtEl>
                                        <p:attrNameLst>
                                          <p:attrName>style.visibility</p:attrName>
                                        </p:attrNameLst>
                                      </p:cBhvr>
                                      <p:to>
                                        <p:strVal val="visible"/>
                                      </p:to>
                                    </p:set>
                                    <p:anim calcmode="lin" valueType="num">
                                      <p:cBhvr>
                                        <p:cTn id="97" dur="500" fill="hold"/>
                                        <p:tgtEl>
                                          <p:spTgt spid="115"/>
                                        </p:tgtEl>
                                        <p:attrNameLst>
                                          <p:attrName>ppt_w</p:attrName>
                                        </p:attrNameLst>
                                      </p:cBhvr>
                                      <p:tavLst>
                                        <p:tav tm="0">
                                          <p:val>
                                            <p:fltVal val="0"/>
                                          </p:val>
                                        </p:tav>
                                        <p:tav tm="100000">
                                          <p:val>
                                            <p:strVal val="#ppt_w"/>
                                          </p:val>
                                        </p:tav>
                                      </p:tavLst>
                                    </p:anim>
                                    <p:anim calcmode="lin" valueType="num">
                                      <p:cBhvr>
                                        <p:cTn id="98" dur="500" fill="hold"/>
                                        <p:tgtEl>
                                          <p:spTgt spid="115"/>
                                        </p:tgtEl>
                                        <p:attrNameLst>
                                          <p:attrName>ppt_h</p:attrName>
                                        </p:attrNameLst>
                                      </p:cBhvr>
                                      <p:tavLst>
                                        <p:tav tm="0">
                                          <p:val>
                                            <p:fltVal val="0"/>
                                          </p:val>
                                        </p:tav>
                                        <p:tav tm="100000">
                                          <p:val>
                                            <p:strVal val="#ppt_h"/>
                                          </p:val>
                                        </p:tav>
                                      </p:tavLst>
                                    </p:anim>
                                    <p:anim calcmode="lin" valueType="num">
                                      <p:cBhvr>
                                        <p:cTn id="99" dur="500" fill="hold"/>
                                        <p:tgtEl>
                                          <p:spTgt spid="115"/>
                                        </p:tgtEl>
                                        <p:attrNameLst>
                                          <p:attrName>style.rotation</p:attrName>
                                        </p:attrNameLst>
                                      </p:cBhvr>
                                      <p:tavLst>
                                        <p:tav tm="0">
                                          <p:val>
                                            <p:fltVal val="360"/>
                                          </p:val>
                                        </p:tav>
                                        <p:tav tm="100000">
                                          <p:val>
                                            <p:fltVal val="0"/>
                                          </p:val>
                                        </p:tav>
                                      </p:tavLst>
                                    </p:anim>
                                    <p:animEffect transition="in" filter="fade">
                                      <p:cBhvr>
                                        <p:cTn id="100"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9" grpId="0" animBg="1" autoUpdateAnimBg="0"/>
      <p:bldP spid="91" grpId="0" animBg="1" autoUpdateAnimBg="0"/>
      <p:bldP spid="93" grpId="0" animBg="1" autoUpdateAnimBg="0"/>
      <p:bldP spid="107" grpId="0" animBg="1" autoUpdateAnimBg="0"/>
      <p:bldP spid="108" grpId="0" animBg="1" autoUpdateAnimBg="0"/>
      <p:bldP spid="109" grpId="0" autoUpdateAnimBg="0"/>
      <p:bldP spid="110" grpId="0" animBg="1"/>
      <p:bldP spid="111" grpId="0" animBg="1"/>
      <p:bldP spid="112" grpId="0" animBg="1"/>
      <p:bldP spid="114" grpId="0"/>
      <p:bldP spid="115" grpId="0"/>
      <p:bldP spid="60" grpId="0"/>
      <p:bldP spid="2" grpId="0"/>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圆角矩形 1"/>
          <p:cNvSpPr/>
          <p:nvPr>
            <p:custDataLst>
              <p:tags r:id="rId1"/>
            </p:custDataLst>
          </p:nvPr>
        </p:nvSpPr>
        <p:spPr>
          <a:xfrm>
            <a:off x="-348342" y="516695"/>
            <a:ext cx="4968234"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文本框 5"/>
          <p:cNvSpPr txBox="1">
            <a:spLocks noChangeArrowheads="1"/>
          </p:cNvSpPr>
          <p:nvPr>
            <p:custDataLst>
              <p:tags r:id="rId2"/>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数据选择器与数据分配器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3" name="PA-文本框 5"/>
          <p:cNvSpPr txBox="1">
            <a:spLocks noChangeArrowheads="1"/>
          </p:cNvSpPr>
          <p:nvPr>
            <p:custDataLst>
              <p:tags r:id="rId3"/>
            </p:custDataLst>
          </p:nvPr>
        </p:nvSpPr>
        <p:spPr bwMode="auto">
          <a:xfrm>
            <a:off x="626940" y="1441945"/>
            <a:ext cx="44022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2. </a:t>
            </a:r>
            <a:r>
              <a:rPr kumimoji="1" lang="zh-CN" altLang="en-US" sz="2800" b="1" dirty="0">
                <a:solidFill>
                  <a:srgbClr val="005286"/>
                </a:solidFill>
                <a:latin typeface="+mj-ea"/>
                <a:ea typeface="+mj-ea"/>
                <a:sym typeface="微软雅黑" panose="020B0503020204020204" pitchFamily="34" charset="-122"/>
              </a:rPr>
              <a:t>集成数据选择器</a:t>
            </a:r>
            <a:endParaRPr kumimoji="1" lang="zh-CN" altLang="en-US" sz="2800" b="1" dirty="0">
              <a:solidFill>
                <a:srgbClr val="005286"/>
              </a:solidFill>
              <a:latin typeface="+mj-ea"/>
              <a:ea typeface="+mj-ea"/>
              <a:sym typeface="微软雅黑" panose="020B0503020204020204" pitchFamily="34" charset="-122"/>
            </a:endParaRPr>
          </a:p>
        </p:txBody>
      </p:sp>
      <p:grpSp>
        <p:nvGrpSpPr>
          <p:cNvPr id="8" name="组合 7"/>
          <p:cNvGrpSpPr/>
          <p:nvPr/>
        </p:nvGrpSpPr>
        <p:grpSpPr>
          <a:xfrm>
            <a:off x="1490773" y="2166101"/>
            <a:ext cx="4344543" cy="3475316"/>
            <a:chOff x="1490773" y="2166101"/>
            <a:chExt cx="4344543" cy="3475316"/>
          </a:xfrm>
        </p:grpSpPr>
        <p:pic>
          <p:nvPicPr>
            <p:cNvPr id="4" name="PA-图片 3"/>
            <p:cNvPicPr>
              <a:picLocks noChangeAspect="1"/>
            </p:cNvPicPr>
            <p:nvPr>
              <p:custDataLst>
                <p:tags r:id="rId4"/>
              </p:custDataLst>
            </p:nvPr>
          </p:nvPicPr>
          <p:blipFill rotWithShape="1">
            <a:blip r:embed="rId5">
              <a:extLst>
                <a:ext uri="{28A0092B-C50C-407E-A947-70E740481C1C}">
                  <a14:useLocalDpi xmlns:a14="http://schemas.microsoft.com/office/drawing/2010/main" val="0"/>
                </a:ext>
              </a:extLst>
            </a:blip>
            <a:srcRect r="54142"/>
            <a:stretch>
              <a:fillRect/>
            </a:stretch>
          </p:blipFill>
          <p:spPr>
            <a:xfrm>
              <a:off x="1490773" y="2166101"/>
              <a:ext cx="4344543" cy="3444539"/>
            </a:xfrm>
            <a:prstGeom prst="rect">
              <a:avLst/>
            </a:prstGeom>
          </p:spPr>
        </p:pic>
        <p:sp>
          <p:nvSpPr>
            <p:cNvPr id="5" name="文本框 4"/>
            <p:cNvSpPr txBox="1"/>
            <p:nvPr/>
          </p:nvSpPr>
          <p:spPr>
            <a:xfrm>
              <a:off x="2484784" y="5241307"/>
              <a:ext cx="1351722" cy="400110"/>
            </a:xfrm>
            <a:prstGeom prst="rect">
              <a:avLst/>
            </a:prstGeom>
            <a:noFill/>
          </p:spPr>
          <p:txBody>
            <a:bodyPr wrap="square" rtlCol="0">
              <a:spAutoFit/>
            </a:bodyPr>
            <a:lstStyle/>
            <a:p>
              <a:r>
                <a:rPr lang="zh-CN" altLang="en-US" sz="2000" dirty="0"/>
                <a:t>逻辑符号</a:t>
              </a:r>
              <a:endParaRPr lang="zh-CN" altLang="en-US" sz="2000" dirty="0"/>
            </a:p>
          </p:txBody>
        </p:sp>
      </p:grpSp>
      <p:grpSp>
        <p:nvGrpSpPr>
          <p:cNvPr id="11" name="组合 10"/>
          <p:cNvGrpSpPr/>
          <p:nvPr/>
        </p:nvGrpSpPr>
        <p:grpSpPr>
          <a:xfrm>
            <a:off x="5835316" y="2166100"/>
            <a:ext cx="5129461" cy="3996278"/>
            <a:chOff x="5835316" y="2166100"/>
            <a:chExt cx="5129461" cy="3996278"/>
          </a:xfrm>
        </p:grpSpPr>
        <p:pic>
          <p:nvPicPr>
            <p:cNvPr id="7" name="PA-图片 3"/>
            <p:cNvPicPr>
              <a:picLocks noChangeAspect="1"/>
            </p:cNvPicPr>
            <p:nvPr>
              <p:custDataLst>
                <p:tags r:id="rId6"/>
              </p:custDataLst>
            </p:nvPr>
          </p:nvPicPr>
          <p:blipFill rotWithShape="1">
            <a:blip r:embed="rId5">
              <a:extLst>
                <a:ext uri="{28A0092B-C50C-407E-A947-70E740481C1C}">
                  <a14:useLocalDpi xmlns:a14="http://schemas.microsoft.com/office/drawing/2010/main" val="0"/>
                </a:ext>
              </a:extLst>
            </a:blip>
            <a:srcRect l="45858"/>
            <a:stretch>
              <a:fillRect/>
            </a:stretch>
          </p:blipFill>
          <p:spPr>
            <a:xfrm>
              <a:off x="5835316" y="2166100"/>
              <a:ext cx="5129461" cy="3444539"/>
            </a:xfrm>
            <a:prstGeom prst="rect">
              <a:avLst/>
            </a:prstGeom>
          </p:spPr>
        </p:pic>
        <p:sp>
          <p:nvSpPr>
            <p:cNvPr id="6" name="文本框 5"/>
            <p:cNvSpPr txBox="1"/>
            <p:nvPr/>
          </p:nvSpPr>
          <p:spPr>
            <a:xfrm>
              <a:off x="7517297" y="5762268"/>
              <a:ext cx="1351722" cy="400110"/>
            </a:xfrm>
            <a:prstGeom prst="rect">
              <a:avLst/>
            </a:prstGeom>
            <a:noFill/>
          </p:spPr>
          <p:txBody>
            <a:bodyPr wrap="square" rtlCol="0">
              <a:spAutoFit/>
            </a:bodyPr>
            <a:lstStyle/>
            <a:p>
              <a:r>
                <a:rPr lang="zh-CN" altLang="en-US" sz="2000" dirty="0"/>
                <a:t>逻辑电路</a:t>
              </a:r>
              <a:endParaRPr lang="zh-CN" altLang="en-US" sz="2000" dirty="0"/>
            </a:p>
          </p:txBody>
        </p:sp>
      </p:grpSp>
      <p:sp>
        <p:nvSpPr>
          <p:cNvPr id="12" name="文本框 11"/>
          <p:cNvSpPr txBox="1"/>
          <p:nvPr/>
        </p:nvSpPr>
        <p:spPr>
          <a:xfrm>
            <a:off x="7232073" y="1965165"/>
            <a:ext cx="285224" cy="369332"/>
          </a:xfrm>
          <a:prstGeom prst="rect">
            <a:avLst/>
          </a:prstGeom>
          <a:noFill/>
        </p:spPr>
        <p:txBody>
          <a:bodyPr wrap="square" rtlCol="0">
            <a:spAutoFit/>
          </a:bodyPr>
          <a:lstStyle/>
          <a:p>
            <a:r>
              <a:rPr lang="en-US" altLang="zh-CN" b="1" dirty="0">
                <a:solidFill>
                  <a:srgbClr val="0000CC"/>
                </a:solidFill>
              </a:rPr>
              <a:t>0</a:t>
            </a:r>
            <a:endParaRPr lang="zh-CN" altLang="en-US" b="1" dirty="0">
              <a:solidFill>
                <a:srgbClr val="0000CC"/>
              </a:solidFill>
            </a:endParaRPr>
          </a:p>
        </p:txBody>
      </p:sp>
      <p:sp>
        <p:nvSpPr>
          <p:cNvPr id="13" name="文本框 12"/>
          <p:cNvSpPr txBox="1"/>
          <p:nvPr/>
        </p:nvSpPr>
        <p:spPr>
          <a:xfrm>
            <a:off x="8445125" y="2727165"/>
            <a:ext cx="285224" cy="369332"/>
          </a:xfrm>
          <a:prstGeom prst="rect">
            <a:avLst/>
          </a:prstGeom>
          <a:noFill/>
        </p:spPr>
        <p:txBody>
          <a:bodyPr wrap="square" rtlCol="0">
            <a:spAutoFit/>
          </a:bodyPr>
          <a:lstStyle/>
          <a:p>
            <a:r>
              <a:rPr lang="en-US" altLang="zh-CN" b="1" dirty="0">
                <a:solidFill>
                  <a:srgbClr val="0000CC"/>
                </a:solidFill>
              </a:rPr>
              <a:t>1</a:t>
            </a:r>
            <a:endParaRPr lang="zh-CN" altLang="en-US" b="1" dirty="0">
              <a:solidFill>
                <a:srgbClr val="0000CC"/>
              </a:solidFill>
            </a:endParaRPr>
          </a:p>
        </p:txBody>
      </p:sp>
      <p:sp>
        <p:nvSpPr>
          <p:cNvPr id="14" name="文本框 13"/>
          <p:cNvSpPr txBox="1"/>
          <p:nvPr/>
        </p:nvSpPr>
        <p:spPr>
          <a:xfrm>
            <a:off x="8820797" y="2727165"/>
            <a:ext cx="1026766" cy="369332"/>
          </a:xfrm>
          <a:prstGeom prst="rect">
            <a:avLst/>
          </a:prstGeom>
          <a:noFill/>
        </p:spPr>
        <p:txBody>
          <a:bodyPr wrap="square" rtlCol="0">
            <a:spAutoFit/>
          </a:bodyPr>
          <a:lstStyle/>
          <a:p>
            <a:r>
              <a:rPr lang="zh-CN" altLang="en-US" b="1" dirty="0">
                <a:solidFill>
                  <a:srgbClr val="0000CC"/>
                </a:solidFill>
              </a:rPr>
              <a:t>打开</a:t>
            </a:r>
            <a:endParaRPr lang="zh-CN" altLang="en-US" b="1" dirty="0">
              <a:solidFill>
                <a:srgbClr val="0000CC"/>
              </a:solidFill>
            </a:endParaRPr>
          </a:p>
        </p:txBody>
      </p:sp>
      <p:sp>
        <p:nvSpPr>
          <p:cNvPr id="15" name="文本框 14"/>
          <p:cNvSpPr txBox="1"/>
          <p:nvPr/>
        </p:nvSpPr>
        <p:spPr>
          <a:xfrm>
            <a:off x="7241861" y="2301460"/>
            <a:ext cx="285224" cy="369332"/>
          </a:xfrm>
          <a:prstGeom prst="rect">
            <a:avLst/>
          </a:prstGeom>
          <a:noFill/>
        </p:spPr>
        <p:txBody>
          <a:bodyPr wrap="square" rtlCol="0">
            <a:spAutoFit/>
          </a:bodyPr>
          <a:lstStyle/>
          <a:p>
            <a:r>
              <a:rPr lang="en-US" altLang="zh-CN" b="1" dirty="0">
                <a:solidFill>
                  <a:srgbClr val="FF0000"/>
                </a:solidFill>
              </a:rPr>
              <a:t>1</a:t>
            </a:r>
            <a:endParaRPr lang="zh-CN" altLang="en-US" b="1" dirty="0">
              <a:solidFill>
                <a:srgbClr val="FF0000"/>
              </a:solidFill>
            </a:endParaRPr>
          </a:p>
        </p:txBody>
      </p:sp>
      <p:sp>
        <p:nvSpPr>
          <p:cNvPr id="16" name="文本框 15"/>
          <p:cNvSpPr txBox="1"/>
          <p:nvPr/>
        </p:nvSpPr>
        <p:spPr>
          <a:xfrm>
            <a:off x="8050546" y="2727165"/>
            <a:ext cx="285224" cy="369332"/>
          </a:xfrm>
          <a:prstGeom prst="rect">
            <a:avLst/>
          </a:prstGeom>
          <a:noFill/>
        </p:spPr>
        <p:txBody>
          <a:bodyPr wrap="square" rtlCol="0">
            <a:spAutoFit/>
          </a:bodyPr>
          <a:lstStyle/>
          <a:p>
            <a:r>
              <a:rPr lang="en-US" altLang="zh-CN" b="1" dirty="0">
                <a:solidFill>
                  <a:srgbClr val="FF0000"/>
                </a:solidFill>
              </a:rPr>
              <a:t>0</a:t>
            </a:r>
            <a:endParaRPr lang="zh-CN" altLang="en-US" b="1" dirty="0">
              <a:solidFill>
                <a:srgbClr val="FF0000"/>
              </a:solidFill>
            </a:endParaRPr>
          </a:p>
        </p:txBody>
      </p:sp>
      <p:sp>
        <p:nvSpPr>
          <p:cNvPr id="17" name="文本框 16"/>
          <p:cNvSpPr txBox="1"/>
          <p:nvPr/>
        </p:nvSpPr>
        <p:spPr>
          <a:xfrm>
            <a:off x="8822838" y="2971541"/>
            <a:ext cx="681381" cy="369332"/>
          </a:xfrm>
          <a:prstGeom prst="rect">
            <a:avLst/>
          </a:prstGeom>
          <a:noFill/>
        </p:spPr>
        <p:txBody>
          <a:bodyPr wrap="square" rtlCol="0">
            <a:spAutoFit/>
          </a:bodyPr>
          <a:lstStyle/>
          <a:p>
            <a:r>
              <a:rPr lang="zh-CN" altLang="en-US" b="1" dirty="0">
                <a:solidFill>
                  <a:srgbClr val="FF0000"/>
                </a:solidFill>
              </a:rPr>
              <a:t>关闭</a:t>
            </a:r>
            <a:endParaRPr lang="zh-CN" altLang="en-US"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PA-图片 21"/>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4362450" y="2210463"/>
            <a:ext cx="5238750"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3" name="PA-文本框 13"/>
          <p:cNvSpPr txBox="1">
            <a:spLocks noChangeArrowheads="1"/>
          </p:cNvSpPr>
          <p:nvPr>
            <p:custDataLst>
              <p:tags r:id="rId3"/>
            </p:custDataLst>
          </p:nvPr>
        </p:nvSpPr>
        <p:spPr bwMode="auto">
          <a:xfrm>
            <a:off x="5257800" y="1676400"/>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rgbClr val="005286"/>
                </a:solidFill>
                <a:latin typeface="+mn-ea"/>
                <a:ea typeface="+mn-ea"/>
                <a:sym typeface="微软雅黑" panose="020B0503020204020204" pitchFamily="34" charset="-122"/>
              </a:rPr>
              <a:t>4</a:t>
            </a:r>
            <a:r>
              <a:rPr lang="zh-CN" altLang="en-US" sz="2400" b="1" dirty="0">
                <a:solidFill>
                  <a:srgbClr val="005286"/>
                </a:solidFill>
                <a:latin typeface="+mn-ea"/>
                <a:ea typeface="+mn-ea"/>
                <a:sym typeface="微软雅黑" panose="020B0503020204020204" pitchFamily="34" charset="-122"/>
              </a:rPr>
              <a:t>选</a:t>
            </a:r>
            <a:r>
              <a:rPr lang="en-US" altLang="zh-CN" sz="2400" b="1" dirty="0">
                <a:solidFill>
                  <a:srgbClr val="005286"/>
                </a:solidFill>
                <a:latin typeface="+mn-ea"/>
                <a:ea typeface="+mn-ea"/>
                <a:sym typeface="微软雅黑" panose="020B0503020204020204" pitchFamily="34" charset="-122"/>
              </a:rPr>
              <a:t>1</a:t>
            </a:r>
            <a:r>
              <a:rPr lang="zh-CN" altLang="en-US" sz="2400" b="1" dirty="0">
                <a:solidFill>
                  <a:srgbClr val="005286"/>
                </a:solidFill>
                <a:latin typeface="+mn-ea"/>
                <a:ea typeface="+mn-ea"/>
                <a:sym typeface="微软雅黑" panose="020B0503020204020204" pitchFamily="34" charset="-122"/>
              </a:rPr>
              <a:t>数据选择器的真值表 </a:t>
            </a:r>
            <a:endParaRPr lang="zh-CN" altLang="en-US" sz="2400" b="1" dirty="0">
              <a:solidFill>
                <a:srgbClr val="005286"/>
              </a:solidFill>
              <a:latin typeface="+mn-ea"/>
              <a:ea typeface="+mn-ea"/>
              <a:sym typeface="微软雅黑" panose="020B0503020204020204" pitchFamily="34" charset="-122"/>
            </a:endParaRPr>
          </a:p>
        </p:txBody>
      </p:sp>
      <p:sp>
        <p:nvSpPr>
          <p:cNvPr id="10" name="PA-文本框 17"/>
          <p:cNvSpPr txBox="1">
            <a:spLocks noChangeArrowheads="1"/>
          </p:cNvSpPr>
          <p:nvPr>
            <p:custDataLst>
              <p:tags r:id="rId4"/>
            </p:custDataLst>
          </p:nvPr>
        </p:nvSpPr>
        <p:spPr bwMode="auto">
          <a:xfrm>
            <a:off x="1371724" y="5029200"/>
            <a:ext cx="99058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000" b="1" dirty="0">
                <a:solidFill>
                  <a:srgbClr val="000000"/>
                </a:solidFill>
                <a:latin typeface="Times New Roman" panose="02020603050405020304" pitchFamily="18" charset="0"/>
              </a:rPr>
              <a:t>（</a:t>
            </a:r>
            <a:r>
              <a:rPr lang="en-US" altLang="zh-CN" sz="2000" b="1" dirty="0">
                <a:solidFill>
                  <a:srgbClr val="000000"/>
                </a:solidFill>
                <a:latin typeface="Times New Roman" panose="02020603050405020304" pitchFamily="18" charset="0"/>
              </a:rPr>
              <a:t>1</a:t>
            </a:r>
            <a:r>
              <a:rPr lang="zh-CN" altLang="en-US" sz="2000" b="1" dirty="0">
                <a:solidFill>
                  <a:srgbClr val="000000"/>
                </a:solidFill>
                <a:latin typeface="Times New Roman" panose="02020603050405020304" pitchFamily="18" charset="0"/>
              </a:rPr>
              <a:t>）</a:t>
            </a:r>
            <a:r>
              <a:rPr lang="en-US" altLang="zh-CN" sz="2000" b="1" dirty="0">
                <a:solidFill>
                  <a:srgbClr val="000000"/>
                </a:solidFill>
                <a:latin typeface="Times New Roman" panose="02020603050405020304" pitchFamily="18" charset="0"/>
              </a:rPr>
              <a:t>GN</a:t>
            </a:r>
            <a:r>
              <a:rPr lang="zh-CN" altLang="en-US" sz="2000" b="1" dirty="0">
                <a:solidFill>
                  <a:srgbClr val="000000"/>
                </a:solidFill>
                <a:latin typeface="Times New Roman" panose="02020603050405020304" pitchFamily="18" charset="0"/>
              </a:rPr>
              <a:t>＝</a:t>
            </a:r>
            <a:r>
              <a:rPr lang="en-US" altLang="zh-CN" sz="2000" b="1" dirty="0">
                <a:solidFill>
                  <a:srgbClr val="000000"/>
                </a:solidFill>
                <a:latin typeface="Times New Roman" panose="02020603050405020304" pitchFamily="18" charset="0"/>
              </a:rPr>
              <a:t>1</a:t>
            </a:r>
            <a:r>
              <a:rPr lang="zh-CN" altLang="en-US" sz="2000" b="1" dirty="0">
                <a:solidFill>
                  <a:srgbClr val="000000"/>
                </a:solidFill>
                <a:latin typeface="Times New Roman" panose="02020603050405020304" pitchFamily="18" charset="0"/>
              </a:rPr>
              <a:t>时，数据选择器被禁止，无论地址变量取何值，输出</a:t>
            </a:r>
            <a:r>
              <a:rPr lang="en-US" altLang="zh-CN" sz="2000" b="1" i="1" dirty="0">
                <a:solidFill>
                  <a:srgbClr val="000000"/>
                </a:solidFill>
                <a:latin typeface="Times New Roman" panose="02020603050405020304" pitchFamily="18" charset="0"/>
              </a:rPr>
              <a:t>Y</a:t>
            </a:r>
            <a:r>
              <a:rPr lang="zh-CN" altLang="en-US" sz="2000" b="1" dirty="0">
                <a:solidFill>
                  <a:srgbClr val="000000"/>
                </a:solidFill>
                <a:latin typeface="Times New Roman" panose="02020603050405020304" pitchFamily="18" charset="0"/>
              </a:rPr>
              <a:t>总是等于</a:t>
            </a:r>
            <a:r>
              <a:rPr lang="en-US" altLang="zh-CN" sz="2000" b="1" dirty="0">
                <a:solidFill>
                  <a:srgbClr val="000000"/>
                </a:solidFill>
                <a:latin typeface="Times New Roman" panose="02020603050405020304" pitchFamily="18" charset="0"/>
              </a:rPr>
              <a:t>0</a:t>
            </a:r>
            <a:r>
              <a:rPr lang="zh-CN" altLang="en-US" sz="2000" b="1" dirty="0">
                <a:solidFill>
                  <a:srgbClr val="000000"/>
                </a:solidFill>
                <a:latin typeface="Times New Roman" panose="02020603050405020304" pitchFamily="18" charset="0"/>
              </a:rPr>
              <a:t>。</a:t>
            </a:r>
            <a:endParaRPr lang="zh-CN" altLang="en-US" sz="2000" b="1" dirty="0">
              <a:solidFill>
                <a:srgbClr val="000000"/>
              </a:solidFill>
              <a:latin typeface="Times New Roman" panose="02020603050405020304" pitchFamily="18" charset="0"/>
            </a:endParaRPr>
          </a:p>
        </p:txBody>
      </p:sp>
      <p:sp>
        <p:nvSpPr>
          <p:cNvPr id="11" name="PA-文本框 18"/>
          <p:cNvSpPr txBox="1">
            <a:spLocks noChangeArrowheads="1"/>
          </p:cNvSpPr>
          <p:nvPr>
            <p:custDataLst>
              <p:tags r:id="rId5"/>
            </p:custDataLst>
          </p:nvPr>
        </p:nvSpPr>
        <p:spPr bwMode="auto">
          <a:xfrm>
            <a:off x="1380868" y="5660844"/>
            <a:ext cx="7391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000" b="1" dirty="0">
                <a:solidFill>
                  <a:srgbClr val="000000"/>
                </a:solidFill>
                <a:latin typeface="Times New Roman" panose="02020603050405020304" pitchFamily="18" charset="0"/>
              </a:rPr>
              <a:t>（</a:t>
            </a:r>
            <a:r>
              <a:rPr lang="en-US" altLang="zh-CN" sz="2000" b="1" dirty="0">
                <a:solidFill>
                  <a:srgbClr val="000000"/>
                </a:solidFill>
                <a:latin typeface="Times New Roman" panose="02020603050405020304" pitchFamily="18" charset="0"/>
              </a:rPr>
              <a:t>2</a:t>
            </a:r>
            <a:r>
              <a:rPr lang="zh-CN" altLang="en-US" sz="2000" b="1" dirty="0">
                <a:solidFill>
                  <a:srgbClr val="000000"/>
                </a:solidFill>
                <a:latin typeface="Times New Roman" panose="02020603050405020304" pitchFamily="18" charset="0"/>
              </a:rPr>
              <a:t>）</a:t>
            </a:r>
            <a:r>
              <a:rPr lang="en-US" altLang="zh-CN" sz="2000" b="1" dirty="0">
                <a:solidFill>
                  <a:srgbClr val="000000"/>
                </a:solidFill>
                <a:latin typeface="Times New Roman" panose="02020603050405020304" pitchFamily="18" charset="0"/>
              </a:rPr>
              <a:t>GN</a:t>
            </a:r>
            <a:r>
              <a:rPr lang="zh-CN" altLang="en-US" sz="2000" b="1" dirty="0">
                <a:solidFill>
                  <a:srgbClr val="000000"/>
                </a:solidFill>
                <a:latin typeface="Times New Roman" panose="02020603050405020304" pitchFamily="18" charset="0"/>
              </a:rPr>
              <a:t>＝</a:t>
            </a:r>
            <a:r>
              <a:rPr lang="en-US" altLang="zh-CN" sz="2000" b="1" dirty="0">
                <a:solidFill>
                  <a:srgbClr val="000000"/>
                </a:solidFill>
                <a:latin typeface="Times New Roman" panose="02020603050405020304" pitchFamily="18" charset="0"/>
              </a:rPr>
              <a:t>0</a:t>
            </a:r>
            <a:r>
              <a:rPr lang="zh-CN" altLang="en-US" sz="2000" b="1" dirty="0">
                <a:solidFill>
                  <a:srgbClr val="000000"/>
                </a:solidFill>
                <a:latin typeface="Times New Roman" panose="02020603050405020304" pitchFamily="18" charset="0"/>
              </a:rPr>
              <a:t>时，</a:t>
            </a:r>
            <a:endParaRPr lang="zh-CN" altLang="en-US" sz="2000" b="1" dirty="0">
              <a:solidFill>
                <a:srgbClr val="000000"/>
              </a:solidFill>
              <a:latin typeface="Times New Roman" panose="02020603050405020304" pitchFamily="18" charset="0"/>
            </a:endParaRPr>
          </a:p>
        </p:txBody>
      </p:sp>
      <p:sp>
        <p:nvSpPr>
          <p:cNvPr id="13" name="PA-云形标注 5"/>
          <p:cNvSpPr>
            <a:spLocks noChangeArrowheads="1"/>
          </p:cNvSpPr>
          <p:nvPr>
            <p:custDataLst>
              <p:tags r:id="rId6"/>
            </p:custDataLst>
          </p:nvPr>
        </p:nvSpPr>
        <p:spPr bwMode="auto">
          <a:xfrm>
            <a:off x="9416041" y="2986314"/>
            <a:ext cx="2667000" cy="1371600"/>
          </a:xfrm>
          <a:prstGeom prst="cloudCallout">
            <a:avLst>
              <a:gd name="adj1" fmla="val -68005"/>
              <a:gd name="adj2" fmla="val 135508"/>
            </a:avLst>
          </a:prstGeom>
          <a:solidFill>
            <a:schemeClr val="bg1"/>
          </a:solidFill>
          <a:ln w="28575">
            <a:solidFill>
              <a:srgbClr val="005286"/>
            </a:solidFill>
            <a:round/>
          </a:ln>
        </p:spPr>
        <p:txBody>
          <a:bodyPr/>
          <a:lstStyle/>
          <a:p>
            <a:pPr>
              <a:buFont typeface="Arial" panose="020B0604020202020204" pitchFamily="34" charset="0"/>
              <a:buNone/>
              <a:defRPr/>
            </a:pPr>
            <a:r>
              <a:rPr lang="zh-CN" altLang="en-US" sz="2000" b="1" dirty="0">
                <a:latin typeface="宋体" panose="02010600030101010101" pitchFamily="2" charset="-122"/>
                <a:ea typeface="宋体" panose="02010600030101010101" pitchFamily="2" charset="-122"/>
                <a:sym typeface="宋体" panose="02010600030101010101" pitchFamily="2" charset="-122"/>
              </a:rPr>
              <a:t>输出</a:t>
            </a:r>
            <a:r>
              <a:rPr lang="en-US" altLang="zh-CN" sz="2000" b="1" dirty="0">
                <a:latin typeface="宋体" panose="02010600030101010101" pitchFamily="2" charset="-122"/>
                <a:ea typeface="宋体" panose="02010600030101010101" pitchFamily="2" charset="-122"/>
                <a:sym typeface="宋体" panose="02010600030101010101" pitchFamily="2" charset="-122"/>
              </a:rPr>
              <a:t>Y</a:t>
            </a:r>
            <a:r>
              <a:rPr lang="zh-CN" altLang="en-US" sz="2000" b="1" dirty="0">
                <a:latin typeface="宋体" panose="02010600030101010101" pitchFamily="2" charset="-122"/>
                <a:ea typeface="宋体" panose="02010600030101010101" pitchFamily="2" charset="-122"/>
                <a:sym typeface="宋体" panose="02010600030101010101" pitchFamily="2" charset="-122"/>
              </a:rPr>
              <a:t>提供了地址变量的全部最小项</a:t>
            </a:r>
            <a:endParaRPr lang="zh-CN" altLang="en-US" sz="2000" b="1" dirty="0">
              <a:latin typeface="宋体" panose="02010600030101010101" pitchFamily="2" charset="-122"/>
              <a:ea typeface="宋体" panose="02010600030101010101" pitchFamily="2" charset="-122"/>
              <a:sym typeface="宋体" panose="02010600030101010101" pitchFamily="2" charset="-122"/>
            </a:endParaRPr>
          </a:p>
        </p:txBody>
      </p:sp>
      <p:pic>
        <p:nvPicPr>
          <p:cNvPr id="4" name="PA-图片 3"/>
          <p:cNvPicPr>
            <a:picLocks noChangeAspect="1"/>
          </p:cNvPicPr>
          <p:nvPr>
            <p:custDataLst>
              <p:tags r:id="rId7"/>
            </p:custDataLst>
          </p:nvPr>
        </p:nvPicPr>
        <p:blipFill>
          <a:blip r:embed="rId8">
            <a:clrChange>
              <a:clrFrom>
                <a:srgbClr val="F5D0AB"/>
              </a:clrFrom>
              <a:clrTo>
                <a:srgbClr val="F5D0AB">
                  <a:alpha val="0"/>
                </a:srgbClr>
              </a:clrTo>
            </a:clrChange>
            <a:extLst>
              <a:ext uri="{28A0092B-C50C-407E-A947-70E740481C1C}">
                <a14:useLocalDpi xmlns:a14="http://schemas.microsoft.com/office/drawing/2010/main" val="0"/>
              </a:ext>
            </a:extLst>
          </a:blip>
          <a:stretch>
            <a:fillRect/>
          </a:stretch>
        </p:blipFill>
        <p:spPr>
          <a:xfrm>
            <a:off x="3352872" y="5475724"/>
            <a:ext cx="6206266" cy="816935"/>
          </a:xfrm>
          <a:prstGeom prst="rect">
            <a:avLst/>
          </a:prstGeom>
        </p:spPr>
      </p:pic>
      <p:pic>
        <p:nvPicPr>
          <p:cNvPr id="6" name="PA-图片 5"/>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1295526" y="2252636"/>
            <a:ext cx="2499577" cy="2664183"/>
          </a:xfrm>
          <a:prstGeom prst="rect">
            <a:avLst/>
          </a:prstGeom>
        </p:spPr>
      </p:pic>
      <p:sp>
        <p:nvSpPr>
          <p:cNvPr id="14" name="PA-文本框 5"/>
          <p:cNvSpPr txBox="1">
            <a:spLocks noChangeArrowheads="1"/>
          </p:cNvSpPr>
          <p:nvPr>
            <p:custDataLst>
              <p:tags r:id="rId11"/>
            </p:custDataLst>
          </p:nvPr>
        </p:nvSpPr>
        <p:spPr bwMode="auto">
          <a:xfrm>
            <a:off x="626940" y="1441945"/>
            <a:ext cx="44022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2. </a:t>
            </a:r>
            <a:r>
              <a:rPr kumimoji="1" lang="zh-CN" altLang="en-US" sz="2800" b="1" dirty="0">
                <a:solidFill>
                  <a:srgbClr val="005286"/>
                </a:solidFill>
                <a:latin typeface="+mj-ea"/>
                <a:ea typeface="+mj-ea"/>
                <a:sym typeface="微软雅黑" panose="020B0503020204020204" pitchFamily="34" charset="-122"/>
              </a:rPr>
              <a:t>集成数据选择器</a:t>
            </a:r>
            <a:endParaRPr kumimoji="1" lang="zh-CN" altLang="en-US" sz="2800" b="1" dirty="0">
              <a:solidFill>
                <a:srgbClr val="005286"/>
              </a:solidFill>
              <a:latin typeface="+mj-ea"/>
              <a:ea typeface="+mj-ea"/>
              <a:sym typeface="微软雅黑" panose="020B0503020204020204" pitchFamily="34" charset="-122"/>
            </a:endParaRPr>
          </a:p>
        </p:txBody>
      </p:sp>
      <p:sp>
        <p:nvSpPr>
          <p:cNvPr id="16" name="PA-圆角矩形 1"/>
          <p:cNvSpPr/>
          <p:nvPr>
            <p:custDataLst>
              <p:tags r:id="rId12"/>
            </p:custDataLst>
          </p:nvPr>
        </p:nvSpPr>
        <p:spPr>
          <a:xfrm>
            <a:off x="-348342" y="516695"/>
            <a:ext cx="4968234"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PA-文本框 5"/>
          <p:cNvSpPr txBox="1">
            <a:spLocks noChangeArrowheads="1"/>
          </p:cNvSpPr>
          <p:nvPr>
            <p:custDataLst>
              <p:tags r:id="rId13"/>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数据选择器与数据分配器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70660"/>
                                        </p:tgtEl>
                                        <p:attrNameLst>
                                          <p:attrName>style.visibility</p:attrName>
                                        </p:attrNameLst>
                                      </p:cBhvr>
                                      <p:to>
                                        <p:strVal val="visible"/>
                                      </p:to>
                                    </p:set>
                                    <p:animEffect transition="in" filter="checkerboard(across)">
                                      <p:cBhvr>
                                        <p:cTn id="14" dur="500"/>
                                        <p:tgtEl>
                                          <p:spTgt spid="70660"/>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73733"/>
                                        </p:tgtEl>
                                        <p:attrNameLst>
                                          <p:attrName>style.visibility</p:attrName>
                                        </p:attrNameLst>
                                      </p:cBhvr>
                                      <p:to>
                                        <p:strVal val="visible"/>
                                      </p:to>
                                    </p:set>
                                    <p:animEffect transition="in" filter="fade">
                                      <p:cBhvr>
                                        <p:cTn id="17" dur="500"/>
                                        <p:tgtEl>
                                          <p:spTgt spid="73733"/>
                                        </p:tgtEl>
                                      </p:cBhvr>
                                    </p:animEffect>
                                    <p:anim calcmode="lin" valueType="num">
                                      <p:cBhvr>
                                        <p:cTn id="18" dur="500" fill="hold"/>
                                        <p:tgtEl>
                                          <p:spTgt spid="73733"/>
                                        </p:tgtEl>
                                        <p:attrNameLst>
                                          <p:attrName>ppt_x</p:attrName>
                                        </p:attrNameLst>
                                      </p:cBhvr>
                                      <p:tavLst>
                                        <p:tav tm="0">
                                          <p:val>
                                            <p:strVal val="#ppt_x"/>
                                          </p:val>
                                        </p:tav>
                                        <p:tav tm="100000">
                                          <p:val>
                                            <p:strVal val="#ppt_x"/>
                                          </p:val>
                                        </p:tav>
                                      </p:tavLst>
                                    </p:anim>
                                    <p:anim calcmode="lin" valueType="num">
                                      <p:cBhvr>
                                        <p:cTn id="19" dur="500" fill="hold"/>
                                        <p:tgtEl>
                                          <p:spTgt spid="73733"/>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500"/>
                            </p:stCondLst>
                            <p:childTnLst>
                              <p:par>
                                <p:cTn id="25" presetID="42"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p:bldP spid="10" grpId="0" autoUpdateAnimBg="0"/>
      <p:bldP spid="11" grpId="0" autoUpdateAnimBg="0"/>
      <p:bldP spid="13"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p:cNvSpPr/>
          <p:nvPr/>
        </p:nvSpPr>
        <p:spPr>
          <a:xfrm>
            <a:off x="6432583" y="3931472"/>
            <a:ext cx="461701" cy="756642"/>
          </a:xfrm>
          <a:prstGeom prst="roundRect">
            <a:avLst/>
          </a:prstGeom>
          <a:solidFill>
            <a:srgbClr val="FFFF00"/>
          </a:solidFill>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矩形: 圆角 18"/>
          <p:cNvSpPr/>
          <p:nvPr/>
        </p:nvSpPr>
        <p:spPr>
          <a:xfrm>
            <a:off x="5256922" y="2365036"/>
            <a:ext cx="352847" cy="995658"/>
          </a:xfrm>
          <a:prstGeom prst="roundRect">
            <a:avLst/>
          </a:prstGeom>
          <a:solidFill>
            <a:srgbClr val="FFFF00"/>
          </a:solidFill>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矩形: 圆角 17"/>
          <p:cNvSpPr/>
          <p:nvPr/>
        </p:nvSpPr>
        <p:spPr>
          <a:xfrm>
            <a:off x="5256921" y="3309262"/>
            <a:ext cx="352847" cy="2614365"/>
          </a:xfrm>
          <a:prstGeom prst="roundRect">
            <a:avLst/>
          </a:prstGeom>
          <a:solidFill>
            <a:srgbClr val="FFFF00"/>
          </a:solidFill>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矩形 23"/>
          <p:cNvSpPr/>
          <p:nvPr/>
        </p:nvSpPr>
        <p:spPr>
          <a:xfrm>
            <a:off x="2465028" y="5444566"/>
            <a:ext cx="2416046" cy="1130246"/>
          </a:xfrm>
          <a:prstGeom prst="rect">
            <a:avLst/>
          </a:prstGeom>
        </p:spPr>
        <p:txBody>
          <a:bodyPr wrap="none" anchor="ctr">
            <a:spAutoFit/>
          </a:bodyPr>
          <a:lstStyle/>
          <a:p>
            <a:pPr algn="ctr">
              <a:lnSpc>
                <a:spcPct val="150000"/>
              </a:lnSpc>
            </a:pPr>
            <a:r>
              <a:rPr lang="zh-CN" altLang="en-US" sz="2400" b="1" dirty="0"/>
              <a:t>使能端</a:t>
            </a:r>
            <a:endParaRPr lang="en-US" altLang="zh-CN" sz="2400" b="1" dirty="0"/>
          </a:p>
          <a:p>
            <a:pPr algn="ctr">
              <a:lnSpc>
                <a:spcPct val="150000"/>
              </a:lnSpc>
            </a:pPr>
            <a:r>
              <a:rPr lang="zh-CN" altLang="en-US" sz="2400" b="1" dirty="0"/>
              <a:t>输入低电平有效 </a:t>
            </a:r>
            <a:endParaRPr lang="zh-CN" altLang="en-US" sz="2400" b="1" dirty="0"/>
          </a:p>
        </p:txBody>
      </p:sp>
      <p:sp>
        <p:nvSpPr>
          <p:cNvPr id="15" name="PA-文本框 5"/>
          <p:cNvSpPr txBox="1">
            <a:spLocks noChangeArrowheads="1"/>
          </p:cNvSpPr>
          <p:nvPr>
            <p:custDataLst>
              <p:tags r:id="rId1"/>
            </p:custDataLst>
          </p:nvPr>
        </p:nvSpPr>
        <p:spPr bwMode="auto">
          <a:xfrm>
            <a:off x="626940" y="1441945"/>
            <a:ext cx="44022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2. </a:t>
            </a:r>
            <a:r>
              <a:rPr kumimoji="1" lang="zh-CN" altLang="en-US" sz="2800" b="1" dirty="0">
                <a:solidFill>
                  <a:srgbClr val="005286"/>
                </a:solidFill>
                <a:latin typeface="+mj-ea"/>
                <a:ea typeface="+mj-ea"/>
                <a:sym typeface="微软雅黑" panose="020B0503020204020204" pitchFamily="34" charset="-122"/>
              </a:rPr>
              <a:t>集成数据选择器</a:t>
            </a:r>
            <a:endParaRPr kumimoji="1" lang="zh-CN" altLang="en-US" sz="2800" b="1" dirty="0">
              <a:solidFill>
                <a:srgbClr val="005286"/>
              </a:solidFill>
              <a:latin typeface="+mj-ea"/>
              <a:ea typeface="+mj-ea"/>
              <a:sym typeface="微软雅黑" panose="020B0503020204020204" pitchFamily="34" charset="-122"/>
            </a:endParaRPr>
          </a:p>
        </p:txBody>
      </p:sp>
      <p:sp>
        <p:nvSpPr>
          <p:cNvPr id="16" name="PA-圆角矩形 1"/>
          <p:cNvSpPr/>
          <p:nvPr>
            <p:custDataLst>
              <p:tags r:id="rId2"/>
            </p:custDataLst>
          </p:nvPr>
        </p:nvSpPr>
        <p:spPr>
          <a:xfrm>
            <a:off x="-348342" y="516695"/>
            <a:ext cx="4968234"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PA-文本框 5"/>
          <p:cNvSpPr txBox="1">
            <a:spLocks noChangeArrowheads="1"/>
          </p:cNvSpPr>
          <p:nvPr>
            <p:custDataLst>
              <p:tags r:id="rId3"/>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数据选择器与数据分配器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矩形: 圆角 1"/>
          <p:cNvSpPr/>
          <p:nvPr/>
        </p:nvSpPr>
        <p:spPr>
          <a:xfrm>
            <a:off x="5256922" y="5873217"/>
            <a:ext cx="352847" cy="375308"/>
          </a:xfrm>
          <a:prstGeom prst="roundRect">
            <a:avLst/>
          </a:prstGeom>
          <a:solidFill>
            <a:srgbClr val="FFFF00"/>
          </a:solidFill>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5" name="直接连接符 4"/>
          <p:cNvCxnSpPr>
            <a:stCxn id="2" idx="1"/>
          </p:cNvCxnSpPr>
          <p:nvPr/>
        </p:nvCxnSpPr>
        <p:spPr>
          <a:xfrm flipH="1">
            <a:off x="2474684" y="6060871"/>
            <a:ext cx="2782238" cy="0"/>
          </a:xfrm>
          <a:prstGeom prst="line">
            <a:avLst/>
          </a:prstGeom>
          <a:noFill/>
          <a:ln w="38100">
            <a:solidFill>
              <a:schemeClr val="accent1"/>
            </a:solidFill>
          </a:ln>
        </p:spPr>
        <p:style>
          <a:lnRef idx="2">
            <a:schemeClr val="dk1"/>
          </a:lnRef>
          <a:fillRef idx="1">
            <a:schemeClr val="lt1"/>
          </a:fillRef>
          <a:effectRef idx="0">
            <a:schemeClr val="dk1"/>
          </a:effectRef>
          <a:fontRef idx="minor">
            <a:schemeClr val="dk1"/>
          </a:fontRef>
        </p:style>
      </p:cxnSp>
      <p:cxnSp>
        <p:nvCxnSpPr>
          <p:cNvPr id="20" name="直接连接符 19"/>
          <p:cNvCxnSpPr/>
          <p:nvPr/>
        </p:nvCxnSpPr>
        <p:spPr>
          <a:xfrm flipH="1">
            <a:off x="2474684" y="4616699"/>
            <a:ext cx="2782238" cy="0"/>
          </a:xfrm>
          <a:prstGeom prst="line">
            <a:avLst/>
          </a:prstGeom>
          <a:noFill/>
          <a:ln w="38100">
            <a:solidFill>
              <a:schemeClr val="accent1"/>
            </a:solidFill>
          </a:ln>
        </p:spPr>
        <p:style>
          <a:lnRef idx="2">
            <a:schemeClr val="dk1"/>
          </a:lnRef>
          <a:fillRef idx="1">
            <a:schemeClr val="lt1"/>
          </a:fillRef>
          <a:effectRef idx="0">
            <a:schemeClr val="dk1"/>
          </a:effectRef>
          <a:fontRef idx="minor">
            <a:schemeClr val="dk1"/>
          </a:fontRef>
        </p:style>
      </p:cxnSp>
      <p:cxnSp>
        <p:nvCxnSpPr>
          <p:cNvPr id="21" name="直接连接符 20"/>
          <p:cNvCxnSpPr/>
          <p:nvPr/>
        </p:nvCxnSpPr>
        <p:spPr>
          <a:xfrm flipH="1">
            <a:off x="2423884" y="2874985"/>
            <a:ext cx="2833038" cy="0"/>
          </a:xfrm>
          <a:prstGeom prst="line">
            <a:avLst/>
          </a:prstGeom>
          <a:noFill/>
          <a:ln w="38100">
            <a:solidFill>
              <a:schemeClr val="accent1"/>
            </a:solidFill>
          </a:ln>
        </p:spPr>
        <p:style>
          <a:lnRef idx="2">
            <a:schemeClr val="dk1"/>
          </a:lnRef>
          <a:fillRef idx="1">
            <a:schemeClr val="lt1"/>
          </a:fillRef>
          <a:effectRef idx="0">
            <a:schemeClr val="dk1"/>
          </a:effectRef>
          <a:fontRef idx="minor">
            <a:schemeClr val="dk1"/>
          </a:fontRef>
        </p:style>
      </p:cxnSp>
      <p:cxnSp>
        <p:nvCxnSpPr>
          <p:cNvPr id="23" name="直接连接符 22"/>
          <p:cNvCxnSpPr/>
          <p:nvPr/>
        </p:nvCxnSpPr>
        <p:spPr>
          <a:xfrm flipH="1">
            <a:off x="6894284" y="4304642"/>
            <a:ext cx="2782238" cy="0"/>
          </a:xfrm>
          <a:prstGeom prst="line">
            <a:avLst/>
          </a:prstGeom>
          <a:noFill/>
          <a:ln w="38100">
            <a:solidFill>
              <a:schemeClr val="accent1"/>
            </a:solidFill>
          </a:ln>
        </p:spPr>
        <p:style>
          <a:lnRef idx="2">
            <a:schemeClr val="dk1"/>
          </a:lnRef>
          <a:fillRef idx="1">
            <a:schemeClr val="lt1"/>
          </a:fillRef>
          <a:effectRef idx="0">
            <a:schemeClr val="dk1"/>
          </a:effectRef>
          <a:fontRef idx="minor">
            <a:schemeClr val="dk1"/>
          </a:fontRef>
        </p:style>
      </p:cxnSp>
      <p:sp>
        <p:nvSpPr>
          <p:cNvPr id="11" name="矩形 10"/>
          <p:cNvSpPr/>
          <p:nvPr/>
        </p:nvSpPr>
        <p:spPr>
          <a:xfrm>
            <a:off x="2772805" y="2369309"/>
            <a:ext cx="1800493" cy="461665"/>
          </a:xfrm>
          <a:prstGeom prst="rect">
            <a:avLst/>
          </a:prstGeom>
        </p:spPr>
        <p:txBody>
          <a:bodyPr wrap="none">
            <a:spAutoFit/>
          </a:bodyPr>
          <a:lstStyle/>
          <a:p>
            <a:pPr algn="ctr"/>
            <a:r>
              <a:rPr lang="zh-CN" altLang="en-US" sz="2400" b="1" dirty="0"/>
              <a:t>地址输入端 </a:t>
            </a:r>
            <a:endParaRPr lang="zh-CN" altLang="en-US" sz="2400" b="1" dirty="0"/>
          </a:p>
        </p:txBody>
      </p:sp>
      <p:sp>
        <p:nvSpPr>
          <p:cNvPr id="13" name="矩形 12"/>
          <p:cNvSpPr/>
          <p:nvPr/>
        </p:nvSpPr>
        <p:spPr>
          <a:xfrm>
            <a:off x="2811276" y="4109923"/>
            <a:ext cx="1723549" cy="461665"/>
          </a:xfrm>
          <a:prstGeom prst="rect">
            <a:avLst/>
          </a:prstGeom>
        </p:spPr>
        <p:txBody>
          <a:bodyPr wrap="none">
            <a:spAutoFit/>
          </a:bodyPr>
          <a:lstStyle/>
          <a:p>
            <a:r>
              <a:rPr lang="zh-CN" altLang="en-US" sz="2400" b="1" dirty="0"/>
              <a:t>输入数据端</a:t>
            </a:r>
            <a:endParaRPr lang="zh-CN" altLang="en-US" sz="2400" b="1" dirty="0"/>
          </a:p>
        </p:txBody>
      </p:sp>
      <p:sp>
        <p:nvSpPr>
          <p:cNvPr id="26" name="矩形 25"/>
          <p:cNvSpPr/>
          <p:nvPr/>
        </p:nvSpPr>
        <p:spPr>
          <a:xfrm>
            <a:off x="7565478" y="3803881"/>
            <a:ext cx="1800493" cy="461665"/>
          </a:xfrm>
          <a:prstGeom prst="rect">
            <a:avLst/>
          </a:prstGeom>
        </p:spPr>
        <p:txBody>
          <a:bodyPr wrap="none">
            <a:spAutoFit/>
          </a:bodyPr>
          <a:lstStyle/>
          <a:p>
            <a:r>
              <a:rPr lang="zh-CN" altLang="en-US" sz="2400" b="1" dirty="0"/>
              <a:t>互补输出端 </a:t>
            </a:r>
            <a:endParaRPr lang="zh-CN" altLang="en-US" sz="2400" b="1" dirty="0"/>
          </a:p>
        </p:txBody>
      </p:sp>
      <p:sp>
        <p:nvSpPr>
          <p:cNvPr id="27" name="文本框 26"/>
          <p:cNvSpPr txBox="1"/>
          <p:nvPr/>
        </p:nvSpPr>
        <p:spPr>
          <a:xfrm>
            <a:off x="4853878" y="1609434"/>
            <a:ext cx="2339102" cy="461665"/>
          </a:xfrm>
          <a:prstGeom prst="rect">
            <a:avLst/>
          </a:prstGeom>
          <a:noFill/>
        </p:spPr>
        <p:txBody>
          <a:bodyPr wrap="none" rtlCol="0">
            <a:spAutoFit/>
          </a:bodyPr>
          <a:lstStyle/>
          <a:p>
            <a:r>
              <a:rPr lang="en-US" altLang="zh-CN" sz="2400" b="1" dirty="0">
                <a:solidFill>
                  <a:srgbClr val="005286"/>
                </a:solidFill>
              </a:rPr>
              <a:t>8</a:t>
            </a:r>
            <a:r>
              <a:rPr lang="zh-CN" altLang="en-US" sz="2400" b="1" dirty="0">
                <a:solidFill>
                  <a:srgbClr val="005286"/>
                </a:solidFill>
              </a:rPr>
              <a:t>选</a:t>
            </a:r>
            <a:r>
              <a:rPr lang="en-US" altLang="zh-CN" sz="2400" b="1" dirty="0">
                <a:solidFill>
                  <a:srgbClr val="005286"/>
                </a:solidFill>
              </a:rPr>
              <a:t>1</a:t>
            </a:r>
            <a:r>
              <a:rPr lang="zh-CN" altLang="en-US" sz="2400" b="1" dirty="0">
                <a:solidFill>
                  <a:srgbClr val="005286"/>
                </a:solidFill>
              </a:rPr>
              <a:t>数据选择器</a:t>
            </a:r>
            <a:endParaRPr lang="zh-CN" altLang="en-US" sz="2400" b="1" dirty="0">
              <a:solidFill>
                <a:srgbClr val="005286"/>
              </a:solidFill>
            </a:endParaRPr>
          </a:p>
        </p:txBody>
      </p:sp>
      <p:pic>
        <p:nvPicPr>
          <p:cNvPr id="3" name="PA-图片 2"/>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4791931" y="2365036"/>
            <a:ext cx="2462997" cy="3883489"/>
          </a:xfrm>
          <a:prstGeom prst="rect">
            <a:avLst/>
          </a:prstGeom>
        </p:spPr>
      </p:pic>
      <p:sp>
        <p:nvSpPr>
          <p:cNvPr id="4" name="灯片编号占位符 3"/>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heel(1)">
                                      <p:cBhvr>
                                        <p:cTn id="17" dur="1000"/>
                                        <p:tgtEl>
                                          <p:spTgt spid="19"/>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right)">
                                      <p:cBhvr>
                                        <p:cTn id="21" dur="500"/>
                                        <p:tgtEl>
                                          <p:spTgt spid="21"/>
                                        </p:tgtEl>
                                      </p:cBhvr>
                                    </p:animEffect>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anim calcmode="lin" valueType="num">
                                      <p:cBhvr>
                                        <p:cTn id="26" dur="500" fill="hold"/>
                                        <p:tgtEl>
                                          <p:spTgt spid="11"/>
                                        </p:tgtEl>
                                        <p:attrNameLst>
                                          <p:attrName>ppt_x</p:attrName>
                                        </p:attrNameLst>
                                      </p:cBhvr>
                                      <p:tavLst>
                                        <p:tav tm="0">
                                          <p:val>
                                            <p:strVal val="#ppt_x"/>
                                          </p:val>
                                        </p:tav>
                                        <p:tav tm="100000">
                                          <p:val>
                                            <p:strVal val="#ppt_x"/>
                                          </p:val>
                                        </p:tav>
                                      </p:tavLst>
                                    </p:anim>
                                    <p:anim calcmode="lin" valueType="num">
                                      <p:cBhvr>
                                        <p:cTn id="27"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heel(1)">
                                      <p:cBhvr>
                                        <p:cTn id="32" dur="1000"/>
                                        <p:tgtEl>
                                          <p:spTgt spid="18"/>
                                        </p:tgtEl>
                                      </p:cBhvr>
                                    </p:animEffect>
                                  </p:childTnLst>
                                </p:cTn>
                              </p:par>
                            </p:childTnLst>
                          </p:cTn>
                        </p:par>
                        <p:par>
                          <p:cTn id="33" fill="hold">
                            <p:stCondLst>
                              <p:cond delay="1000"/>
                            </p:stCondLst>
                            <p:childTnLst>
                              <p:par>
                                <p:cTn id="34" presetID="2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anim calcmode="lin" valueType="num">
                                      <p:cBhvr>
                                        <p:cTn id="41" dur="500" fill="hold"/>
                                        <p:tgtEl>
                                          <p:spTgt spid="13"/>
                                        </p:tgtEl>
                                        <p:attrNameLst>
                                          <p:attrName>ppt_x</p:attrName>
                                        </p:attrNameLst>
                                      </p:cBhvr>
                                      <p:tavLst>
                                        <p:tav tm="0">
                                          <p:val>
                                            <p:strVal val="#ppt_x"/>
                                          </p:val>
                                        </p:tav>
                                        <p:tav tm="100000">
                                          <p:val>
                                            <p:strVal val="#ppt_x"/>
                                          </p:val>
                                        </p:tav>
                                      </p:tavLst>
                                    </p:anim>
                                    <p:anim calcmode="lin" valueType="num">
                                      <p:cBhvr>
                                        <p:cTn id="42"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heel(1)">
                                      <p:cBhvr>
                                        <p:cTn id="47" dur="1000"/>
                                        <p:tgtEl>
                                          <p:spTgt spid="2"/>
                                        </p:tgtEl>
                                      </p:cBhvr>
                                    </p:animEffect>
                                  </p:childTnLst>
                                </p:cTn>
                              </p:par>
                            </p:childTnLst>
                          </p:cTn>
                        </p:par>
                        <p:par>
                          <p:cTn id="48" fill="hold">
                            <p:stCondLst>
                              <p:cond delay="1000"/>
                            </p:stCondLst>
                            <p:childTnLst>
                              <p:par>
                                <p:cTn id="49" presetID="22" presetClass="entr" presetSubtype="2" fill="hold"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right)">
                                      <p:cBhvr>
                                        <p:cTn id="51" dur="500"/>
                                        <p:tgtEl>
                                          <p:spTgt spid="5"/>
                                        </p:tgtEl>
                                      </p:cBhvr>
                                    </p:animEffect>
                                  </p:childTnLst>
                                </p:cTn>
                              </p:par>
                            </p:childTnLst>
                          </p:cTn>
                        </p:par>
                        <p:par>
                          <p:cTn id="52" fill="hold">
                            <p:stCondLst>
                              <p:cond delay="1500"/>
                            </p:stCondLst>
                            <p:childTnLst>
                              <p:par>
                                <p:cTn id="53" presetID="42"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anim calcmode="lin" valueType="num">
                                      <p:cBhvr>
                                        <p:cTn id="56" dur="500" fill="hold"/>
                                        <p:tgtEl>
                                          <p:spTgt spid="24"/>
                                        </p:tgtEl>
                                        <p:attrNameLst>
                                          <p:attrName>ppt_x</p:attrName>
                                        </p:attrNameLst>
                                      </p:cBhvr>
                                      <p:tavLst>
                                        <p:tav tm="0">
                                          <p:val>
                                            <p:strVal val="#ppt_x"/>
                                          </p:val>
                                        </p:tav>
                                        <p:tav tm="100000">
                                          <p:val>
                                            <p:strVal val="#ppt_x"/>
                                          </p:val>
                                        </p:tav>
                                      </p:tavLst>
                                    </p:anim>
                                    <p:anim calcmode="lin" valueType="num">
                                      <p:cBhvr>
                                        <p:cTn id="57"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heel(1)">
                                      <p:cBhvr>
                                        <p:cTn id="62" dur="1000"/>
                                        <p:tgtEl>
                                          <p:spTgt spid="22"/>
                                        </p:tgtEl>
                                      </p:cBhvr>
                                    </p:animEffect>
                                  </p:childTnLst>
                                </p:cTn>
                              </p:par>
                            </p:childTnLst>
                          </p:cTn>
                        </p:par>
                        <p:par>
                          <p:cTn id="63" fill="hold">
                            <p:stCondLst>
                              <p:cond delay="1000"/>
                            </p:stCondLst>
                            <p:childTnLst>
                              <p:par>
                                <p:cTn id="64" presetID="22" presetClass="entr" presetSubtype="8" fill="hold"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left)">
                                      <p:cBhvr>
                                        <p:cTn id="66" dur="500"/>
                                        <p:tgtEl>
                                          <p:spTgt spid="23"/>
                                        </p:tgtEl>
                                      </p:cBhvr>
                                    </p:animEffect>
                                  </p:childTnLst>
                                </p:cTn>
                              </p:par>
                            </p:childTnLst>
                          </p:cTn>
                        </p:par>
                        <p:par>
                          <p:cTn id="67" fill="hold">
                            <p:stCondLst>
                              <p:cond delay="1500"/>
                            </p:stCondLst>
                            <p:childTnLst>
                              <p:par>
                                <p:cTn id="68" presetID="42" presetClass="entr" presetSubtype="0"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anim calcmode="lin" valueType="num">
                                      <p:cBhvr>
                                        <p:cTn id="71" dur="500" fill="hold"/>
                                        <p:tgtEl>
                                          <p:spTgt spid="26"/>
                                        </p:tgtEl>
                                        <p:attrNameLst>
                                          <p:attrName>ppt_x</p:attrName>
                                        </p:attrNameLst>
                                      </p:cBhvr>
                                      <p:tavLst>
                                        <p:tav tm="0">
                                          <p:val>
                                            <p:strVal val="#ppt_x"/>
                                          </p:val>
                                        </p:tav>
                                        <p:tav tm="100000">
                                          <p:val>
                                            <p:strVal val="#ppt_x"/>
                                          </p:val>
                                        </p:tav>
                                      </p:tavLst>
                                    </p:anim>
                                    <p:anim calcmode="lin" valueType="num">
                                      <p:cBhvr>
                                        <p:cTn id="72"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animBg="1"/>
      <p:bldP spid="18" grpId="0" animBg="1"/>
      <p:bldP spid="24" grpId="0"/>
      <p:bldP spid="2" grpId="0" animBg="1"/>
      <p:bldP spid="11" grpId="0"/>
      <p:bldP spid="13" grpId="0"/>
      <p:bldP spid="26" grpId="0"/>
      <p:bldP spid="2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4" name="PA-文本框 17"/>
          <p:cNvSpPr txBox="1">
            <a:spLocks noChangeArrowheads="1"/>
          </p:cNvSpPr>
          <p:nvPr>
            <p:custDataLst>
              <p:tags r:id="rId1"/>
            </p:custDataLst>
          </p:nvPr>
        </p:nvSpPr>
        <p:spPr bwMode="auto">
          <a:xfrm>
            <a:off x="887346" y="2307392"/>
            <a:ext cx="465924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000" b="1" dirty="0">
                <a:solidFill>
                  <a:srgbClr val="000000"/>
                </a:solidFill>
                <a:latin typeface="+mj-lt"/>
                <a:ea typeface="+mn-ea"/>
              </a:rPr>
              <a:t>（</a:t>
            </a:r>
            <a:r>
              <a:rPr lang="en-US" altLang="zh-CN" sz="2000" b="1" dirty="0">
                <a:solidFill>
                  <a:srgbClr val="000000"/>
                </a:solidFill>
                <a:latin typeface="+mj-lt"/>
                <a:ea typeface="+mn-ea"/>
              </a:rPr>
              <a:t>1</a:t>
            </a:r>
            <a:r>
              <a:rPr lang="zh-CN" altLang="en-US" sz="2000" b="1" dirty="0">
                <a:solidFill>
                  <a:srgbClr val="000000"/>
                </a:solidFill>
                <a:latin typeface="+mj-lt"/>
                <a:ea typeface="+mn-ea"/>
              </a:rPr>
              <a:t>）</a:t>
            </a:r>
            <a:r>
              <a:rPr lang="en-US" altLang="zh-CN" sz="2000" b="1" dirty="0">
                <a:solidFill>
                  <a:srgbClr val="000000"/>
                </a:solidFill>
                <a:latin typeface="+mj-lt"/>
                <a:ea typeface="+mn-ea"/>
              </a:rPr>
              <a:t>GN</a:t>
            </a:r>
            <a:r>
              <a:rPr lang="zh-CN" altLang="en-US" sz="2000" b="1" dirty="0">
                <a:solidFill>
                  <a:srgbClr val="000000"/>
                </a:solidFill>
                <a:latin typeface="+mj-lt"/>
                <a:ea typeface="+mn-ea"/>
              </a:rPr>
              <a:t>＝</a:t>
            </a:r>
            <a:r>
              <a:rPr lang="en-US" altLang="zh-CN" sz="2000" b="1" dirty="0">
                <a:solidFill>
                  <a:srgbClr val="000000"/>
                </a:solidFill>
                <a:latin typeface="+mj-lt"/>
                <a:ea typeface="+mn-ea"/>
              </a:rPr>
              <a:t>1</a:t>
            </a:r>
            <a:r>
              <a:rPr lang="zh-CN" altLang="en-US" sz="2000" b="1" dirty="0">
                <a:solidFill>
                  <a:srgbClr val="000000"/>
                </a:solidFill>
                <a:latin typeface="+mj-lt"/>
                <a:ea typeface="+mn-ea"/>
              </a:rPr>
              <a:t>时，数据选择器被禁止，无论地址变量取何值，输出</a:t>
            </a:r>
            <a:r>
              <a:rPr lang="en-US" altLang="zh-CN" sz="2000" b="1" i="1" dirty="0">
                <a:solidFill>
                  <a:srgbClr val="000000"/>
                </a:solidFill>
                <a:latin typeface="+mj-lt"/>
                <a:ea typeface="+mn-ea"/>
              </a:rPr>
              <a:t>Y</a:t>
            </a:r>
            <a:r>
              <a:rPr lang="zh-CN" altLang="en-US" sz="2000" b="1" dirty="0">
                <a:solidFill>
                  <a:srgbClr val="000000"/>
                </a:solidFill>
                <a:latin typeface="+mj-lt"/>
                <a:ea typeface="+mn-ea"/>
              </a:rPr>
              <a:t>总是等于</a:t>
            </a:r>
            <a:r>
              <a:rPr lang="en-US" altLang="zh-CN" sz="2000" b="1" dirty="0">
                <a:solidFill>
                  <a:srgbClr val="000000"/>
                </a:solidFill>
                <a:latin typeface="+mj-lt"/>
                <a:ea typeface="+mn-ea"/>
              </a:rPr>
              <a:t>0</a:t>
            </a:r>
            <a:r>
              <a:rPr lang="zh-CN" altLang="en-US" sz="2000" b="1" dirty="0">
                <a:solidFill>
                  <a:srgbClr val="000000"/>
                </a:solidFill>
                <a:latin typeface="+mj-lt"/>
                <a:ea typeface="+mn-ea"/>
              </a:rPr>
              <a:t>。</a:t>
            </a:r>
            <a:endParaRPr lang="zh-CN" altLang="en-US" sz="2000" b="1" dirty="0">
              <a:solidFill>
                <a:srgbClr val="000000"/>
              </a:solidFill>
              <a:latin typeface="+mj-lt"/>
              <a:ea typeface="+mn-ea"/>
            </a:endParaRPr>
          </a:p>
        </p:txBody>
      </p:sp>
      <p:sp>
        <p:nvSpPr>
          <p:cNvPr id="73735" name="PA-文本框 18"/>
          <p:cNvSpPr txBox="1">
            <a:spLocks noChangeArrowheads="1"/>
          </p:cNvSpPr>
          <p:nvPr>
            <p:custDataLst>
              <p:tags r:id="rId2"/>
            </p:custDataLst>
          </p:nvPr>
        </p:nvSpPr>
        <p:spPr bwMode="auto">
          <a:xfrm>
            <a:off x="887346" y="3176185"/>
            <a:ext cx="23622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000" b="1" dirty="0">
                <a:solidFill>
                  <a:srgbClr val="000000"/>
                </a:solidFill>
                <a:latin typeface="+mj-lt"/>
                <a:ea typeface="+mn-ea"/>
              </a:rPr>
              <a:t>（</a:t>
            </a:r>
            <a:r>
              <a:rPr lang="en-US" altLang="zh-CN" sz="2000" b="1" dirty="0">
                <a:solidFill>
                  <a:srgbClr val="000000"/>
                </a:solidFill>
                <a:latin typeface="+mj-lt"/>
                <a:ea typeface="+mn-ea"/>
              </a:rPr>
              <a:t>2</a:t>
            </a:r>
            <a:r>
              <a:rPr lang="zh-CN" altLang="en-US" sz="2000" b="1" dirty="0">
                <a:solidFill>
                  <a:srgbClr val="000000"/>
                </a:solidFill>
                <a:latin typeface="+mj-lt"/>
                <a:ea typeface="+mn-ea"/>
              </a:rPr>
              <a:t>）</a:t>
            </a:r>
            <a:r>
              <a:rPr lang="en-US" altLang="zh-CN" sz="2000" b="1" dirty="0">
                <a:solidFill>
                  <a:srgbClr val="000000"/>
                </a:solidFill>
                <a:latin typeface="+mj-lt"/>
                <a:ea typeface="+mn-ea"/>
              </a:rPr>
              <a:t>GN</a:t>
            </a:r>
            <a:r>
              <a:rPr lang="zh-CN" altLang="en-US" sz="2000" b="1" dirty="0">
                <a:solidFill>
                  <a:srgbClr val="000000"/>
                </a:solidFill>
                <a:latin typeface="+mj-lt"/>
                <a:ea typeface="+mn-ea"/>
              </a:rPr>
              <a:t>＝</a:t>
            </a:r>
            <a:r>
              <a:rPr lang="en-US" altLang="zh-CN" sz="2000" b="1" dirty="0">
                <a:solidFill>
                  <a:srgbClr val="000000"/>
                </a:solidFill>
                <a:latin typeface="+mj-lt"/>
                <a:ea typeface="+mn-ea"/>
              </a:rPr>
              <a:t>0</a:t>
            </a:r>
            <a:r>
              <a:rPr lang="zh-CN" altLang="en-US" sz="2000" b="1" dirty="0">
                <a:solidFill>
                  <a:srgbClr val="000000"/>
                </a:solidFill>
                <a:latin typeface="+mj-lt"/>
                <a:ea typeface="+mn-ea"/>
              </a:rPr>
              <a:t>时，</a:t>
            </a:r>
            <a:endParaRPr lang="zh-CN" altLang="en-US" sz="2000" b="1" dirty="0">
              <a:solidFill>
                <a:srgbClr val="000000"/>
              </a:solidFill>
              <a:latin typeface="+mj-lt"/>
              <a:ea typeface="+mn-ea"/>
            </a:endParaRPr>
          </a:p>
        </p:txBody>
      </p:sp>
      <p:sp>
        <p:nvSpPr>
          <p:cNvPr id="73738" name="PA-矩形 9"/>
          <p:cNvSpPr>
            <a:spLocks noChangeArrowheads="1"/>
          </p:cNvSpPr>
          <p:nvPr>
            <p:custDataLst>
              <p:tags r:id="rId3"/>
            </p:custDataLst>
          </p:nvPr>
        </p:nvSpPr>
        <p:spPr bwMode="auto">
          <a:xfrm>
            <a:off x="6125028" y="2934281"/>
            <a:ext cx="3809996" cy="304800"/>
          </a:xfrm>
          <a:prstGeom prst="roundRect">
            <a:avLst/>
          </a:prstGeom>
          <a:solidFill>
            <a:srgbClr val="FFFF00"/>
          </a:solidFill>
          <a:ln w="28575">
            <a:solidFill>
              <a:srgbClr val="005286"/>
            </a:solidFill>
            <a:miter lim="800000"/>
          </a:ln>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dirty="0">
              <a:latin typeface="+mj-lt"/>
            </a:endParaRPr>
          </a:p>
        </p:txBody>
      </p:sp>
      <p:pic>
        <p:nvPicPr>
          <p:cNvPr id="4" name="PA-图片 3"/>
          <p:cNvPicPr>
            <a:picLocks noChangeAspect="1"/>
          </p:cNvPicPr>
          <p:nvPr>
            <p:custDataLst>
              <p:tags r:id="rId4"/>
            </p:custDataLst>
          </p:nvPr>
        </p:nvPicPr>
        <p:blipFill>
          <a:blip r:embed="rId5">
            <a:clrChange>
              <a:clrFrom>
                <a:srgbClr val="FFC285"/>
              </a:clrFrom>
              <a:clrTo>
                <a:srgbClr val="FFC285">
                  <a:alpha val="0"/>
                </a:srgbClr>
              </a:clrTo>
            </a:clrChange>
            <a:biLevel thresh="75000"/>
            <a:extLst>
              <a:ext uri="{28A0092B-C50C-407E-A947-70E740481C1C}">
                <a14:useLocalDpi xmlns:a14="http://schemas.microsoft.com/office/drawing/2010/main" val="0"/>
              </a:ext>
            </a:extLst>
          </a:blip>
          <a:stretch>
            <a:fillRect/>
          </a:stretch>
        </p:blipFill>
        <p:spPr>
          <a:xfrm>
            <a:off x="1021703" y="3461690"/>
            <a:ext cx="5303980" cy="762066"/>
          </a:xfrm>
          <a:prstGeom prst="rect">
            <a:avLst/>
          </a:prstGeom>
        </p:spPr>
      </p:pic>
      <p:sp>
        <p:nvSpPr>
          <p:cNvPr id="13" name="PA-圆角矩形 1"/>
          <p:cNvSpPr/>
          <p:nvPr>
            <p:custDataLst>
              <p:tags r:id="rId6"/>
            </p:custDataLst>
          </p:nvPr>
        </p:nvSpPr>
        <p:spPr>
          <a:xfrm>
            <a:off x="-348342" y="516695"/>
            <a:ext cx="4968234"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lt"/>
              <a:ea typeface="微软雅黑" panose="020B0503020204020204" pitchFamily="34" charset="-122"/>
              <a:sym typeface="微软雅黑" panose="020B0503020204020204" pitchFamily="34" charset="-122"/>
            </a:endParaRPr>
          </a:p>
        </p:txBody>
      </p:sp>
      <p:sp>
        <p:nvSpPr>
          <p:cNvPr id="15" name="PA-文本框 5"/>
          <p:cNvSpPr txBox="1">
            <a:spLocks noChangeArrowheads="1"/>
          </p:cNvSpPr>
          <p:nvPr>
            <p:custDataLst>
              <p:tags r:id="rId7"/>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mj-lt"/>
                <a:ea typeface="微软雅黑" panose="020B0503020204020204" pitchFamily="34" charset="-122"/>
              </a:rPr>
              <a:t>数据选择器与数据分配器 </a:t>
            </a:r>
            <a:endParaRPr kumimoji="1" lang="zh-CN" altLang="en-US" sz="2800" b="1" dirty="0">
              <a:solidFill>
                <a:srgbClr val="005286"/>
              </a:solidFill>
              <a:latin typeface="+mj-lt"/>
              <a:ea typeface="微软雅黑" panose="020B0503020204020204" pitchFamily="34" charset="-122"/>
            </a:endParaRPr>
          </a:p>
        </p:txBody>
      </p:sp>
      <p:sp>
        <p:nvSpPr>
          <p:cNvPr id="2" name="矩形: 圆角 1"/>
          <p:cNvSpPr/>
          <p:nvPr/>
        </p:nvSpPr>
        <p:spPr>
          <a:xfrm>
            <a:off x="1510997" y="4848304"/>
            <a:ext cx="2912859" cy="1135501"/>
          </a:xfrm>
          <a:prstGeom prst="roundRect">
            <a:avLst/>
          </a:prstGeom>
          <a:ln w="38100">
            <a:solidFill>
              <a:srgbClr val="005286"/>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mj-lt"/>
              </a:rPr>
              <a:t> 输出</a:t>
            </a:r>
            <a:r>
              <a:rPr lang="en-US" altLang="zh-CN" sz="2000" dirty="0">
                <a:latin typeface="+mj-lt"/>
              </a:rPr>
              <a:t>Y</a:t>
            </a:r>
            <a:r>
              <a:rPr lang="zh-CN" altLang="en-US" sz="2000" dirty="0">
                <a:latin typeface="+mj-lt"/>
              </a:rPr>
              <a:t>提供了地址</a:t>
            </a:r>
            <a:endParaRPr lang="en-US" altLang="zh-CN" sz="2000" dirty="0">
              <a:latin typeface="+mj-lt"/>
            </a:endParaRPr>
          </a:p>
          <a:p>
            <a:pPr algn="ctr"/>
            <a:r>
              <a:rPr lang="zh-CN" altLang="en-US" sz="2000" dirty="0">
                <a:latin typeface="+mj-lt"/>
              </a:rPr>
              <a:t>变量的全部最小项</a:t>
            </a:r>
            <a:endParaRPr lang="zh-CN" altLang="en-US" sz="2000" dirty="0">
              <a:latin typeface="+mj-lt"/>
            </a:endParaRPr>
          </a:p>
        </p:txBody>
      </p:sp>
      <p:pic>
        <p:nvPicPr>
          <p:cNvPr id="3" name="PA-图片 2"/>
          <p:cNvPicPr>
            <a:picLocks noChangeAspect="1"/>
          </p:cNvPicPr>
          <p:nvPr>
            <p:custDataLst>
              <p:tags r:id="rId8"/>
            </p:custDataLst>
          </p:nvPr>
        </p:nvPicPr>
        <p:blipFill rotWithShape="1">
          <a:blip r:embed="rId9"/>
          <a:srcRect l="13937" r="14498" b="6778"/>
          <a:stretch>
            <a:fillRect/>
          </a:stretch>
        </p:blipFill>
        <p:spPr>
          <a:xfrm>
            <a:off x="5970660" y="2183933"/>
            <a:ext cx="5943444" cy="3799872"/>
          </a:xfrm>
          <a:prstGeom prst="rect">
            <a:avLst/>
          </a:prstGeom>
        </p:spPr>
      </p:pic>
      <p:sp>
        <p:nvSpPr>
          <p:cNvPr id="5" name="灯片编号占位符 4"/>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6" name="PA-文本框 5"/>
          <p:cNvSpPr txBox="1">
            <a:spLocks noChangeArrowheads="1"/>
          </p:cNvSpPr>
          <p:nvPr>
            <p:custDataLst>
              <p:tags r:id="rId10"/>
            </p:custDataLst>
          </p:nvPr>
        </p:nvSpPr>
        <p:spPr bwMode="auto">
          <a:xfrm>
            <a:off x="626940" y="1441945"/>
            <a:ext cx="44022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2. </a:t>
            </a:r>
            <a:r>
              <a:rPr kumimoji="1" lang="zh-CN" altLang="en-US" sz="2800" b="1" dirty="0">
                <a:solidFill>
                  <a:srgbClr val="005286"/>
                </a:solidFill>
                <a:latin typeface="+mj-ea"/>
                <a:ea typeface="+mj-ea"/>
                <a:sym typeface="微软雅黑" panose="020B0503020204020204" pitchFamily="34" charset="-122"/>
              </a:rPr>
              <a:t>集成数据选择器</a:t>
            </a:r>
            <a:endParaRPr kumimoji="1" lang="zh-CN" altLang="en-US" sz="2800" b="1" dirty="0">
              <a:solidFill>
                <a:srgbClr val="005286"/>
              </a:solidFill>
              <a:latin typeface="+mj-ea"/>
              <a:ea typeface="+mj-ea"/>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3738"/>
                                        </p:tgtEl>
                                        <p:attrNameLst>
                                          <p:attrName>style.visibility</p:attrName>
                                        </p:attrNameLst>
                                      </p:cBhvr>
                                      <p:to>
                                        <p:strVal val="visible"/>
                                      </p:to>
                                    </p:set>
                                    <p:animEffect transition="in" filter="wipe(left)">
                                      <p:cBhvr>
                                        <p:cTn id="14" dur="500"/>
                                        <p:tgtEl>
                                          <p:spTgt spid="73738"/>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73734"/>
                                        </p:tgtEl>
                                        <p:attrNameLst>
                                          <p:attrName>style.visibility</p:attrName>
                                        </p:attrNameLst>
                                      </p:cBhvr>
                                      <p:to>
                                        <p:strVal val="visible"/>
                                      </p:to>
                                    </p:set>
                                    <p:animEffect transition="in" filter="wipe(left)">
                                      <p:cBhvr>
                                        <p:cTn id="18" dur="500"/>
                                        <p:tgtEl>
                                          <p:spTgt spid="73734"/>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3735"/>
                                        </p:tgtEl>
                                        <p:attrNameLst>
                                          <p:attrName>style.visibility</p:attrName>
                                        </p:attrNameLst>
                                      </p:cBhvr>
                                      <p:to>
                                        <p:strVal val="visible"/>
                                      </p:to>
                                    </p:set>
                                    <p:animEffect transition="in" filter="fade">
                                      <p:cBhvr>
                                        <p:cTn id="23" dur="1000"/>
                                        <p:tgtEl>
                                          <p:spTgt spid="73735"/>
                                        </p:tgtEl>
                                      </p:cBhvr>
                                    </p:animEffect>
                                    <p:anim calcmode="lin" valueType="num">
                                      <p:cBhvr>
                                        <p:cTn id="24" dur="1000" fill="hold"/>
                                        <p:tgtEl>
                                          <p:spTgt spid="73735"/>
                                        </p:tgtEl>
                                        <p:attrNameLst>
                                          <p:attrName>ppt_x</p:attrName>
                                        </p:attrNameLst>
                                      </p:cBhvr>
                                      <p:tavLst>
                                        <p:tav tm="0">
                                          <p:val>
                                            <p:strVal val="#ppt_x"/>
                                          </p:val>
                                        </p:tav>
                                        <p:tav tm="100000">
                                          <p:val>
                                            <p:strVal val="#ppt_x"/>
                                          </p:val>
                                        </p:tav>
                                      </p:tavLst>
                                    </p:anim>
                                    <p:anim calcmode="lin" valueType="num">
                                      <p:cBhvr>
                                        <p:cTn id="25" dur="1000" fill="hold"/>
                                        <p:tgtEl>
                                          <p:spTgt spid="73735"/>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1500"/>
                            </p:stCondLst>
                            <p:childTnLst>
                              <p:par>
                                <p:cTn id="31" presetID="49" presetClass="entr" presetSubtype="0" decel="100000"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 calcmode="lin" valueType="num">
                                      <p:cBhvr>
                                        <p:cTn id="35" dur="500" fill="hold"/>
                                        <p:tgtEl>
                                          <p:spTgt spid="2"/>
                                        </p:tgtEl>
                                        <p:attrNameLst>
                                          <p:attrName>style.rotation</p:attrName>
                                        </p:attrNameLst>
                                      </p:cBhvr>
                                      <p:tavLst>
                                        <p:tav tm="0">
                                          <p:val>
                                            <p:fltVal val="360"/>
                                          </p:val>
                                        </p:tav>
                                        <p:tav tm="100000">
                                          <p:val>
                                            <p:fltVal val="0"/>
                                          </p:val>
                                        </p:tav>
                                      </p:tavLst>
                                    </p:anim>
                                    <p:animEffect transition="in" filter="fade">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autoUpdateAnimBg="0"/>
      <p:bldP spid="73735" grpId="0" autoUpdateAnimBg="0"/>
      <p:bldP spid="73738" grpId="0" animBg="1" autoUpdateAnimBg="0"/>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图片 3"/>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r="60572"/>
          <a:stretch>
            <a:fillRect/>
          </a:stretch>
        </p:blipFill>
        <p:spPr>
          <a:xfrm>
            <a:off x="1295526" y="2438426"/>
            <a:ext cx="4052651" cy="3609145"/>
          </a:xfrm>
          <a:prstGeom prst="rect">
            <a:avLst/>
          </a:prstGeom>
        </p:spPr>
      </p:pic>
      <p:sp>
        <p:nvSpPr>
          <p:cNvPr id="8" name="PA-文本框 5"/>
          <p:cNvSpPr txBox="1">
            <a:spLocks noChangeArrowheads="1"/>
          </p:cNvSpPr>
          <p:nvPr>
            <p:custDataLst>
              <p:tags r:id="rId3"/>
            </p:custDataLst>
          </p:nvPr>
        </p:nvSpPr>
        <p:spPr bwMode="auto">
          <a:xfrm>
            <a:off x="626940" y="1441945"/>
            <a:ext cx="44022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2. </a:t>
            </a:r>
            <a:r>
              <a:rPr kumimoji="1" lang="zh-CN" altLang="en-US" sz="2800" b="1" dirty="0">
                <a:solidFill>
                  <a:srgbClr val="005286"/>
                </a:solidFill>
                <a:latin typeface="+mj-ea"/>
                <a:ea typeface="+mj-ea"/>
                <a:sym typeface="微软雅黑" panose="020B0503020204020204" pitchFamily="34" charset="-122"/>
              </a:rPr>
              <a:t>集成数据选择器</a:t>
            </a:r>
            <a:endParaRPr kumimoji="1" lang="zh-CN" altLang="en-US" sz="2800" b="1" dirty="0">
              <a:solidFill>
                <a:srgbClr val="005286"/>
              </a:solidFill>
              <a:latin typeface="+mj-ea"/>
              <a:ea typeface="+mj-ea"/>
              <a:sym typeface="微软雅黑" panose="020B0503020204020204" pitchFamily="34" charset="-122"/>
            </a:endParaRPr>
          </a:p>
        </p:txBody>
      </p:sp>
      <p:sp>
        <p:nvSpPr>
          <p:cNvPr id="9" name="PA-圆角矩形 1"/>
          <p:cNvSpPr/>
          <p:nvPr>
            <p:custDataLst>
              <p:tags r:id="rId4"/>
            </p:custDataLst>
          </p:nvPr>
        </p:nvSpPr>
        <p:spPr>
          <a:xfrm>
            <a:off x="-348342" y="516695"/>
            <a:ext cx="4968234"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文本框 5"/>
          <p:cNvSpPr txBox="1">
            <a:spLocks noChangeArrowheads="1"/>
          </p:cNvSpPr>
          <p:nvPr>
            <p:custDataLst>
              <p:tags r:id="rId5"/>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数据选择器与数据分配器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pic>
        <p:nvPicPr>
          <p:cNvPr id="7" name="PA-图片 3"/>
          <p:cNvPicPr>
            <a:picLocks noChangeAspect="1"/>
          </p:cNvPicPr>
          <p:nvPr>
            <p:custDataLst>
              <p:tags r:id="rId6"/>
            </p:custDataLst>
          </p:nvPr>
        </p:nvPicPr>
        <p:blipFill rotWithShape="1">
          <a:blip r:embed="rId2">
            <a:extLst>
              <a:ext uri="{28A0092B-C50C-407E-A947-70E740481C1C}">
                <a14:useLocalDpi xmlns:a14="http://schemas.microsoft.com/office/drawing/2010/main" val="0"/>
              </a:ext>
            </a:extLst>
          </a:blip>
          <a:srcRect l="40565"/>
          <a:stretch>
            <a:fillRect/>
          </a:stretch>
        </p:blipFill>
        <p:spPr>
          <a:xfrm>
            <a:off x="5465135" y="2438425"/>
            <a:ext cx="6109137" cy="3609145"/>
          </a:xfrm>
          <a:prstGeom prst="rect">
            <a:avLst/>
          </a:prstGeom>
        </p:spPr>
      </p:pic>
      <p:sp>
        <p:nvSpPr>
          <p:cNvPr id="14" name="PA-文本框 55"/>
          <p:cNvSpPr txBox="1">
            <a:spLocks noChangeArrowheads="1"/>
          </p:cNvSpPr>
          <p:nvPr>
            <p:custDataLst>
              <p:tags r:id="rId7"/>
            </p:custDataLst>
          </p:nvPr>
        </p:nvSpPr>
        <p:spPr bwMode="auto">
          <a:xfrm>
            <a:off x="3761562" y="1781931"/>
            <a:ext cx="2535275" cy="523220"/>
          </a:xfrm>
          <a:prstGeom prst="rect">
            <a:avLst/>
          </a:prstGeom>
          <a:noFill/>
          <a:ln>
            <a:noFill/>
          </a:ln>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dirty="0">
                <a:solidFill>
                  <a:srgbClr val="FF6600"/>
                </a:solidFill>
              </a:rPr>
              <a:t>译码器的扩展 </a:t>
            </a:r>
            <a:endParaRPr lang="zh-CN" altLang="en-US" sz="2800" b="1" baseline="30000" dirty="0">
              <a:solidFill>
                <a:srgbClr val="FF6600"/>
              </a:solidFill>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 calcmode="lin" valueType="num">
                                      <p:cBhvr>
                                        <p:cTn id="17" dur="500" fill="hold"/>
                                        <p:tgtEl>
                                          <p:spTgt spid="7"/>
                                        </p:tgtEl>
                                        <p:attrNameLst>
                                          <p:attrName>style.rotation</p:attrName>
                                        </p:attrNameLst>
                                      </p:cBhvr>
                                      <p:tavLst>
                                        <p:tav tm="0">
                                          <p:val>
                                            <p:fltVal val="360"/>
                                          </p:val>
                                        </p:tav>
                                        <p:tav tm="100000">
                                          <p:val>
                                            <p:fltVal val="0"/>
                                          </p:val>
                                        </p:tav>
                                      </p:tavLst>
                                    </p:anim>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矩形 15"/>
          <p:cNvSpPr>
            <a:spLocks noChangeArrowheads="1"/>
          </p:cNvSpPr>
          <p:nvPr>
            <p:custDataLst>
              <p:tags r:id="rId1"/>
            </p:custDataLst>
          </p:nvPr>
        </p:nvSpPr>
        <p:spPr bwMode="auto">
          <a:xfrm>
            <a:off x="6226510" y="1040941"/>
            <a:ext cx="1843120" cy="1021268"/>
          </a:xfrm>
          <a:prstGeom prst="roundRect">
            <a:avLst/>
          </a:prstGeom>
          <a:solidFill>
            <a:srgbClr val="FFFF00"/>
          </a:solidFill>
          <a:ln w="28575">
            <a:solidFill>
              <a:srgbClr val="005286"/>
            </a:solidFill>
            <a:miter lim="800000"/>
          </a:ln>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76809" name="PA-文本框 12"/>
          <p:cNvSpPr txBox="1">
            <a:spLocks noChangeArrowheads="1"/>
          </p:cNvSpPr>
          <p:nvPr>
            <p:custDataLst>
              <p:tags r:id="rId2"/>
            </p:custDataLst>
          </p:nvPr>
        </p:nvSpPr>
        <p:spPr bwMode="auto">
          <a:xfrm>
            <a:off x="1011999" y="2609848"/>
            <a:ext cx="784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sym typeface="宋体" panose="02010600030101010101" pitchFamily="2" charset="-122"/>
              </a:rPr>
              <a:t>解</a:t>
            </a:r>
            <a:r>
              <a:rPr lang="en-US" altLang="zh-CN" sz="2400" b="1" dirty="0">
                <a:solidFill>
                  <a:srgbClr val="000000"/>
                </a:solidFill>
                <a:sym typeface="宋体" panose="02010600030101010101" pitchFamily="2" charset="-122"/>
              </a:rPr>
              <a:t>:(1)</a:t>
            </a:r>
            <a:r>
              <a:rPr lang="zh-CN" altLang="en-US" sz="2400" b="1" dirty="0">
                <a:solidFill>
                  <a:srgbClr val="000000"/>
                </a:solidFill>
                <a:sym typeface="宋体" panose="02010600030101010101" pitchFamily="2" charset="-122"/>
              </a:rPr>
              <a:t>将</a:t>
            </a:r>
            <a:r>
              <a:rPr lang="en-US" altLang="zh-CN" sz="2400" b="1" dirty="0">
                <a:solidFill>
                  <a:srgbClr val="000000"/>
                </a:solidFill>
                <a:sym typeface="宋体" panose="02010600030101010101" pitchFamily="2" charset="-122"/>
              </a:rPr>
              <a:t>F</a:t>
            </a:r>
            <a:r>
              <a:rPr lang="zh-CN" altLang="en-US" sz="2400" b="1" dirty="0">
                <a:solidFill>
                  <a:srgbClr val="000000"/>
                </a:solidFill>
                <a:sym typeface="宋体" panose="02010600030101010101" pitchFamily="2" charset="-122"/>
              </a:rPr>
              <a:t>变成最小项之和的形式：</a:t>
            </a:r>
            <a:endParaRPr lang="zh-CN" altLang="en-US" sz="2400" b="1" dirty="0">
              <a:solidFill>
                <a:srgbClr val="000000"/>
              </a:solidFill>
              <a:sym typeface="宋体" panose="02010600030101010101" pitchFamily="2" charset="-122"/>
            </a:endParaRPr>
          </a:p>
        </p:txBody>
      </p:sp>
      <p:sp>
        <p:nvSpPr>
          <p:cNvPr id="76811" name="PA-矩形 13"/>
          <p:cNvSpPr>
            <a:spLocks noChangeArrowheads="1"/>
          </p:cNvSpPr>
          <p:nvPr>
            <p:custDataLst>
              <p:tags r:id="rId3"/>
            </p:custDataLst>
          </p:nvPr>
        </p:nvSpPr>
        <p:spPr bwMode="auto">
          <a:xfrm>
            <a:off x="1485143" y="3695605"/>
            <a:ext cx="4919662"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bIns="10800">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0"/>
              </a:spcBef>
              <a:buFontTx/>
              <a:buNone/>
            </a:pPr>
            <a:r>
              <a:rPr lang="en-US" altLang="zh-CN" sz="2400" b="1" dirty="0">
                <a:solidFill>
                  <a:srgbClr val="000000"/>
                </a:solidFill>
                <a:sym typeface="宋体" panose="02010600030101010101" pitchFamily="2" charset="-122"/>
              </a:rPr>
              <a:t>(2) </a:t>
            </a:r>
            <a:r>
              <a:rPr lang="zh-CN" altLang="en-US" sz="2400" b="1" dirty="0">
                <a:solidFill>
                  <a:srgbClr val="000000"/>
                </a:solidFill>
                <a:sym typeface="宋体" panose="02010600030101010101" pitchFamily="2" charset="-122"/>
              </a:rPr>
              <a:t>写出数据选择器的输出表达式</a:t>
            </a:r>
            <a:endParaRPr lang="zh-CN" altLang="en-US" sz="2400" b="1" dirty="0">
              <a:solidFill>
                <a:srgbClr val="000000"/>
              </a:solidFill>
              <a:sym typeface="宋体" panose="02010600030101010101" pitchFamily="2" charset="-122"/>
            </a:endParaRPr>
          </a:p>
        </p:txBody>
      </p:sp>
      <p:sp>
        <p:nvSpPr>
          <p:cNvPr id="76813" name="PA-文本框 20"/>
          <p:cNvSpPr txBox="1">
            <a:spLocks noChangeArrowheads="1"/>
          </p:cNvSpPr>
          <p:nvPr>
            <p:custDataLst>
              <p:tags r:id="rId4"/>
            </p:custDataLst>
          </p:nvPr>
        </p:nvSpPr>
        <p:spPr bwMode="auto">
          <a:xfrm>
            <a:off x="2095505" y="4742829"/>
            <a:ext cx="320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sym typeface="宋体" panose="02010600030101010101" pitchFamily="2" charset="-122"/>
              </a:rPr>
              <a:t>比较</a:t>
            </a:r>
            <a:r>
              <a:rPr lang="en-US" altLang="zh-CN" sz="2400" b="1" i="1" dirty="0">
                <a:solidFill>
                  <a:srgbClr val="000000"/>
                </a:solidFill>
                <a:sym typeface="宋体" panose="02010600030101010101" pitchFamily="2" charset="-122"/>
              </a:rPr>
              <a:t>F </a:t>
            </a:r>
            <a:r>
              <a:rPr lang="zh-CN" altLang="en-US" sz="2400" b="1" dirty="0">
                <a:solidFill>
                  <a:srgbClr val="000000"/>
                </a:solidFill>
                <a:sym typeface="宋体" panose="02010600030101010101" pitchFamily="2" charset="-122"/>
              </a:rPr>
              <a:t>和</a:t>
            </a:r>
            <a:r>
              <a:rPr lang="en-US" altLang="zh-CN" sz="2400" b="1" i="1" dirty="0">
                <a:solidFill>
                  <a:srgbClr val="000000"/>
                </a:solidFill>
                <a:sym typeface="宋体" panose="02010600030101010101" pitchFamily="2" charset="-122"/>
              </a:rPr>
              <a:t>Y </a:t>
            </a:r>
            <a:r>
              <a:rPr lang="zh-CN" altLang="en-US" sz="2400" b="1" dirty="0">
                <a:solidFill>
                  <a:srgbClr val="000000"/>
                </a:solidFill>
                <a:sym typeface="宋体" panose="02010600030101010101" pitchFamily="2" charset="-122"/>
              </a:rPr>
              <a:t>得：</a:t>
            </a:r>
            <a:endParaRPr lang="zh-CN" altLang="en-US" sz="2400" b="1" dirty="0">
              <a:solidFill>
                <a:srgbClr val="000000"/>
              </a:solidFill>
              <a:sym typeface="宋体" panose="02010600030101010101" pitchFamily="2" charset="-122"/>
            </a:endParaRPr>
          </a:p>
        </p:txBody>
      </p:sp>
      <p:sp>
        <p:nvSpPr>
          <p:cNvPr id="76820" name="PA-矩形 27"/>
          <p:cNvSpPr>
            <a:spLocks noChangeArrowheads="1"/>
          </p:cNvSpPr>
          <p:nvPr>
            <p:custDataLst>
              <p:tags r:id="rId5"/>
            </p:custDataLst>
          </p:nvPr>
        </p:nvSpPr>
        <p:spPr bwMode="auto">
          <a:xfrm>
            <a:off x="9080427" y="5809571"/>
            <a:ext cx="1092739" cy="304800"/>
          </a:xfrm>
          <a:prstGeom prst="roundRect">
            <a:avLst/>
          </a:prstGeom>
          <a:solidFill>
            <a:srgbClr val="FFFF00"/>
          </a:solidFill>
          <a:ln w="28575">
            <a:solidFill>
              <a:srgbClr val="005286"/>
            </a:solidFill>
            <a:miter lim="800000"/>
          </a:ln>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76821" name="PA-矩形 28"/>
          <p:cNvSpPr>
            <a:spLocks noChangeArrowheads="1"/>
          </p:cNvSpPr>
          <p:nvPr>
            <p:custDataLst>
              <p:tags r:id="rId6"/>
            </p:custDataLst>
          </p:nvPr>
        </p:nvSpPr>
        <p:spPr bwMode="auto">
          <a:xfrm>
            <a:off x="8953967" y="2684180"/>
            <a:ext cx="1219200" cy="838200"/>
          </a:xfrm>
          <a:prstGeom prst="roundRect">
            <a:avLst/>
          </a:prstGeom>
          <a:solidFill>
            <a:srgbClr val="FEFF00"/>
          </a:solidFill>
          <a:ln w="28575">
            <a:solidFill>
              <a:srgbClr val="005286"/>
            </a:solidFill>
            <a:miter lim="800000"/>
          </a:ln>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pic>
        <p:nvPicPr>
          <p:cNvPr id="8" name="PA-图片 7"/>
          <p:cNvPicPr>
            <a:picLocks noChangeAspect="1"/>
          </p:cNvPicPr>
          <p:nvPr>
            <p:custDataLst>
              <p:tags r:id="rId7"/>
            </p:custDataLst>
          </p:nvPr>
        </p:nvPicPr>
        <p:blipFill>
          <a:blip r:embed="rId8">
            <a:clrChange>
              <a:clrFrom>
                <a:srgbClr val="FFEBD6"/>
              </a:clrFrom>
              <a:clrTo>
                <a:srgbClr val="FFEBD6">
                  <a:alpha val="0"/>
                </a:srgbClr>
              </a:clrTo>
            </a:clrChange>
            <a:extLst>
              <a:ext uri="{28A0092B-C50C-407E-A947-70E740481C1C}">
                <a14:useLocalDpi xmlns:a14="http://schemas.microsoft.com/office/drawing/2010/main" val="0"/>
              </a:ext>
            </a:extLst>
          </a:blip>
          <a:stretch>
            <a:fillRect/>
          </a:stretch>
        </p:blipFill>
        <p:spPr>
          <a:xfrm>
            <a:off x="1094671" y="3220164"/>
            <a:ext cx="7449958" cy="438950"/>
          </a:xfrm>
          <a:prstGeom prst="rect">
            <a:avLst/>
          </a:prstGeom>
        </p:spPr>
      </p:pic>
      <p:pic>
        <p:nvPicPr>
          <p:cNvPr id="12" name="PA-图片 11"/>
          <p:cNvPicPr>
            <a:picLocks noChangeAspect="1"/>
          </p:cNvPicPr>
          <p:nvPr>
            <p:custDataLst>
              <p:tags r:id="rId9"/>
            </p:custDataLst>
          </p:nvPr>
        </p:nvPicPr>
        <p:blipFill rotWithShape="1">
          <a:blip r:embed="rId10">
            <a:clrChange>
              <a:clrFrom>
                <a:srgbClr val="FFEBD6"/>
              </a:clrFrom>
              <a:clrTo>
                <a:srgbClr val="FFEBD6">
                  <a:alpha val="0"/>
                </a:srgbClr>
              </a:clrTo>
            </a:clrChange>
            <a:extLst>
              <a:ext uri="{28A0092B-C50C-407E-A947-70E740481C1C}">
                <a14:useLocalDpi xmlns:a14="http://schemas.microsoft.com/office/drawing/2010/main" val="0"/>
              </a:ext>
            </a:extLst>
          </a:blip>
          <a:srcRect b="37237"/>
          <a:stretch>
            <a:fillRect/>
          </a:stretch>
        </p:blipFill>
        <p:spPr>
          <a:xfrm>
            <a:off x="1095196" y="4079928"/>
            <a:ext cx="4505334" cy="704050"/>
          </a:xfrm>
          <a:prstGeom prst="rect">
            <a:avLst/>
          </a:prstGeom>
        </p:spPr>
      </p:pic>
      <p:pic>
        <p:nvPicPr>
          <p:cNvPr id="14" name="PA-图片 13"/>
          <p:cNvPicPr>
            <a:picLocks noChangeAspect="1"/>
          </p:cNvPicPr>
          <p:nvPr>
            <p:custDataLst>
              <p:tags r:id="rId11"/>
            </p:custDataLst>
          </p:nvPr>
        </p:nvPicPr>
        <p:blipFill>
          <a:blip r:embed="rId12">
            <a:clrChange>
              <a:clrFrom>
                <a:srgbClr val="FFEBD6"/>
              </a:clrFrom>
              <a:clrTo>
                <a:srgbClr val="FFEBD6">
                  <a:alpha val="0"/>
                </a:srgbClr>
              </a:clrTo>
            </a:clrChange>
            <a:extLst>
              <a:ext uri="{28A0092B-C50C-407E-A947-70E740481C1C}">
                <a14:useLocalDpi xmlns:a14="http://schemas.microsoft.com/office/drawing/2010/main" val="0"/>
              </a:ext>
            </a:extLst>
          </a:blip>
          <a:stretch>
            <a:fillRect/>
          </a:stretch>
        </p:blipFill>
        <p:spPr>
          <a:xfrm>
            <a:off x="2158136" y="5239464"/>
            <a:ext cx="3688400" cy="804742"/>
          </a:xfrm>
          <a:prstGeom prst="rect">
            <a:avLst/>
          </a:prstGeom>
        </p:spPr>
      </p:pic>
      <p:pic>
        <p:nvPicPr>
          <p:cNvPr id="16" name="PA-图片 15"/>
          <p:cNvPicPr>
            <a:picLocks noChangeAspect="1"/>
          </p:cNvPicPr>
          <p:nvPr>
            <p:custDataLst>
              <p:tags r:id="rId13"/>
            </p:custDataLst>
          </p:nvPr>
        </p:nvPicPr>
        <p:blipFill>
          <a:blip r:embed="rId14">
            <a:extLst>
              <a:ext uri="{28A0092B-C50C-407E-A947-70E740481C1C}">
                <a14:useLocalDpi xmlns:a14="http://schemas.microsoft.com/office/drawing/2010/main" val="0"/>
              </a:ext>
            </a:extLst>
          </a:blip>
          <a:stretch>
            <a:fillRect/>
          </a:stretch>
        </p:blipFill>
        <p:spPr>
          <a:xfrm>
            <a:off x="831978" y="2052533"/>
            <a:ext cx="9876376" cy="670618"/>
          </a:xfrm>
          <a:prstGeom prst="rect">
            <a:avLst/>
          </a:prstGeom>
        </p:spPr>
      </p:pic>
      <p:sp>
        <p:nvSpPr>
          <p:cNvPr id="22" name="PA-文本框 5"/>
          <p:cNvSpPr txBox="1">
            <a:spLocks noChangeArrowheads="1"/>
          </p:cNvSpPr>
          <p:nvPr>
            <p:custDataLst>
              <p:tags r:id="rId15"/>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3. </a:t>
            </a:r>
            <a:r>
              <a:rPr kumimoji="1" lang="zh-CN" altLang="en-US" sz="2800" b="1" dirty="0">
                <a:solidFill>
                  <a:srgbClr val="005286"/>
                </a:solidFill>
                <a:latin typeface="+mj-ea"/>
                <a:ea typeface="+mj-ea"/>
                <a:sym typeface="微软雅黑" panose="020B0503020204020204" pitchFamily="34" charset="-122"/>
              </a:rPr>
              <a:t>用数据选择器实现逻辑函数 </a:t>
            </a:r>
            <a:endParaRPr kumimoji="1" lang="zh-CN" altLang="en-US" sz="2800" b="1" dirty="0">
              <a:solidFill>
                <a:srgbClr val="005286"/>
              </a:solidFill>
              <a:latin typeface="+mj-ea"/>
              <a:ea typeface="+mj-ea"/>
              <a:sym typeface="微软雅黑" panose="020B0503020204020204" pitchFamily="34" charset="-122"/>
            </a:endParaRPr>
          </a:p>
        </p:txBody>
      </p:sp>
      <p:sp>
        <p:nvSpPr>
          <p:cNvPr id="23" name="PA-圆角矩形 1"/>
          <p:cNvSpPr/>
          <p:nvPr>
            <p:custDataLst>
              <p:tags r:id="rId16"/>
            </p:custDataLst>
          </p:nvPr>
        </p:nvSpPr>
        <p:spPr>
          <a:xfrm>
            <a:off x="-348342" y="516695"/>
            <a:ext cx="4968234"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PA-文本框 5"/>
          <p:cNvSpPr txBox="1">
            <a:spLocks noChangeArrowheads="1"/>
          </p:cNvSpPr>
          <p:nvPr>
            <p:custDataLst>
              <p:tags r:id="rId17"/>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数据选择器与数据分配器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pic>
        <p:nvPicPr>
          <p:cNvPr id="25" name="PA-图片 11"/>
          <p:cNvPicPr>
            <a:picLocks noChangeAspect="1"/>
          </p:cNvPicPr>
          <p:nvPr>
            <p:custDataLst>
              <p:tags r:id="rId18"/>
            </p:custDataLst>
          </p:nvPr>
        </p:nvPicPr>
        <p:blipFill rotWithShape="1">
          <a:blip r:embed="rId10">
            <a:clrChange>
              <a:clrFrom>
                <a:srgbClr val="FFEBD6"/>
              </a:clrFrom>
              <a:clrTo>
                <a:srgbClr val="FFEBD6">
                  <a:alpha val="0"/>
                </a:srgbClr>
              </a:clrTo>
            </a:clrChange>
            <a:extLst>
              <a:ext uri="{28A0092B-C50C-407E-A947-70E740481C1C}">
                <a14:useLocalDpi xmlns:a14="http://schemas.microsoft.com/office/drawing/2010/main" val="0"/>
              </a:ext>
            </a:extLst>
          </a:blip>
          <a:srcRect t="65186"/>
          <a:stretch>
            <a:fillRect/>
          </a:stretch>
        </p:blipFill>
        <p:spPr>
          <a:xfrm>
            <a:off x="4382687" y="4192240"/>
            <a:ext cx="4505334" cy="390525"/>
          </a:xfrm>
          <a:prstGeom prst="rect">
            <a:avLst/>
          </a:prstGeom>
        </p:spPr>
      </p:pic>
      <p:pic>
        <p:nvPicPr>
          <p:cNvPr id="4" name="PA-图片 3"/>
          <p:cNvPicPr>
            <a:picLocks noChangeAspect="1"/>
          </p:cNvPicPr>
          <p:nvPr>
            <p:custDataLst>
              <p:tags r:id="rId19"/>
            </p:custDataLst>
          </p:nvPr>
        </p:nvPicPr>
        <p:blipFill>
          <a:blip r:embed="rId20">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8589903" y="2650329"/>
            <a:ext cx="3139712" cy="3499407"/>
          </a:xfrm>
          <a:prstGeom prst="rect">
            <a:avLst/>
          </a:prstGeom>
        </p:spPr>
      </p:pic>
      <p:grpSp>
        <p:nvGrpSpPr>
          <p:cNvPr id="17" name="组合 16"/>
          <p:cNvGrpSpPr/>
          <p:nvPr/>
        </p:nvGrpSpPr>
        <p:grpSpPr>
          <a:xfrm>
            <a:off x="8978476" y="79337"/>
            <a:ext cx="3058410" cy="2092201"/>
            <a:chOff x="7289240" y="297907"/>
            <a:chExt cx="3058410" cy="2092201"/>
          </a:xfrm>
        </p:grpSpPr>
        <p:sp>
          <p:nvSpPr>
            <p:cNvPr id="18" name="爆炸形 1 17"/>
            <p:cNvSpPr/>
            <p:nvPr/>
          </p:nvSpPr>
          <p:spPr>
            <a:xfrm>
              <a:off x="7289240" y="297907"/>
              <a:ext cx="3058410" cy="2092201"/>
            </a:xfrm>
            <a:prstGeom prst="irregularSeal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TextBox 18"/>
            <p:cNvSpPr txBox="1">
              <a:spLocks noChangeArrowheads="1"/>
            </p:cNvSpPr>
            <p:nvPr/>
          </p:nvSpPr>
          <p:spPr bwMode="auto">
            <a:xfrm>
              <a:off x="7625885" y="1141182"/>
              <a:ext cx="2385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dirty="0">
                  <a:solidFill>
                    <a:schemeClr val="accent6">
                      <a:lumMod val="75000"/>
                    </a:schemeClr>
                  </a:solidFill>
                  <a:latin typeface="+mj-lt"/>
                </a:rPr>
                <a:t>注意地址高低位</a:t>
              </a:r>
              <a:endParaRPr lang="zh-CN" altLang="en-US" dirty="0">
                <a:solidFill>
                  <a:schemeClr val="accent6">
                    <a:lumMod val="75000"/>
                  </a:schemeClr>
                </a:solidFill>
                <a:latin typeface="+mj-lt"/>
              </a:endParaRPr>
            </a:p>
          </p:txBody>
        </p:sp>
      </p:gr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mc:AlternateContent xmlns:mc="http://schemas.openxmlformats.org/markup-compatibility/2006">
        <mc:Choice xmlns:a14="http://schemas.microsoft.com/office/drawing/2010/main" Requires="a14">
          <p:sp>
            <p:nvSpPr>
              <p:cNvPr id="6" name="文本框 5"/>
              <p:cNvSpPr txBox="1"/>
              <p:nvPr/>
            </p:nvSpPr>
            <p:spPr>
              <a:xfrm>
                <a:off x="4002336" y="1058768"/>
                <a:ext cx="6291468" cy="100040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𝑌</m:t>
                      </m:r>
                      <m:r>
                        <a:rPr lang="zh-CN" altLang="en-US" sz="2000" i="0">
                          <a:latin typeface="Cambria Math" panose="02040503050406030204" pitchFamily="18" charset="0"/>
                        </a:rPr>
                        <m:t>=</m:t>
                      </m:r>
                      <m:nary>
                        <m:naryPr>
                          <m:chr m:val="∑"/>
                          <m:limLoc m:val="undOvr"/>
                          <m:ctrlPr>
                            <a:rPr lang="zh-CN" altLang="en-US" sz="2000" i="1" smtClean="0">
                              <a:latin typeface="Cambria Math" panose="02040503050406030204" pitchFamily="18" charset="0"/>
                            </a:rPr>
                          </m:ctrlPr>
                        </m:naryPr>
                        <m:sub>
                          <m:r>
                            <a:rPr lang="zh-CN" altLang="en-US" sz="2000" i="1">
                              <a:latin typeface="Cambria Math" panose="02040503050406030204" pitchFamily="18" charset="0"/>
                            </a:rPr>
                            <m:t>𝑖</m:t>
                          </m:r>
                          <m:r>
                            <a:rPr lang="zh-CN" altLang="en-US" sz="2000" i="0">
                              <a:latin typeface="Cambria Math" panose="02040503050406030204" pitchFamily="18" charset="0"/>
                            </a:rPr>
                            <m:t>=</m:t>
                          </m:r>
                          <m:r>
                            <a:rPr lang="zh-CN" altLang="en-US" sz="2000" i="0">
                              <a:latin typeface="Cambria Math" panose="02040503050406030204" pitchFamily="18" charset="0"/>
                            </a:rPr>
                            <m:t>0</m:t>
                          </m:r>
                        </m:sub>
                        <m:sup>
                          <m:sSup>
                            <m:sSupPr>
                              <m:ctrlPr>
                                <a:rPr lang="zh-CN" altLang="en-US" sz="2000" i="1">
                                  <a:solidFill>
                                    <a:srgbClr val="836967"/>
                                  </a:solidFill>
                                  <a:latin typeface="Cambria Math" panose="02040503050406030204" pitchFamily="18" charset="0"/>
                                </a:rPr>
                              </m:ctrlPr>
                            </m:sSupPr>
                            <m:e>
                              <m:r>
                                <a:rPr lang="zh-CN" altLang="en-US" sz="2000" i="0">
                                  <a:latin typeface="Cambria Math" panose="02040503050406030204" pitchFamily="18" charset="0"/>
                                </a:rPr>
                                <m:t>2</m:t>
                              </m:r>
                            </m:e>
                            <m:sup>
                              <m:r>
                                <a:rPr lang="zh-CN" altLang="en-US" sz="2000" i="1">
                                  <a:latin typeface="Cambria Math" panose="02040503050406030204" pitchFamily="18" charset="0"/>
                                </a:rPr>
                                <m:t>𝑛</m:t>
                              </m:r>
                              <m:r>
                                <a:rPr lang="zh-CN" altLang="en-US" sz="2000" i="0">
                                  <a:latin typeface="Cambria Math" panose="02040503050406030204" pitchFamily="18" charset="0"/>
                                </a:rPr>
                                <m:t>−</m:t>
                              </m:r>
                              <m:r>
                                <a:rPr lang="zh-CN" altLang="en-US" sz="2000" i="0">
                                  <a:latin typeface="Cambria Math" panose="02040503050406030204" pitchFamily="18" charset="0"/>
                                </a:rPr>
                                <m:t>1</m:t>
                              </m:r>
                            </m:sup>
                          </m:sSup>
                        </m:sup>
                        <m:e>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𝑚</m:t>
                              </m:r>
                            </m:e>
                            <m:sub>
                              <m:r>
                                <a:rPr lang="zh-CN" altLang="en-US" sz="2000" i="1">
                                  <a:latin typeface="Cambria Math" panose="02040503050406030204" pitchFamily="18" charset="0"/>
                                </a:rPr>
                                <m:t>𝑖</m:t>
                              </m:r>
                            </m:sub>
                          </m:sSub>
                        </m:e>
                      </m:nary>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𝐷</m:t>
                          </m:r>
                        </m:e>
                        <m:sub>
                          <m:r>
                            <a:rPr lang="zh-CN" altLang="en-US" sz="2000" i="1">
                              <a:latin typeface="Cambria Math" panose="02040503050406030204" pitchFamily="18" charset="0"/>
                            </a:rPr>
                            <m:t>𝑖</m:t>
                          </m:r>
                        </m:sub>
                      </m:sSub>
                    </m:oMath>
                  </m:oMathPara>
                </a14:m>
                <a:endParaRPr lang="zh-CN" altLang="en-US" sz="2000" dirty="0"/>
              </a:p>
            </p:txBody>
          </p:sp>
        </mc:Choice>
        <mc:Fallback>
          <p:sp>
            <p:nvSpPr>
              <p:cNvPr id="6" name="文本框 5"/>
              <p:cNvSpPr txBox="1">
                <a:spLocks noRot="1" noChangeAspect="1" noMove="1" noResize="1" noEditPoints="1" noAdjustHandles="1" noChangeArrowheads="1" noChangeShapeType="1" noTextEdit="1"/>
              </p:cNvSpPr>
              <p:nvPr/>
            </p:nvSpPr>
            <p:spPr>
              <a:xfrm>
                <a:off x="4002336" y="1058768"/>
                <a:ext cx="6291468" cy="1000402"/>
              </a:xfrm>
              <a:prstGeom prst="rect">
                <a:avLst/>
              </a:prstGeom>
              <a:blipFill rotWithShape="1">
                <a:blip r:embed="rId21"/>
                <a:stretch>
                  <a:fillRect l="-9" t="-22" r="7" b="5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6809"/>
                                        </p:tgtEl>
                                        <p:attrNameLst>
                                          <p:attrName>style.visibility</p:attrName>
                                        </p:attrNameLst>
                                      </p:cBhvr>
                                      <p:to>
                                        <p:strVal val="visible"/>
                                      </p:to>
                                    </p:set>
                                    <p:animEffect transition="in" filter="wipe(left)">
                                      <p:cBhvr>
                                        <p:cTn id="17" dur="500"/>
                                        <p:tgtEl>
                                          <p:spTgt spid="76809"/>
                                        </p:tgtEl>
                                      </p:cBhvr>
                                    </p:animEffect>
                                  </p:childTnLst>
                                </p:cTn>
                              </p:par>
                            </p:childTnLst>
                          </p:cTn>
                        </p:par>
                        <p:par>
                          <p:cTn id="18" fill="hold">
                            <p:stCondLst>
                              <p:cond delay="500"/>
                            </p:stCondLst>
                            <p:childTnLst>
                              <p:par>
                                <p:cTn id="19" presetID="16" presetClass="entr" presetSubtype="2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6811"/>
                                        </p:tgtEl>
                                        <p:attrNameLst>
                                          <p:attrName>style.visibility</p:attrName>
                                        </p:attrNameLst>
                                      </p:cBhvr>
                                      <p:to>
                                        <p:strVal val="visible"/>
                                      </p:to>
                                    </p:set>
                                    <p:animEffect transition="in" filter="wipe(left)">
                                      <p:cBhvr>
                                        <p:cTn id="26" dur="500"/>
                                        <p:tgtEl>
                                          <p:spTgt spid="76811"/>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76813"/>
                                        </p:tgtEl>
                                        <p:attrNameLst>
                                          <p:attrName>style.visibility</p:attrName>
                                        </p:attrNameLst>
                                      </p:cBhvr>
                                      <p:to>
                                        <p:strVal val="visible"/>
                                      </p:to>
                                    </p:set>
                                    <p:anim calcmode="lin" valueType="num">
                                      <p:cBhvr additive="base">
                                        <p:cTn id="39" dur="500" fill="hold"/>
                                        <p:tgtEl>
                                          <p:spTgt spid="76813"/>
                                        </p:tgtEl>
                                        <p:attrNameLst>
                                          <p:attrName>ppt_x</p:attrName>
                                        </p:attrNameLst>
                                      </p:cBhvr>
                                      <p:tavLst>
                                        <p:tav tm="0">
                                          <p:val>
                                            <p:strVal val="#ppt_x"/>
                                          </p:val>
                                        </p:tav>
                                        <p:tav tm="100000">
                                          <p:val>
                                            <p:strVal val="#ppt_x"/>
                                          </p:val>
                                        </p:tav>
                                      </p:tavLst>
                                    </p:anim>
                                    <p:anim calcmode="lin" valueType="num">
                                      <p:cBhvr additive="base">
                                        <p:cTn id="40" dur="500" fill="hold"/>
                                        <p:tgtEl>
                                          <p:spTgt spid="76813"/>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16" presetClass="entr" presetSubtype="21"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arn(inVertical)">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49" presetClass="entr" presetSubtype="0" decel="10000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500" fill="hold"/>
                                        <p:tgtEl>
                                          <p:spTgt spid="4"/>
                                        </p:tgtEl>
                                        <p:attrNameLst>
                                          <p:attrName>ppt_w</p:attrName>
                                        </p:attrNameLst>
                                      </p:cBhvr>
                                      <p:tavLst>
                                        <p:tav tm="0">
                                          <p:val>
                                            <p:fltVal val="0"/>
                                          </p:val>
                                        </p:tav>
                                        <p:tav tm="100000">
                                          <p:val>
                                            <p:strVal val="#ppt_w"/>
                                          </p:val>
                                        </p:tav>
                                      </p:tavLst>
                                    </p:anim>
                                    <p:anim calcmode="lin" valueType="num">
                                      <p:cBhvr>
                                        <p:cTn id="50" dur="500" fill="hold"/>
                                        <p:tgtEl>
                                          <p:spTgt spid="4"/>
                                        </p:tgtEl>
                                        <p:attrNameLst>
                                          <p:attrName>ppt_h</p:attrName>
                                        </p:attrNameLst>
                                      </p:cBhvr>
                                      <p:tavLst>
                                        <p:tav tm="0">
                                          <p:val>
                                            <p:fltVal val="0"/>
                                          </p:val>
                                        </p:tav>
                                        <p:tav tm="100000">
                                          <p:val>
                                            <p:strVal val="#ppt_h"/>
                                          </p:val>
                                        </p:tav>
                                      </p:tavLst>
                                    </p:anim>
                                    <p:anim calcmode="lin" valueType="num">
                                      <p:cBhvr>
                                        <p:cTn id="51" dur="500" fill="hold"/>
                                        <p:tgtEl>
                                          <p:spTgt spid="4"/>
                                        </p:tgtEl>
                                        <p:attrNameLst>
                                          <p:attrName>style.rotation</p:attrName>
                                        </p:attrNameLst>
                                      </p:cBhvr>
                                      <p:tavLst>
                                        <p:tav tm="0">
                                          <p:val>
                                            <p:fltVal val="360"/>
                                          </p:val>
                                        </p:tav>
                                        <p:tav tm="100000">
                                          <p:val>
                                            <p:fltVal val="0"/>
                                          </p:val>
                                        </p:tav>
                                      </p:tavLst>
                                    </p:anim>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76820"/>
                                        </p:tgtEl>
                                        <p:attrNameLst>
                                          <p:attrName>style.visibility</p:attrName>
                                        </p:attrNameLst>
                                      </p:cBhvr>
                                      <p:to>
                                        <p:strVal val="visible"/>
                                      </p:to>
                                    </p:set>
                                    <p:animEffect transition="in" filter="wheel(1)">
                                      <p:cBhvr>
                                        <p:cTn id="57" dur="2000"/>
                                        <p:tgtEl>
                                          <p:spTgt spid="76820"/>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76821"/>
                                        </p:tgtEl>
                                        <p:attrNameLst>
                                          <p:attrName>style.visibility</p:attrName>
                                        </p:attrNameLst>
                                      </p:cBhvr>
                                      <p:to>
                                        <p:strVal val="visible"/>
                                      </p:to>
                                    </p:set>
                                    <p:animEffect transition="in" filter="wheel(1)">
                                      <p:cBhvr>
                                        <p:cTn id="62" dur="2000"/>
                                        <p:tgtEl>
                                          <p:spTgt spid="76821"/>
                                        </p:tgtEl>
                                      </p:cBhvr>
                                    </p:animEffect>
                                  </p:childTnLst>
                                </p:cTn>
                              </p:par>
                            </p:childTnLst>
                          </p:cTn>
                        </p:par>
                        <p:par>
                          <p:cTn id="63" fill="hold">
                            <p:stCondLst>
                              <p:cond delay="2000"/>
                            </p:stCondLst>
                            <p:childTnLst>
                              <p:par>
                                <p:cTn id="64" presetID="16" presetClass="entr" presetSubtype="21" fill="hold" nodeType="after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barn(inVertical)">
                                      <p:cBhvr>
                                        <p:cTn id="6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76809" grpId="0" autoUpdateAnimBg="0"/>
      <p:bldP spid="76811" grpId="0" autoUpdateAnimBg="0"/>
      <p:bldP spid="76813" grpId="0" autoUpdateAnimBg="0"/>
      <p:bldP spid="76820" grpId="0" animBg="1"/>
      <p:bldP spid="768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9" name="PA-矩形 11"/>
          <p:cNvSpPr>
            <a:spLocks noChangeArrowheads="1"/>
          </p:cNvSpPr>
          <p:nvPr>
            <p:custDataLst>
              <p:tags r:id="rId1"/>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76809" name="PA-文本框 12"/>
          <p:cNvSpPr txBox="1">
            <a:spLocks noChangeArrowheads="1"/>
          </p:cNvSpPr>
          <p:nvPr>
            <p:custDataLst>
              <p:tags r:id="rId2"/>
            </p:custDataLst>
          </p:nvPr>
        </p:nvSpPr>
        <p:spPr bwMode="auto">
          <a:xfrm>
            <a:off x="1037399" y="2636053"/>
            <a:ext cx="784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sym typeface="宋体" panose="02010600030101010101" pitchFamily="2" charset="-122"/>
              </a:rPr>
              <a:t>解</a:t>
            </a:r>
            <a:r>
              <a:rPr lang="en-US" altLang="zh-CN" sz="2400" b="1" dirty="0">
                <a:solidFill>
                  <a:srgbClr val="000000"/>
                </a:solidFill>
                <a:sym typeface="宋体" panose="02010600030101010101" pitchFamily="2" charset="-122"/>
              </a:rPr>
              <a:t>:(1)</a:t>
            </a:r>
            <a:r>
              <a:rPr lang="zh-CN" altLang="en-US" sz="2400" b="1" dirty="0">
                <a:solidFill>
                  <a:srgbClr val="000000"/>
                </a:solidFill>
                <a:sym typeface="宋体" panose="02010600030101010101" pitchFamily="2" charset="-122"/>
              </a:rPr>
              <a:t>将</a:t>
            </a:r>
            <a:r>
              <a:rPr lang="en-US" altLang="zh-CN" sz="2400" b="1" dirty="0">
                <a:solidFill>
                  <a:srgbClr val="000000"/>
                </a:solidFill>
                <a:sym typeface="宋体" panose="02010600030101010101" pitchFamily="2" charset="-122"/>
              </a:rPr>
              <a:t>F</a:t>
            </a:r>
            <a:r>
              <a:rPr lang="zh-CN" altLang="en-US" sz="2400" b="1" dirty="0">
                <a:solidFill>
                  <a:srgbClr val="000000"/>
                </a:solidFill>
                <a:sym typeface="宋体" panose="02010600030101010101" pitchFamily="2" charset="-122"/>
              </a:rPr>
              <a:t>变成最小项之和的形式：</a:t>
            </a:r>
            <a:endParaRPr lang="zh-CN" altLang="en-US" sz="2400" b="1" dirty="0">
              <a:solidFill>
                <a:srgbClr val="000000"/>
              </a:solidFill>
              <a:sym typeface="宋体" panose="02010600030101010101" pitchFamily="2" charset="-122"/>
            </a:endParaRPr>
          </a:p>
        </p:txBody>
      </p:sp>
      <p:sp>
        <p:nvSpPr>
          <p:cNvPr id="79882" name="PA-矩形 13"/>
          <p:cNvSpPr>
            <a:spLocks noChangeArrowheads="1"/>
          </p:cNvSpPr>
          <p:nvPr>
            <p:custDataLst>
              <p:tags r:id="rId3"/>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76811" name="PA-矩形 13"/>
          <p:cNvSpPr>
            <a:spLocks noChangeArrowheads="1"/>
          </p:cNvSpPr>
          <p:nvPr>
            <p:custDataLst>
              <p:tags r:id="rId4"/>
            </p:custDataLst>
          </p:nvPr>
        </p:nvSpPr>
        <p:spPr bwMode="auto">
          <a:xfrm>
            <a:off x="1529897" y="3720404"/>
            <a:ext cx="4919662"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bIns="10800">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0"/>
              </a:spcBef>
              <a:buFontTx/>
              <a:buNone/>
            </a:pPr>
            <a:r>
              <a:rPr lang="en-US" altLang="zh-CN" sz="2400" b="1" dirty="0">
                <a:solidFill>
                  <a:srgbClr val="000000"/>
                </a:solidFill>
                <a:sym typeface="宋体" panose="02010600030101010101" pitchFamily="2" charset="-122"/>
              </a:rPr>
              <a:t>(2)</a:t>
            </a:r>
            <a:r>
              <a:rPr lang="zh-CN" altLang="en-US" sz="2400" b="1" dirty="0">
                <a:solidFill>
                  <a:srgbClr val="000000"/>
                </a:solidFill>
                <a:sym typeface="宋体" panose="02010600030101010101" pitchFamily="2" charset="-122"/>
              </a:rPr>
              <a:t>写出数据选择器的输出表达式</a:t>
            </a:r>
            <a:endParaRPr lang="zh-CN" altLang="en-US" sz="2400" b="1" dirty="0">
              <a:solidFill>
                <a:srgbClr val="000000"/>
              </a:solidFill>
              <a:sym typeface="宋体" panose="02010600030101010101" pitchFamily="2" charset="-122"/>
            </a:endParaRPr>
          </a:p>
        </p:txBody>
      </p:sp>
      <p:sp>
        <p:nvSpPr>
          <p:cNvPr id="79884" name="PA-矩形 15"/>
          <p:cNvSpPr>
            <a:spLocks noChangeArrowheads="1"/>
          </p:cNvSpPr>
          <p:nvPr>
            <p:custDataLst>
              <p:tags r:id="rId5"/>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76813" name="PA-文本框 20"/>
          <p:cNvSpPr txBox="1">
            <a:spLocks noChangeArrowheads="1"/>
          </p:cNvSpPr>
          <p:nvPr>
            <p:custDataLst>
              <p:tags r:id="rId6"/>
            </p:custDataLst>
          </p:nvPr>
        </p:nvSpPr>
        <p:spPr bwMode="auto">
          <a:xfrm>
            <a:off x="1938898" y="5244899"/>
            <a:ext cx="320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sym typeface="宋体" panose="02010600030101010101" pitchFamily="2" charset="-122"/>
              </a:rPr>
              <a:t>比较</a:t>
            </a:r>
            <a:r>
              <a:rPr lang="en-US" altLang="zh-CN" sz="2400" b="1" i="1" dirty="0">
                <a:solidFill>
                  <a:srgbClr val="000000"/>
                </a:solidFill>
                <a:sym typeface="宋体" panose="02010600030101010101" pitchFamily="2" charset="-122"/>
              </a:rPr>
              <a:t>F</a:t>
            </a:r>
            <a:r>
              <a:rPr lang="zh-CN" altLang="en-US" sz="2400" b="1" dirty="0">
                <a:solidFill>
                  <a:srgbClr val="000000"/>
                </a:solidFill>
                <a:sym typeface="宋体" panose="02010600030101010101" pitchFamily="2" charset="-122"/>
              </a:rPr>
              <a:t>和</a:t>
            </a:r>
            <a:r>
              <a:rPr lang="en-US" altLang="zh-CN" sz="2400" b="1" i="1" dirty="0">
                <a:solidFill>
                  <a:srgbClr val="000000"/>
                </a:solidFill>
                <a:sym typeface="宋体" panose="02010600030101010101" pitchFamily="2" charset="-122"/>
              </a:rPr>
              <a:t>Y</a:t>
            </a:r>
            <a:r>
              <a:rPr lang="zh-CN" altLang="en-US" sz="2400" b="1" dirty="0">
                <a:solidFill>
                  <a:srgbClr val="000000"/>
                </a:solidFill>
                <a:sym typeface="宋体" panose="02010600030101010101" pitchFamily="2" charset="-122"/>
              </a:rPr>
              <a:t>得：</a:t>
            </a:r>
            <a:endParaRPr lang="zh-CN" altLang="en-US" sz="2400" b="1" dirty="0">
              <a:solidFill>
                <a:srgbClr val="000000"/>
              </a:solidFill>
              <a:sym typeface="宋体" panose="02010600030101010101" pitchFamily="2" charset="-122"/>
            </a:endParaRPr>
          </a:p>
        </p:txBody>
      </p:sp>
      <p:sp>
        <p:nvSpPr>
          <p:cNvPr id="79886" name="PA-矩形 17"/>
          <p:cNvSpPr>
            <a:spLocks noChangeArrowheads="1"/>
          </p:cNvSpPr>
          <p:nvPr>
            <p:custDataLst>
              <p:tags r:id="rId7"/>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79888" name="PA-矩形 19"/>
          <p:cNvSpPr>
            <a:spLocks noChangeArrowheads="1"/>
          </p:cNvSpPr>
          <p:nvPr>
            <p:custDataLst>
              <p:tags r:id="rId8"/>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79890" name="PA-矩形 21"/>
          <p:cNvSpPr>
            <a:spLocks noChangeArrowheads="1"/>
          </p:cNvSpPr>
          <p:nvPr>
            <p:custDataLst>
              <p:tags r:id="rId9"/>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76821" name="PA-矩形 28"/>
          <p:cNvSpPr>
            <a:spLocks noChangeArrowheads="1"/>
          </p:cNvSpPr>
          <p:nvPr>
            <p:custDataLst>
              <p:tags r:id="rId10"/>
            </p:custDataLst>
          </p:nvPr>
        </p:nvSpPr>
        <p:spPr bwMode="auto">
          <a:xfrm>
            <a:off x="8932926" y="2688358"/>
            <a:ext cx="1219200" cy="838200"/>
          </a:xfrm>
          <a:prstGeom prst="roundRect">
            <a:avLst/>
          </a:prstGeom>
          <a:solidFill>
            <a:srgbClr val="FFFF00"/>
          </a:solidFill>
          <a:ln w="28575" cap="flat" cmpd="sng" algn="ctr">
            <a:solidFill>
              <a:srgbClr val="005286"/>
            </a:solidFill>
            <a:prstDash val="solid"/>
            <a:miter lim="800000"/>
            <a:headEnd type="none" w="med" len="med"/>
            <a:tailEnd type="none" w="med" len="med"/>
          </a:ln>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rgbClr val="005286"/>
              </a:solidFill>
              <a:latin typeface="Times New Roman" panose="02020603050405020304" pitchFamily="18" charset="0"/>
            </a:endParaRPr>
          </a:p>
        </p:txBody>
      </p:sp>
      <p:sp>
        <p:nvSpPr>
          <p:cNvPr id="79894" name="PA-矩形 23"/>
          <p:cNvSpPr>
            <a:spLocks noChangeArrowheads="1"/>
          </p:cNvSpPr>
          <p:nvPr>
            <p:custDataLst>
              <p:tags r:id="rId11"/>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pic>
        <p:nvPicPr>
          <p:cNvPr id="12" name="PA-图片 11"/>
          <p:cNvPicPr>
            <a:picLocks noChangeAspect="1"/>
          </p:cNvPicPr>
          <p:nvPr>
            <p:custDataLst>
              <p:tags r:id="rId12"/>
            </p:custDataLst>
          </p:nvPr>
        </p:nvPicPr>
        <p:blipFill>
          <a:blip r:embed="rId13">
            <a:clrChange>
              <a:clrFrom>
                <a:srgbClr val="FFEBD6"/>
              </a:clrFrom>
              <a:clrTo>
                <a:srgbClr val="FFEBD6">
                  <a:alpha val="0"/>
                </a:srgbClr>
              </a:clrTo>
            </a:clrChange>
            <a:extLst>
              <a:ext uri="{28A0092B-C50C-407E-A947-70E740481C1C}">
                <a14:useLocalDpi xmlns:a14="http://schemas.microsoft.com/office/drawing/2010/main" val="0"/>
              </a:ext>
            </a:extLst>
          </a:blip>
          <a:stretch>
            <a:fillRect/>
          </a:stretch>
        </p:blipFill>
        <p:spPr>
          <a:xfrm>
            <a:off x="2028825" y="3218158"/>
            <a:ext cx="5383235" cy="432854"/>
          </a:xfrm>
          <a:prstGeom prst="rect">
            <a:avLst/>
          </a:prstGeom>
        </p:spPr>
      </p:pic>
      <p:pic>
        <p:nvPicPr>
          <p:cNvPr id="14" name="PA-图片 13"/>
          <p:cNvPicPr>
            <a:picLocks noChangeAspect="1"/>
          </p:cNvPicPr>
          <p:nvPr>
            <p:custDataLst>
              <p:tags r:id="rId14"/>
            </p:custDataLst>
          </p:nvPr>
        </p:nvPicPr>
        <p:blipFill>
          <a:blip r:embed="rId15">
            <a:clrChange>
              <a:clrFrom>
                <a:srgbClr val="FFEBD6"/>
              </a:clrFrom>
              <a:clrTo>
                <a:srgbClr val="FFEBD6">
                  <a:alpha val="0"/>
                </a:srgbClr>
              </a:clrTo>
            </a:clrChange>
            <a:extLst>
              <a:ext uri="{28A0092B-C50C-407E-A947-70E740481C1C}">
                <a14:useLocalDpi xmlns:a14="http://schemas.microsoft.com/office/drawing/2010/main" val="0"/>
              </a:ext>
            </a:extLst>
          </a:blip>
          <a:stretch>
            <a:fillRect/>
          </a:stretch>
        </p:blipFill>
        <p:spPr>
          <a:xfrm>
            <a:off x="2021264" y="5780593"/>
            <a:ext cx="3712786" cy="810838"/>
          </a:xfrm>
          <a:prstGeom prst="rect">
            <a:avLst/>
          </a:prstGeom>
        </p:spPr>
      </p:pic>
      <p:pic>
        <p:nvPicPr>
          <p:cNvPr id="16" name="PA-图片 15"/>
          <p:cNvPicPr>
            <a:picLocks noChangeAspect="1"/>
          </p:cNvPicPr>
          <p:nvPr>
            <p:custDataLst>
              <p:tags r:id="rId16"/>
            </p:custDataLst>
          </p:nvPr>
        </p:nvPicPr>
        <p:blipFill>
          <a:blip r:embed="rId17">
            <a:clrChange>
              <a:clrFrom>
                <a:srgbClr val="FFEBD6"/>
              </a:clrFrom>
              <a:clrTo>
                <a:srgbClr val="FFEBD6">
                  <a:alpha val="0"/>
                </a:srgbClr>
              </a:clrTo>
            </a:clrChange>
            <a:extLst>
              <a:ext uri="{28A0092B-C50C-407E-A947-70E740481C1C}">
                <a14:useLocalDpi xmlns:a14="http://schemas.microsoft.com/office/drawing/2010/main" val="0"/>
              </a:ext>
            </a:extLst>
          </a:blip>
          <a:stretch>
            <a:fillRect/>
          </a:stretch>
        </p:blipFill>
        <p:spPr>
          <a:xfrm>
            <a:off x="2028825" y="4154922"/>
            <a:ext cx="4505334" cy="1121761"/>
          </a:xfrm>
          <a:prstGeom prst="rect">
            <a:avLst/>
          </a:prstGeom>
        </p:spPr>
      </p:pic>
      <p:sp>
        <p:nvSpPr>
          <p:cNvPr id="22" name="PA-圆角矩形 1"/>
          <p:cNvSpPr/>
          <p:nvPr>
            <p:custDataLst>
              <p:tags r:id="rId18"/>
            </p:custDataLst>
          </p:nvPr>
        </p:nvSpPr>
        <p:spPr>
          <a:xfrm>
            <a:off x="-348342" y="516695"/>
            <a:ext cx="4968234"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PA-文本框 5"/>
          <p:cNvSpPr txBox="1">
            <a:spLocks noChangeArrowheads="1"/>
          </p:cNvSpPr>
          <p:nvPr>
            <p:custDataLst>
              <p:tags r:id="rId19"/>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数据选择器与数据分配器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pic>
        <p:nvPicPr>
          <p:cNvPr id="10" name="PA-图片 9"/>
          <p:cNvPicPr>
            <a:picLocks noChangeAspect="1"/>
          </p:cNvPicPr>
          <p:nvPr>
            <p:custDataLst>
              <p:tags r:id="rId20"/>
            </p:custDataLst>
          </p:nvPr>
        </p:nvPicPr>
        <p:blipFill>
          <a:blip r:embed="rId21">
            <a:extLst>
              <a:ext uri="{28A0092B-C50C-407E-A947-70E740481C1C}">
                <a14:useLocalDpi xmlns:a14="http://schemas.microsoft.com/office/drawing/2010/main" val="0"/>
              </a:ext>
            </a:extLst>
          </a:blip>
          <a:stretch>
            <a:fillRect/>
          </a:stretch>
        </p:blipFill>
        <p:spPr>
          <a:xfrm>
            <a:off x="8591735" y="2639638"/>
            <a:ext cx="3158002" cy="3548180"/>
          </a:xfrm>
          <a:prstGeom prst="rect">
            <a:avLst/>
          </a:prstGeom>
        </p:spPr>
      </p:pic>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3" name="PA-文本框 5"/>
          <p:cNvSpPr txBox="1">
            <a:spLocks noChangeArrowheads="1"/>
          </p:cNvSpPr>
          <p:nvPr>
            <p:custDataLst>
              <p:tags r:id="rId22"/>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3. </a:t>
            </a:r>
            <a:r>
              <a:rPr kumimoji="1" lang="zh-CN" altLang="en-US" sz="2800" b="1" dirty="0">
                <a:solidFill>
                  <a:srgbClr val="005286"/>
                </a:solidFill>
                <a:latin typeface="+mj-ea"/>
                <a:ea typeface="+mj-ea"/>
                <a:sym typeface="微软雅黑" panose="020B0503020204020204" pitchFamily="34" charset="-122"/>
              </a:rPr>
              <a:t>用数据选择器实现逻辑函数 </a:t>
            </a:r>
            <a:endParaRPr kumimoji="1" lang="zh-CN" altLang="en-US" sz="2800" b="1" dirty="0">
              <a:solidFill>
                <a:srgbClr val="005286"/>
              </a:solidFill>
              <a:latin typeface="+mj-ea"/>
              <a:ea typeface="+mj-ea"/>
              <a:sym typeface="微软雅黑" panose="020B0503020204020204" pitchFamily="34" charset="-122"/>
            </a:endParaRPr>
          </a:p>
        </p:txBody>
      </p:sp>
      <p:pic>
        <p:nvPicPr>
          <p:cNvPr id="4" name="PA-图片 15"/>
          <p:cNvPicPr>
            <a:picLocks noChangeAspect="1"/>
          </p:cNvPicPr>
          <p:nvPr>
            <p:custDataLst>
              <p:tags r:id="rId23"/>
            </p:custDataLst>
          </p:nvPr>
        </p:nvPicPr>
        <p:blipFill>
          <a:blip r:embed="rId24">
            <a:extLst>
              <a:ext uri="{28A0092B-C50C-407E-A947-70E740481C1C}">
                <a14:useLocalDpi xmlns:a14="http://schemas.microsoft.com/office/drawing/2010/main" val="0"/>
              </a:ext>
            </a:extLst>
          </a:blip>
          <a:stretch>
            <a:fillRect/>
          </a:stretch>
        </p:blipFill>
        <p:spPr>
          <a:xfrm>
            <a:off x="831978" y="2052533"/>
            <a:ext cx="9876376" cy="670618"/>
          </a:xfrm>
          <a:prstGeom prst="rect">
            <a:avLst/>
          </a:prstGeom>
        </p:spPr>
      </p:pic>
      <p:grpSp>
        <p:nvGrpSpPr>
          <p:cNvPr id="5" name="组合 4"/>
          <p:cNvGrpSpPr/>
          <p:nvPr/>
        </p:nvGrpSpPr>
        <p:grpSpPr>
          <a:xfrm>
            <a:off x="8978476" y="79337"/>
            <a:ext cx="3058410" cy="2092201"/>
            <a:chOff x="7289240" y="297907"/>
            <a:chExt cx="3058410" cy="2092201"/>
          </a:xfrm>
        </p:grpSpPr>
        <p:sp>
          <p:nvSpPr>
            <p:cNvPr id="6" name="爆炸形 1 17"/>
            <p:cNvSpPr/>
            <p:nvPr/>
          </p:nvSpPr>
          <p:spPr>
            <a:xfrm>
              <a:off x="7289240" y="297907"/>
              <a:ext cx="3058410" cy="2092201"/>
            </a:xfrm>
            <a:prstGeom prst="irregularSeal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TextBox 18"/>
            <p:cNvSpPr txBox="1">
              <a:spLocks noChangeArrowheads="1"/>
            </p:cNvSpPr>
            <p:nvPr/>
          </p:nvSpPr>
          <p:spPr bwMode="auto">
            <a:xfrm>
              <a:off x="7625885" y="1141182"/>
              <a:ext cx="2385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dirty="0">
                  <a:solidFill>
                    <a:schemeClr val="accent6">
                      <a:lumMod val="75000"/>
                    </a:schemeClr>
                  </a:solidFill>
                  <a:latin typeface="+mj-lt"/>
                </a:rPr>
                <a:t>注意地址高低位</a:t>
              </a:r>
              <a:endParaRPr lang="zh-CN" altLang="en-US" dirty="0">
                <a:solidFill>
                  <a:schemeClr val="accent6">
                    <a:lumMod val="75000"/>
                  </a:schemeClr>
                </a:solidFill>
                <a:latin typeface="+mj-lt"/>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809"/>
                                        </p:tgtEl>
                                        <p:attrNameLst>
                                          <p:attrName>style.visibility</p:attrName>
                                        </p:attrNameLst>
                                      </p:cBhvr>
                                      <p:to>
                                        <p:strVal val="visible"/>
                                      </p:to>
                                    </p:set>
                                    <p:animEffect transition="in" filter="wipe(left)">
                                      <p:cBhvr>
                                        <p:cTn id="7" dur="500"/>
                                        <p:tgtEl>
                                          <p:spTgt spid="76809"/>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6811"/>
                                        </p:tgtEl>
                                        <p:attrNameLst>
                                          <p:attrName>style.visibility</p:attrName>
                                        </p:attrNameLst>
                                      </p:cBhvr>
                                      <p:to>
                                        <p:strVal val="visible"/>
                                      </p:to>
                                    </p:set>
                                    <p:animEffect transition="in" filter="wipe(left)">
                                      <p:cBhvr>
                                        <p:cTn id="18" dur="500"/>
                                        <p:tgtEl>
                                          <p:spTgt spid="76811"/>
                                        </p:tgtEl>
                                      </p:cBhvr>
                                    </p:animEffect>
                                  </p:childTnLst>
                                </p:cTn>
                              </p:par>
                            </p:childTnLst>
                          </p:cTn>
                        </p:par>
                        <p:par>
                          <p:cTn id="19" fill="hold">
                            <p:stCondLst>
                              <p:cond delay="500"/>
                            </p:stCondLst>
                            <p:childTnLst>
                              <p:par>
                                <p:cTn id="20" presetID="42"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6813"/>
                                        </p:tgtEl>
                                        <p:attrNameLst>
                                          <p:attrName>style.visibility</p:attrName>
                                        </p:attrNameLst>
                                      </p:cBhvr>
                                      <p:to>
                                        <p:strVal val="visible"/>
                                      </p:to>
                                    </p:set>
                                    <p:anim calcmode="lin" valueType="num">
                                      <p:cBhvr additive="base">
                                        <p:cTn id="29" dur="500" fill="hold"/>
                                        <p:tgtEl>
                                          <p:spTgt spid="76813"/>
                                        </p:tgtEl>
                                        <p:attrNameLst>
                                          <p:attrName>ppt_x</p:attrName>
                                        </p:attrNameLst>
                                      </p:cBhvr>
                                      <p:tavLst>
                                        <p:tav tm="0">
                                          <p:val>
                                            <p:strVal val="#ppt_x"/>
                                          </p:val>
                                        </p:tav>
                                        <p:tav tm="100000">
                                          <p:val>
                                            <p:strVal val="#ppt_x"/>
                                          </p:val>
                                        </p:tav>
                                      </p:tavLst>
                                    </p:anim>
                                    <p:anim calcmode="lin" valueType="num">
                                      <p:cBhvr additive="base">
                                        <p:cTn id="30" dur="500" fill="hold"/>
                                        <p:tgtEl>
                                          <p:spTgt spid="76813"/>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 calcmode="lin" valueType="num">
                                      <p:cBhvr>
                                        <p:cTn id="41" dur="500" fill="hold"/>
                                        <p:tgtEl>
                                          <p:spTgt spid="10"/>
                                        </p:tgtEl>
                                        <p:attrNameLst>
                                          <p:attrName>style.rotation</p:attrName>
                                        </p:attrNameLst>
                                      </p:cBhvr>
                                      <p:tavLst>
                                        <p:tav tm="0">
                                          <p:val>
                                            <p:fltVal val="360"/>
                                          </p:val>
                                        </p:tav>
                                        <p:tav tm="100000">
                                          <p:val>
                                            <p:fltVal val="0"/>
                                          </p:val>
                                        </p:tav>
                                      </p:tavLst>
                                    </p:anim>
                                    <p:animEffect transition="in" filter="fade">
                                      <p:cBhvr>
                                        <p:cTn id="42" dur="500"/>
                                        <p:tgtEl>
                                          <p:spTgt spid="10"/>
                                        </p:tgtEl>
                                      </p:cBhvr>
                                    </p:animEffect>
                                  </p:childTnLst>
                                </p:cTn>
                              </p:par>
                            </p:childTnLst>
                          </p:cTn>
                        </p:par>
                        <p:par>
                          <p:cTn id="43" fill="hold">
                            <p:stCondLst>
                              <p:cond delay="500"/>
                            </p:stCondLst>
                            <p:childTnLst>
                              <p:par>
                                <p:cTn id="44" presetID="21" presetClass="entr" presetSubtype="1" fill="hold" grpId="0" nodeType="afterEffect">
                                  <p:stCondLst>
                                    <p:cond delay="0"/>
                                  </p:stCondLst>
                                  <p:childTnLst>
                                    <p:set>
                                      <p:cBhvr>
                                        <p:cTn id="45" dur="1" fill="hold">
                                          <p:stCondLst>
                                            <p:cond delay="0"/>
                                          </p:stCondLst>
                                        </p:cTn>
                                        <p:tgtEl>
                                          <p:spTgt spid="76821"/>
                                        </p:tgtEl>
                                        <p:attrNameLst>
                                          <p:attrName>style.visibility</p:attrName>
                                        </p:attrNameLst>
                                      </p:cBhvr>
                                      <p:to>
                                        <p:strVal val="visible"/>
                                      </p:to>
                                    </p:set>
                                    <p:animEffect transition="in" filter="wheel(1)">
                                      <p:cBhvr>
                                        <p:cTn id="46" dur="2000"/>
                                        <p:tgtEl>
                                          <p:spTgt spid="76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9" grpId="0" autoUpdateAnimBg="0"/>
      <p:bldP spid="76811" grpId="0" autoUpdateAnimBg="0"/>
      <p:bldP spid="76813" grpId="0" autoUpdateAnimBg="0"/>
      <p:bldP spid="768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8" name="PA-矩形 14"/>
          <p:cNvSpPr>
            <a:spLocks noChangeArrowheads="1"/>
          </p:cNvSpPr>
          <p:nvPr>
            <p:custDataLst>
              <p:tags r:id="rId1"/>
            </p:custDataLst>
          </p:nvPr>
        </p:nvSpPr>
        <p:spPr bwMode="auto">
          <a:xfrm>
            <a:off x="913257" y="3632458"/>
            <a:ext cx="807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latin typeface="Times New Roman" panose="02020603050405020304" pitchFamily="18" charset="0"/>
              </a:rPr>
              <a:t>【例】 已知逻辑电路如图所示，分析该电路逻辑功能。</a:t>
            </a:r>
            <a:endParaRPr lang="zh-CN" altLang="en-US" sz="2400" b="1" dirty="0">
              <a:solidFill>
                <a:srgbClr val="000000"/>
              </a:solidFill>
              <a:latin typeface="Times New Roman" panose="02020603050405020304" pitchFamily="18" charset="0"/>
            </a:endParaRPr>
          </a:p>
        </p:txBody>
      </p:sp>
      <p:sp>
        <p:nvSpPr>
          <p:cNvPr id="13318" name="PA-矩形 6"/>
          <p:cNvSpPr>
            <a:spLocks noChangeArrowheads="1"/>
          </p:cNvSpPr>
          <p:nvPr>
            <p:custDataLst>
              <p:tags r:id="rId2"/>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pic>
        <p:nvPicPr>
          <p:cNvPr id="4" name="PA-图片 3"/>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3927894" y="4272382"/>
            <a:ext cx="4200508" cy="1585097"/>
          </a:xfrm>
          <a:prstGeom prst="rect">
            <a:avLst/>
          </a:prstGeom>
        </p:spPr>
      </p:pic>
      <p:sp>
        <p:nvSpPr>
          <p:cNvPr id="10" name="PA-圆角矩形 1"/>
          <p:cNvSpPr/>
          <p:nvPr>
            <p:custDataLst>
              <p:tags r:id="rId5"/>
            </p:custDataLst>
          </p:nvPr>
        </p:nvSpPr>
        <p:spPr>
          <a:xfrm>
            <a:off x="-348343" y="516695"/>
            <a:ext cx="4646023"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PA-文本框 5"/>
          <p:cNvSpPr txBox="1">
            <a:spLocks noChangeArrowheads="1"/>
          </p:cNvSpPr>
          <p:nvPr>
            <p:custDataLst>
              <p:tags r:id="rId6"/>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组合逻辑电路手工分析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2" name="PA-文本框 5"/>
          <p:cNvSpPr txBox="1">
            <a:spLocks noChangeArrowheads="1"/>
          </p:cNvSpPr>
          <p:nvPr>
            <p:custDataLst>
              <p:tags r:id="rId7"/>
            </p:custDataLst>
          </p:nvPr>
        </p:nvSpPr>
        <p:spPr bwMode="auto">
          <a:xfrm>
            <a:off x="626939" y="1545561"/>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组合逻辑电路的手工分析（步骤） </a:t>
            </a:r>
            <a:endParaRPr lang="zh-CN" altLang="en-US" sz="20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PA-圆角矩形 2"/>
          <p:cNvSpPr/>
          <p:nvPr>
            <p:custDataLst>
              <p:tags r:id="rId8"/>
            </p:custDataLst>
          </p:nvPr>
        </p:nvSpPr>
        <p:spPr>
          <a:xfrm>
            <a:off x="728472" y="2373629"/>
            <a:ext cx="1591056" cy="864049"/>
          </a:xfrm>
          <a:prstGeom prst="round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5286"/>
                </a:solidFill>
                <a:latin typeface="宋体" panose="02010600030101010101" pitchFamily="2" charset="-122"/>
                <a:ea typeface="宋体" panose="02010600030101010101" pitchFamily="2" charset="-122"/>
              </a:rPr>
              <a:t>组合</a:t>
            </a:r>
            <a:endParaRPr lang="en-US" altLang="zh-CN" sz="2400" b="1" dirty="0">
              <a:solidFill>
                <a:srgbClr val="005286"/>
              </a:solidFill>
              <a:latin typeface="宋体" panose="02010600030101010101" pitchFamily="2" charset="-122"/>
              <a:ea typeface="宋体" panose="02010600030101010101" pitchFamily="2" charset="-122"/>
            </a:endParaRPr>
          </a:p>
          <a:p>
            <a:pPr algn="ctr"/>
            <a:r>
              <a:rPr lang="zh-CN" altLang="en-US" sz="2400" b="1" dirty="0">
                <a:solidFill>
                  <a:srgbClr val="005286"/>
                </a:solidFill>
                <a:latin typeface="宋体" panose="02010600030101010101" pitchFamily="2" charset="-122"/>
                <a:ea typeface="宋体" panose="02010600030101010101" pitchFamily="2" charset="-122"/>
              </a:rPr>
              <a:t>逻辑电路</a:t>
            </a:r>
            <a:endParaRPr lang="zh-CN" altLang="en-US" sz="2400" b="1" dirty="0">
              <a:solidFill>
                <a:srgbClr val="005286"/>
              </a:solidFill>
              <a:latin typeface="宋体" panose="02010600030101010101" pitchFamily="2" charset="-122"/>
              <a:ea typeface="宋体" panose="02010600030101010101" pitchFamily="2" charset="-122"/>
            </a:endParaRPr>
          </a:p>
        </p:txBody>
      </p:sp>
      <p:sp>
        <p:nvSpPr>
          <p:cNvPr id="14" name="PA-圆角矩形 13"/>
          <p:cNvSpPr/>
          <p:nvPr>
            <p:custDataLst>
              <p:tags r:id="rId9"/>
            </p:custDataLst>
          </p:nvPr>
        </p:nvSpPr>
        <p:spPr>
          <a:xfrm>
            <a:off x="2853690" y="2373629"/>
            <a:ext cx="1591056" cy="864049"/>
          </a:xfrm>
          <a:prstGeom prst="round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5286"/>
                </a:solidFill>
                <a:latin typeface="宋体" panose="02010600030101010101" pitchFamily="2" charset="-122"/>
                <a:ea typeface="宋体" panose="02010600030101010101" pitchFamily="2" charset="-122"/>
              </a:rPr>
              <a:t>逻辑</a:t>
            </a:r>
            <a:endParaRPr lang="en-US" altLang="zh-CN" sz="2400" b="1" dirty="0">
              <a:solidFill>
                <a:srgbClr val="005286"/>
              </a:solidFill>
              <a:latin typeface="宋体" panose="02010600030101010101" pitchFamily="2" charset="-122"/>
              <a:ea typeface="宋体" panose="02010600030101010101" pitchFamily="2" charset="-122"/>
            </a:endParaRPr>
          </a:p>
          <a:p>
            <a:pPr algn="ctr"/>
            <a:r>
              <a:rPr lang="zh-CN" altLang="en-US" sz="2400" b="1" dirty="0">
                <a:solidFill>
                  <a:srgbClr val="005286"/>
                </a:solidFill>
                <a:latin typeface="宋体" panose="02010600030101010101" pitchFamily="2" charset="-122"/>
                <a:ea typeface="宋体" panose="02010600030101010101" pitchFamily="2" charset="-122"/>
              </a:rPr>
              <a:t>表达式</a:t>
            </a:r>
            <a:endParaRPr lang="zh-CN" altLang="en-US" sz="2400" b="1" dirty="0">
              <a:solidFill>
                <a:srgbClr val="005286"/>
              </a:solidFill>
              <a:latin typeface="宋体" panose="02010600030101010101" pitchFamily="2" charset="-122"/>
              <a:ea typeface="宋体" panose="02010600030101010101" pitchFamily="2" charset="-122"/>
            </a:endParaRPr>
          </a:p>
        </p:txBody>
      </p:sp>
      <p:sp>
        <p:nvSpPr>
          <p:cNvPr id="15" name="PA-圆角矩形 14"/>
          <p:cNvSpPr/>
          <p:nvPr>
            <p:custDataLst>
              <p:tags r:id="rId10"/>
            </p:custDataLst>
          </p:nvPr>
        </p:nvSpPr>
        <p:spPr>
          <a:xfrm>
            <a:off x="4978908" y="2373629"/>
            <a:ext cx="1591056" cy="864049"/>
          </a:xfrm>
          <a:prstGeom prst="round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5286"/>
                </a:solidFill>
                <a:latin typeface="宋体" panose="02010600030101010101" pitchFamily="2" charset="-122"/>
                <a:ea typeface="宋体" panose="02010600030101010101" pitchFamily="2" charset="-122"/>
              </a:rPr>
              <a:t>最简</a:t>
            </a:r>
            <a:endParaRPr lang="en-US" altLang="zh-CN" sz="2400" b="1" dirty="0">
              <a:solidFill>
                <a:srgbClr val="005286"/>
              </a:solidFill>
              <a:latin typeface="宋体" panose="02010600030101010101" pitchFamily="2" charset="-122"/>
              <a:ea typeface="宋体" panose="02010600030101010101" pitchFamily="2" charset="-122"/>
            </a:endParaRPr>
          </a:p>
          <a:p>
            <a:pPr algn="ctr"/>
            <a:r>
              <a:rPr lang="zh-CN" altLang="en-US" sz="2400" b="1" dirty="0">
                <a:solidFill>
                  <a:srgbClr val="005286"/>
                </a:solidFill>
                <a:latin typeface="宋体" panose="02010600030101010101" pitchFamily="2" charset="-122"/>
                <a:ea typeface="宋体" panose="02010600030101010101" pitchFamily="2" charset="-122"/>
              </a:rPr>
              <a:t>表达式</a:t>
            </a:r>
            <a:endParaRPr lang="zh-CN" altLang="en-US" sz="2400" b="1" dirty="0">
              <a:solidFill>
                <a:srgbClr val="005286"/>
              </a:solidFill>
              <a:latin typeface="宋体" panose="02010600030101010101" pitchFamily="2" charset="-122"/>
              <a:ea typeface="宋体" panose="02010600030101010101" pitchFamily="2" charset="-122"/>
            </a:endParaRPr>
          </a:p>
        </p:txBody>
      </p:sp>
      <p:sp>
        <p:nvSpPr>
          <p:cNvPr id="16" name="PA-圆角矩形 15"/>
          <p:cNvSpPr/>
          <p:nvPr>
            <p:custDataLst>
              <p:tags r:id="rId11"/>
            </p:custDataLst>
          </p:nvPr>
        </p:nvSpPr>
        <p:spPr>
          <a:xfrm>
            <a:off x="7104126" y="2373629"/>
            <a:ext cx="1591056" cy="864049"/>
          </a:xfrm>
          <a:prstGeom prst="round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5286"/>
                </a:solidFill>
                <a:latin typeface="宋体" panose="02010600030101010101" pitchFamily="2" charset="-122"/>
                <a:ea typeface="宋体" panose="02010600030101010101" pitchFamily="2" charset="-122"/>
              </a:rPr>
              <a:t>真值表</a:t>
            </a:r>
            <a:endParaRPr lang="zh-CN" altLang="en-US" sz="2400" b="1" dirty="0">
              <a:solidFill>
                <a:srgbClr val="005286"/>
              </a:solidFill>
              <a:latin typeface="宋体" panose="02010600030101010101" pitchFamily="2" charset="-122"/>
              <a:ea typeface="宋体" panose="02010600030101010101" pitchFamily="2" charset="-122"/>
            </a:endParaRPr>
          </a:p>
        </p:txBody>
      </p:sp>
      <p:sp>
        <p:nvSpPr>
          <p:cNvPr id="17" name="PA-圆角矩形 16"/>
          <p:cNvSpPr/>
          <p:nvPr>
            <p:custDataLst>
              <p:tags r:id="rId12"/>
            </p:custDataLst>
          </p:nvPr>
        </p:nvSpPr>
        <p:spPr>
          <a:xfrm>
            <a:off x="9229344" y="2373629"/>
            <a:ext cx="1591056" cy="864049"/>
          </a:xfrm>
          <a:prstGeom prst="round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5286"/>
                </a:solidFill>
                <a:latin typeface="宋体" panose="02010600030101010101" pitchFamily="2" charset="-122"/>
                <a:ea typeface="宋体" panose="02010600030101010101" pitchFamily="2" charset="-122"/>
              </a:rPr>
              <a:t>逻辑功能</a:t>
            </a:r>
            <a:endParaRPr lang="zh-CN" altLang="en-US" sz="2400" b="1" dirty="0">
              <a:solidFill>
                <a:srgbClr val="005286"/>
              </a:solidFill>
              <a:latin typeface="宋体" panose="02010600030101010101" pitchFamily="2" charset="-122"/>
              <a:ea typeface="宋体" panose="02010600030101010101" pitchFamily="2" charset="-122"/>
            </a:endParaRPr>
          </a:p>
        </p:txBody>
      </p:sp>
      <p:cxnSp>
        <p:nvCxnSpPr>
          <p:cNvPr id="7" name="PA-StraightArrowConnector 6"/>
          <p:cNvCxnSpPr/>
          <p:nvPr>
            <p:custDataLst>
              <p:tags r:id="rId13"/>
            </p:custDataLst>
          </p:nvPr>
        </p:nvCxnSpPr>
        <p:spPr>
          <a:xfrm>
            <a:off x="2319528" y="2805653"/>
            <a:ext cx="534162"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PA-StraightArrowConnector 19"/>
          <p:cNvCxnSpPr/>
          <p:nvPr>
            <p:custDataLst>
              <p:tags r:id="rId14"/>
            </p:custDataLst>
          </p:nvPr>
        </p:nvCxnSpPr>
        <p:spPr>
          <a:xfrm>
            <a:off x="8695182" y="2805653"/>
            <a:ext cx="534162"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PA-StraightArrowConnector 20"/>
          <p:cNvCxnSpPr/>
          <p:nvPr>
            <p:custDataLst>
              <p:tags r:id="rId15"/>
            </p:custDataLst>
          </p:nvPr>
        </p:nvCxnSpPr>
        <p:spPr>
          <a:xfrm>
            <a:off x="6569964" y="2805653"/>
            <a:ext cx="534162"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PA-StraightArrowConnector 21"/>
          <p:cNvCxnSpPr/>
          <p:nvPr>
            <p:custDataLst>
              <p:tags r:id="rId16"/>
            </p:custDataLst>
          </p:nvPr>
        </p:nvCxnSpPr>
        <p:spPr>
          <a:xfrm>
            <a:off x="4444746" y="2805653"/>
            <a:ext cx="534162"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left)">
                                      <p:cBhvr>
                                        <p:cTn id="41" dur="500"/>
                                        <p:tgtEl>
                                          <p:spTgt spid="20"/>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47" presetClass="entr" presetSubtype="0" fill="hold" grpId="0" nodeType="clickEffect">
                                  <p:stCondLst>
                                    <p:cond delay="0"/>
                                  </p:stCondLst>
                                  <p:childTnLst>
                                    <p:set>
                                      <p:cBhvr>
                                        <p:cTn id="49" dur="1" fill="hold">
                                          <p:stCondLst>
                                            <p:cond delay="0"/>
                                          </p:stCondLst>
                                        </p:cTn>
                                        <p:tgtEl>
                                          <p:spTgt spid="11278"/>
                                        </p:tgtEl>
                                        <p:attrNameLst>
                                          <p:attrName>style.visibility</p:attrName>
                                        </p:attrNameLst>
                                      </p:cBhvr>
                                      <p:to>
                                        <p:strVal val="visible"/>
                                      </p:to>
                                    </p:set>
                                    <p:animEffect transition="in" filter="fade">
                                      <p:cBhvr>
                                        <p:cTn id="50" dur="500"/>
                                        <p:tgtEl>
                                          <p:spTgt spid="11278"/>
                                        </p:tgtEl>
                                      </p:cBhvr>
                                    </p:animEffect>
                                    <p:anim calcmode="lin" valueType="num">
                                      <p:cBhvr>
                                        <p:cTn id="51" dur="500" fill="hold"/>
                                        <p:tgtEl>
                                          <p:spTgt spid="11278"/>
                                        </p:tgtEl>
                                        <p:attrNameLst>
                                          <p:attrName>ppt_x</p:attrName>
                                        </p:attrNameLst>
                                      </p:cBhvr>
                                      <p:tavLst>
                                        <p:tav tm="0">
                                          <p:val>
                                            <p:strVal val="#ppt_x"/>
                                          </p:val>
                                        </p:tav>
                                        <p:tav tm="100000">
                                          <p:val>
                                            <p:strVal val="#ppt_x"/>
                                          </p:val>
                                        </p:tav>
                                      </p:tavLst>
                                    </p:anim>
                                    <p:anim calcmode="lin" valueType="num">
                                      <p:cBhvr>
                                        <p:cTn id="52" dur="500" fill="hold"/>
                                        <p:tgtEl>
                                          <p:spTgt spid="11278"/>
                                        </p:tgtEl>
                                        <p:attrNameLst>
                                          <p:attrName>ppt_y</p:attrName>
                                        </p:attrNameLst>
                                      </p:cBhvr>
                                      <p:tavLst>
                                        <p:tav tm="0">
                                          <p:val>
                                            <p:strVal val="#ppt_y-.1"/>
                                          </p:val>
                                        </p:tav>
                                        <p:tav tm="100000">
                                          <p:val>
                                            <p:strVal val="#ppt_y"/>
                                          </p:val>
                                        </p:tav>
                                      </p:tavLst>
                                    </p:anim>
                                  </p:childTnLst>
                                </p:cTn>
                              </p:par>
                            </p:childTnLst>
                          </p:cTn>
                        </p:par>
                        <p:par>
                          <p:cTn id="53" fill="hold">
                            <p:stCondLst>
                              <p:cond delay="500"/>
                            </p:stCondLst>
                            <p:childTnLst>
                              <p:par>
                                <p:cTn id="54" presetID="49" presetClass="entr" presetSubtype="0" decel="100000"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p:cTn id="56" dur="500" fill="hold"/>
                                        <p:tgtEl>
                                          <p:spTgt spid="4"/>
                                        </p:tgtEl>
                                        <p:attrNameLst>
                                          <p:attrName>ppt_w</p:attrName>
                                        </p:attrNameLst>
                                      </p:cBhvr>
                                      <p:tavLst>
                                        <p:tav tm="0">
                                          <p:val>
                                            <p:fltVal val="0"/>
                                          </p:val>
                                        </p:tav>
                                        <p:tav tm="100000">
                                          <p:val>
                                            <p:strVal val="#ppt_w"/>
                                          </p:val>
                                        </p:tav>
                                      </p:tavLst>
                                    </p:anim>
                                    <p:anim calcmode="lin" valueType="num">
                                      <p:cBhvr>
                                        <p:cTn id="57" dur="500" fill="hold"/>
                                        <p:tgtEl>
                                          <p:spTgt spid="4"/>
                                        </p:tgtEl>
                                        <p:attrNameLst>
                                          <p:attrName>ppt_h</p:attrName>
                                        </p:attrNameLst>
                                      </p:cBhvr>
                                      <p:tavLst>
                                        <p:tav tm="0">
                                          <p:val>
                                            <p:fltVal val="0"/>
                                          </p:val>
                                        </p:tav>
                                        <p:tav tm="100000">
                                          <p:val>
                                            <p:strVal val="#ppt_h"/>
                                          </p:val>
                                        </p:tav>
                                      </p:tavLst>
                                    </p:anim>
                                    <p:anim calcmode="lin" valueType="num">
                                      <p:cBhvr>
                                        <p:cTn id="58" dur="500" fill="hold"/>
                                        <p:tgtEl>
                                          <p:spTgt spid="4"/>
                                        </p:tgtEl>
                                        <p:attrNameLst>
                                          <p:attrName>style.rotation</p:attrName>
                                        </p:attrNameLst>
                                      </p:cBhvr>
                                      <p:tavLst>
                                        <p:tav tm="0">
                                          <p:val>
                                            <p:fltVal val="360"/>
                                          </p:val>
                                        </p:tav>
                                        <p:tav tm="100000">
                                          <p:val>
                                            <p:fltVal val="0"/>
                                          </p:val>
                                        </p:tav>
                                      </p:tavLst>
                                    </p:anim>
                                    <p:animEffect transition="in" filter="fade">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8" grpId="0" autoUpdateAnimBg="0"/>
      <p:bldP spid="12" grpId="0"/>
      <p:bldP spid="3" grpId="0" animBg="1"/>
      <p:bldP spid="14" grpId="0" animBg="1"/>
      <p:bldP spid="15" grpId="0" animBg="1"/>
      <p:bldP spid="16"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9" name="PA-文本框 12"/>
          <p:cNvSpPr txBox="1">
            <a:spLocks noChangeArrowheads="1"/>
          </p:cNvSpPr>
          <p:nvPr>
            <p:custDataLst>
              <p:tags r:id="rId1"/>
            </p:custDataLst>
          </p:nvPr>
        </p:nvSpPr>
        <p:spPr bwMode="auto">
          <a:xfrm>
            <a:off x="1055640" y="2575534"/>
            <a:ext cx="784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sym typeface="宋体" panose="02010600030101010101" pitchFamily="2" charset="-122"/>
              </a:rPr>
              <a:t>解</a:t>
            </a:r>
            <a:r>
              <a:rPr lang="en-US" altLang="zh-CN" sz="2400" b="1" dirty="0">
                <a:solidFill>
                  <a:srgbClr val="000000"/>
                </a:solidFill>
                <a:sym typeface="宋体" panose="02010600030101010101" pitchFamily="2" charset="-122"/>
              </a:rPr>
              <a:t>:(1)</a:t>
            </a:r>
            <a:r>
              <a:rPr lang="zh-CN" altLang="en-US" sz="2400" b="1" dirty="0">
                <a:solidFill>
                  <a:srgbClr val="000000"/>
                </a:solidFill>
                <a:sym typeface="宋体" panose="02010600030101010101" pitchFamily="2" charset="-122"/>
              </a:rPr>
              <a:t>将</a:t>
            </a:r>
            <a:r>
              <a:rPr lang="en-US" altLang="zh-CN" sz="2400" b="1" dirty="0">
                <a:solidFill>
                  <a:srgbClr val="000000"/>
                </a:solidFill>
                <a:sym typeface="宋体" panose="02010600030101010101" pitchFamily="2" charset="-122"/>
              </a:rPr>
              <a:t>F</a:t>
            </a:r>
            <a:r>
              <a:rPr lang="zh-CN" altLang="en-US" sz="2400" b="1" dirty="0">
                <a:solidFill>
                  <a:srgbClr val="000000"/>
                </a:solidFill>
                <a:sym typeface="宋体" panose="02010600030101010101" pitchFamily="2" charset="-122"/>
              </a:rPr>
              <a:t>变成最小项之和的形式：</a:t>
            </a:r>
            <a:endParaRPr lang="zh-CN" altLang="en-US" sz="2400" b="1" dirty="0">
              <a:solidFill>
                <a:srgbClr val="000000"/>
              </a:solidFill>
              <a:sym typeface="宋体" panose="02010600030101010101" pitchFamily="2" charset="-122"/>
            </a:endParaRPr>
          </a:p>
        </p:txBody>
      </p:sp>
      <p:sp>
        <p:nvSpPr>
          <p:cNvPr id="76811" name="PA-矩形 13"/>
          <p:cNvSpPr>
            <a:spLocks noChangeArrowheads="1"/>
          </p:cNvSpPr>
          <p:nvPr>
            <p:custDataLst>
              <p:tags r:id="rId2"/>
            </p:custDataLst>
          </p:nvPr>
        </p:nvSpPr>
        <p:spPr bwMode="auto">
          <a:xfrm>
            <a:off x="1505808" y="3606773"/>
            <a:ext cx="6939691" cy="1069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10800" bIns="10800">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lnSpc>
                <a:spcPct val="150000"/>
              </a:lnSpc>
              <a:spcBef>
                <a:spcPct val="0"/>
              </a:spcBef>
              <a:buFontTx/>
              <a:buNone/>
            </a:pPr>
            <a:r>
              <a:rPr lang="en-US" altLang="zh-CN" sz="2400" b="1" dirty="0">
                <a:solidFill>
                  <a:srgbClr val="000000"/>
                </a:solidFill>
                <a:sym typeface="宋体" panose="02010600030101010101" pitchFamily="2" charset="-122"/>
              </a:rPr>
              <a:t>(2)</a:t>
            </a:r>
            <a:r>
              <a:rPr lang="zh-CN" altLang="zh-CN" sz="2400" b="1" dirty="0">
                <a:solidFill>
                  <a:srgbClr val="000000"/>
                </a:solidFill>
                <a:sym typeface="宋体" panose="02010600030101010101" pitchFamily="2" charset="-122"/>
              </a:rPr>
              <a:t>当</a:t>
            </a:r>
            <a:r>
              <a:rPr lang="en-US" altLang="zh-CN" sz="2400" b="1" dirty="0">
                <a:solidFill>
                  <a:srgbClr val="000000"/>
                </a:solidFill>
                <a:sym typeface="宋体" panose="02010600030101010101" pitchFamily="2" charset="-122"/>
              </a:rPr>
              <a:t>B</a:t>
            </a:r>
            <a:r>
              <a:rPr lang="zh-CN" altLang="zh-CN" sz="2400" b="1" dirty="0">
                <a:solidFill>
                  <a:srgbClr val="000000"/>
                </a:solidFill>
                <a:sym typeface="宋体" panose="02010600030101010101" pitchFamily="2" charset="-122"/>
              </a:rPr>
              <a:t>接</a:t>
            </a:r>
            <a:r>
              <a:rPr lang="en-US" altLang="zh-CN" sz="2400" b="1" dirty="0">
                <a:solidFill>
                  <a:srgbClr val="000000"/>
                </a:solidFill>
                <a:sym typeface="宋体" panose="02010600030101010101" pitchFamily="2" charset="-122"/>
              </a:rPr>
              <a:t>74LS153</a:t>
            </a:r>
            <a:r>
              <a:rPr lang="zh-CN" altLang="zh-CN" sz="2400" b="1" dirty="0">
                <a:solidFill>
                  <a:srgbClr val="000000"/>
                </a:solidFill>
                <a:sym typeface="宋体" panose="02010600030101010101" pitchFamily="2" charset="-122"/>
              </a:rPr>
              <a:t>的高位地址，</a:t>
            </a:r>
            <a:r>
              <a:rPr lang="en-US" altLang="zh-CN" sz="2400" b="1" dirty="0">
                <a:solidFill>
                  <a:srgbClr val="000000"/>
                </a:solidFill>
                <a:sym typeface="宋体" panose="02010600030101010101" pitchFamily="2" charset="-122"/>
              </a:rPr>
              <a:t>C</a:t>
            </a:r>
            <a:r>
              <a:rPr lang="zh-CN" altLang="zh-CN" sz="2400" b="1" dirty="0">
                <a:solidFill>
                  <a:srgbClr val="000000"/>
                </a:solidFill>
                <a:sym typeface="宋体" panose="02010600030101010101" pitchFamily="2" charset="-122"/>
              </a:rPr>
              <a:t>接</a:t>
            </a:r>
            <a:r>
              <a:rPr lang="en-US" altLang="zh-CN" sz="2400" b="1" dirty="0">
                <a:solidFill>
                  <a:srgbClr val="000000"/>
                </a:solidFill>
                <a:sym typeface="宋体" panose="02010600030101010101" pitchFamily="2" charset="-122"/>
              </a:rPr>
              <a:t>74LS153</a:t>
            </a:r>
            <a:r>
              <a:rPr lang="zh-CN" altLang="zh-CN" sz="2400" b="1" dirty="0">
                <a:solidFill>
                  <a:srgbClr val="000000"/>
                </a:solidFill>
                <a:sym typeface="宋体" panose="02010600030101010101" pitchFamily="2" charset="-122"/>
              </a:rPr>
              <a:t>的低位地址时，</a:t>
            </a:r>
            <a:r>
              <a:rPr lang="en-US" altLang="zh-CN" sz="2400" b="1" dirty="0">
                <a:solidFill>
                  <a:srgbClr val="000000"/>
                </a:solidFill>
                <a:sym typeface="宋体" panose="02010600030101010101" pitchFamily="2" charset="-122"/>
              </a:rPr>
              <a:t>F</a:t>
            </a:r>
            <a:r>
              <a:rPr lang="zh-CN" altLang="zh-CN" sz="2400" b="1" dirty="0">
                <a:solidFill>
                  <a:srgbClr val="000000"/>
                </a:solidFill>
                <a:sym typeface="宋体" panose="02010600030101010101" pitchFamily="2" charset="-122"/>
              </a:rPr>
              <a:t>可改写成</a:t>
            </a:r>
            <a:r>
              <a:rPr lang="zh-CN" altLang="zh-CN" sz="2400" dirty="0">
                <a:solidFill>
                  <a:srgbClr val="000000"/>
                </a:solidFill>
              </a:rPr>
              <a:t>：</a:t>
            </a:r>
            <a:endParaRPr lang="zh-CN" altLang="en-US" sz="2400" b="1" dirty="0">
              <a:solidFill>
                <a:srgbClr val="000000"/>
              </a:solidFill>
              <a:latin typeface="华文楷体" panose="02010600040101010101" pitchFamily="2" charset="-122"/>
              <a:ea typeface="华文楷体" panose="02010600040101010101" pitchFamily="2" charset="-122"/>
            </a:endParaRPr>
          </a:p>
        </p:txBody>
      </p:sp>
      <p:sp>
        <p:nvSpPr>
          <p:cNvPr id="76813" name="PA-文本框 20"/>
          <p:cNvSpPr txBox="1">
            <a:spLocks noChangeArrowheads="1"/>
          </p:cNvSpPr>
          <p:nvPr>
            <p:custDataLst>
              <p:tags r:id="rId3"/>
            </p:custDataLst>
          </p:nvPr>
        </p:nvSpPr>
        <p:spPr bwMode="auto">
          <a:xfrm>
            <a:off x="1497315" y="5628908"/>
            <a:ext cx="3200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zh-CN" sz="2400" b="1" dirty="0">
                <a:solidFill>
                  <a:srgbClr val="000000"/>
                </a:solidFill>
                <a:sym typeface="宋体" panose="02010600030101010101" pitchFamily="2" charset="-122"/>
              </a:rPr>
              <a:t>要使得</a:t>
            </a:r>
            <a:r>
              <a:rPr lang="en-US" altLang="zh-CN" sz="2400" b="1" dirty="0">
                <a:solidFill>
                  <a:srgbClr val="000000"/>
                </a:solidFill>
                <a:sym typeface="宋体" panose="02010600030101010101" pitchFamily="2" charset="-122"/>
              </a:rPr>
              <a:t>1Y=F</a:t>
            </a:r>
            <a:r>
              <a:rPr lang="zh-CN" altLang="zh-CN" sz="2400" b="1" dirty="0">
                <a:solidFill>
                  <a:srgbClr val="000000"/>
                </a:solidFill>
                <a:sym typeface="宋体" panose="02010600030101010101" pitchFamily="2" charset="-122"/>
              </a:rPr>
              <a:t>，则有</a:t>
            </a:r>
            <a:r>
              <a:rPr lang="zh-CN" altLang="en-US" sz="2400" b="1" dirty="0">
                <a:solidFill>
                  <a:srgbClr val="000000"/>
                </a:solidFill>
                <a:sym typeface="宋体" panose="02010600030101010101" pitchFamily="2" charset="-122"/>
              </a:rPr>
              <a:t>：</a:t>
            </a:r>
            <a:endParaRPr lang="zh-CN" altLang="en-US" sz="2400" b="1" dirty="0">
              <a:solidFill>
                <a:srgbClr val="000000"/>
              </a:solidFill>
              <a:sym typeface="宋体" panose="02010600030101010101" pitchFamily="2" charset="-122"/>
            </a:endParaRPr>
          </a:p>
        </p:txBody>
      </p:sp>
      <p:sp>
        <p:nvSpPr>
          <p:cNvPr id="76821" name="PA-矩形 28"/>
          <p:cNvSpPr>
            <a:spLocks noChangeArrowheads="1"/>
          </p:cNvSpPr>
          <p:nvPr>
            <p:custDataLst>
              <p:tags r:id="rId4"/>
            </p:custDataLst>
          </p:nvPr>
        </p:nvSpPr>
        <p:spPr bwMode="auto">
          <a:xfrm>
            <a:off x="8540107" y="3003799"/>
            <a:ext cx="1391293" cy="693226"/>
          </a:xfrm>
          <a:prstGeom prst="roundRect">
            <a:avLst/>
          </a:prstGeom>
          <a:solidFill>
            <a:srgbClr val="FEFF00"/>
          </a:solidFill>
          <a:ln w="28575" cap="flat" cmpd="sng" algn="ctr">
            <a:solidFill>
              <a:srgbClr val="005286"/>
            </a:solidFill>
            <a:prstDash val="solid"/>
            <a:miter lim="800000"/>
            <a:headEnd type="none" w="med" len="med"/>
            <a:tailEnd type="none" w="med" len="med"/>
          </a:ln>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rgbClr val="005286"/>
              </a:solidFill>
              <a:latin typeface="Times New Roman" panose="02020603050405020304" pitchFamily="18" charset="0"/>
            </a:endParaRPr>
          </a:p>
        </p:txBody>
      </p:sp>
      <p:pic>
        <p:nvPicPr>
          <p:cNvPr id="3" name="PA-图片 2"/>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847168" y="2038778"/>
            <a:ext cx="9516681" cy="670618"/>
          </a:xfrm>
          <a:prstGeom prst="rect">
            <a:avLst/>
          </a:prstGeom>
        </p:spPr>
      </p:pic>
      <p:pic>
        <p:nvPicPr>
          <p:cNvPr id="5" name="PA-图片 4"/>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8540107" y="3037497"/>
            <a:ext cx="3218967" cy="3572566"/>
          </a:xfrm>
          <a:prstGeom prst="rect">
            <a:avLst/>
          </a:prstGeom>
        </p:spPr>
      </p:pic>
      <p:pic>
        <p:nvPicPr>
          <p:cNvPr id="8" name="PA-图片 7"/>
          <p:cNvPicPr>
            <a:picLocks noChangeAspect="1"/>
          </p:cNvPicPr>
          <p:nvPr>
            <p:custDataLst>
              <p:tags r:id="rId9"/>
            </p:custDataLst>
          </p:nvPr>
        </p:nvPicPr>
        <p:blipFill>
          <a:blip r:embed="rId10">
            <a:clrChange>
              <a:clrFrom>
                <a:srgbClr val="F5D0AB"/>
              </a:clrFrom>
              <a:clrTo>
                <a:srgbClr val="F5D0AB">
                  <a:alpha val="0"/>
                </a:srgbClr>
              </a:clrTo>
            </a:clrChange>
            <a:extLst>
              <a:ext uri="{28A0092B-C50C-407E-A947-70E740481C1C}">
                <a14:useLocalDpi xmlns:a14="http://schemas.microsoft.com/office/drawing/2010/main" val="0"/>
              </a:ext>
            </a:extLst>
          </a:blip>
          <a:stretch>
            <a:fillRect/>
          </a:stretch>
        </p:blipFill>
        <p:spPr>
          <a:xfrm>
            <a:off x="1948240" y="6135965"/>
            <a:ext cx="4791871" cy="499915"/>
          </a:xfrm>
          <a:prstGeom prst="rect">
            <a:avLst/>
          </a:prstGeom>
        </p:spPr>
      </p:pic>
      <p:pic>
        <p:nvPicPr>
          <p:cNvPr id="11" name="PA-图片 10"/>
          <p:cNvPicPr>
            <a:picLocks noChangeAspect="1"/>
          </p:cNvPicPr>
          <p:nvPr>
            <p:custDataLst>
              <p:tags r:id="rId11"/>
            </p:custDataLst>
          </p:nvPr>
        </p:nvPicPr>
        <p:blipFill>
          <a:blip r:embed="rId12">
            <a:clrChange>
              <a:clrFrom>
                <a:srgbClr val="F5D0AB"/>
              </a:clrFrom>
              <a:clrTo>
                <a:srgbClr val="F5D0AB">
                  <a:alpha val="0"/>
                </a:srgbClr>
              </a:clrTo>
            </a:clrChange>
            <a:extLst>
              <a:ext uri="{28A0092B-C50C-407E-A947-70E740481C1C}">
                <a14:useLocalDpi xmlns:a14="http://schemas.microsoft.com/office/drawing/2010/main" val="0"/>
              </a:ext>
            </a:extLst>
          </a:blip>
          <a:stretch>
            <a:fillRect/>
          </a:stretch>
        </p:blipFill>
        <p:spPr>
          <a:xfrm>
            <a:off x="1620868" y="3129900"/>
            <a:ext cx="6529382" cy="377985"/>
          </a:xfrm>
          <a:prstGeom prst="rect">
            <a:avLst/>
          </a:prstGeom>
        </p:spPr>
      </p:pic>
      <p:pic>
        <p:nvPicPr>
          <p:cNvPr id="15" name="PA-图片 14"/>
          <p:cNvPicPr>
            <a:picLocks noChangeAspect="1"/>
          </p:cNvPicPr>
          <p:nvPr>
            <p:custDataLst>
              <p:tags r:id="rId13"/>
            </p:custDataLst>
          </p:nvPr>
        </p:nvPicPr>
        <p:blipFill rotWithShape="1">
          <a:blip r:embed="rId14">
            <a:clrChange>
              <a:clrFrom>
                <a:srgbClr val="F5D0AB"/>
              </a:clrFrom>
              <a:clrTo>
                <a:srgbClr val="F5D0AB">
                  <a:alpha val="0"/>
                </a:srgbClr>
              </a:clrTo>
            </a:clrChange>
            <a:biLevel thresh="75000"/>
            <a:extLst>
              <a:ext uri="{28A0092B-C50C-407E-A947-70E740481C1C}">
                <a14:useLocalDpi xmlns:a14="http://schemas.microsoft.com/office/drawing/2010/main" val="0"/>
              </a:ext>
            </a:extLst>
          </a:blip>
          <a:srcRect b="52203"/>
          <a:stretch>
            <a:fillRect/>
          </a:stretch>
        </p:blipFill>
        <p:spPr>
          <a:xfrm>
            <a:off x="1620867" y="4757171"/>
            <a:ext cx="4406699" cy="416838"/>
          </a:xfrm>
          <a:prstGeom prst="rect">
            <a:avLst/>
          </a:prstGeom>
        </p:spPr>
      </p:pic>
      <p:sp>
        <p:nvSpPr>
          <p:cNvPr id="21" name="PA-文本框 5"/>
          <p:cNvSpPr txBox="1">
            <a:spLocks noChangeArrowheads="1"/>
          </p:cNvSpPr>
          <p:nvPr>
            <p:custDataLst>
              <p:tags r:id="rId15"/>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3. </a:t>
            </a:r>
            <a:r>
              <a:rPr kumimoji="1" lang="zh-CN" altLang="en-US" sz="2800" b="1" dirty="0">
                <a:solidFill>
                  <a:srgbClr val="005286"/>
                </a:solidFill>
                <a:latin typeface="+mj-ea"/>
                <a:ea typeface="+mj-ea"/>
                <a:sym typeface="微软雅黑" panose="020B0503020204020204" pitchFamily="34" charset="-122"/>
              </a:rPr>
              <a:t>用数据选择器实现逻辑函数 </a:t>
            </a:r>
            <a:endParaRPr kumimoji="1" lang="zh-CN" altLang="en-US" sz="2800" b="1" dirty="0">
              <a:solidFill>
                <a:srgbClr val="005286"/>
              </a:solidFill>
              <a:latin typeface="+mj-ea"/>
              <a:ea typeface="+mj-ea"/>
              <a:sym typeface="微软雅黑" panose="020B0503020204020204" pitchFamily="34" charset="-122"/>
            </a:endParaRPr>
          </a:p>
        </p:txBody>
      </p:sp>
      <p:sp>
        <p:nvSpPr>
          <p:cNvPr id="22" name="PA-圆角矩形 1"/>
          <p:cNvSpPr/>
          <p:nvPr>
            <p:custDataLst>
              <p:tags r:id="rId16"/>
            </p:custDataLst>
          </p:nvPr>
        </p:nvSpPr>
        <p:spPr>
          <a:xfrm>
            <a:off x="-348342" y="516695"/>
            <a:ext cx="4968234"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PA-文本框 5"/>
          <p:cNvSpPr txBox="1">
            <a:spLocks noChangeArrowheads="1"/>
          </p:cNvSpPr>
          <p:nvPr>
            <p:custDataLst>
              <p:tags r:id="rId17"/>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数据选择器与数据分配器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pic>
        <p:nvPicPr>
          <p:cNvPr id="24" name="PA-图片 14"/>
          <p:cNvPicPr>
            <a:picLocks noChangeAspect="1"/>
          </p:cNvPicPr>
          <p:nvPr>
            <p:custDataLst>
              <p:tags r:id="rId18"/>
            </p:custDataLst>
          </p:nvPr>
        </p:nvPicPr>
        <p:blipFill rotWithShape="1">
          <a:blip r:embed="rId14">
            <a:clrChange>
              <a:clrFrom>
                <a:srgbClr val="F5D0AB"/>
              </a:clrFrom>
              <a:clrTo>
                <a:srgbClr val="F5D0AB">
                  <a:alpha val="0"/>
                </a:srgbClr>
              </a:clrTo>
            </a:clrChange>
            <a:biLevel thresh="75000"/>
            <a:extLst>
              <a:ext uri="{28A0092B-C50C-407E-A947-70E740481C1C}">
                <a14:useLocalDpi xmlns:a14="http://schemas.microsoft.com/office/drawing/2010/main" val="0"/>
              </a:ext>
            </a:extLst>
          </a:blip>
          <a:srcRect t="52203"/>
          <a:stretch>
            <a:fillRect/>
          </a:stretch>
        </p:blipFill>
        <p:spPr>
          <a:xfrm>
            <a:off x="1294402" y="5191900"/>
            <a:ext cx="4533084" cy="428793"/>
          </a:xfrm>
          <a:prstGeom prst="rect">
            <a:avLst/>
          </a:prstGeom>
        </p:spPr>
      </p:pic>
      <p:grpSp>
        <p:nvGrpSpPr>
          <p:cNvPr id="16" name="组合 15"/>
          <p:cNvGrpSpPr/>
          <p:nvPr/>
        </p:nvGrpSpPr>
        <p:grpSpPr>
          <a:xfrm>
            <a:off x="8700664" y="90761"/>
            <a:ext cx="3058410" cy="2092201"/>
            <a:chOff x="7289240" y="297907"/>
            <a:chExt cx="3058410" cy="2092201"/>
          </a:xfrm>
        </p:grpSpPr>
        <p:sp>
          <p:nvSpPr>
            <p:cNvPr id="17" name="爆炸形 1 16"/>
            <p:cNvSpPr/>
            <p:nvPr/>
          </p:nvSpPr>
          <p:spPr>
            <a:xfrm>
              <a:off x="7289240" y="297907"/>
              <a:ext cx="3058410" cy="2092201"/>
            </a:xfrm>
            <a:prstGeom prst="irregularSeal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TextBox 18"/>
            <p:cNvSpPr txBox="1">
              <a:spLocks noChangeArrowheads="1"/>
            </p:cNvSpPr>
            <p:nvPr/>
          </p:nvSpPr>
          <p:spPr bwMode="auto">
            <a:xfrm>
              <a:off x="7663985" y="1033232"/>
              <a:ext cx="2385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dirty="0">
                  <a:solidFill>
                    <a:schemeClr val="accent6">
                      <a:lumMod val="75000"/>
                    </a:schemeClr>
                  </a:solidFill>
                  <a:latin typeface="+mj-lt"/>
                </a:rPr>
                <a:t>注意地址高低位</a:t>
              </a:r>
              <a:endParaRPr lang="zh-CN" altLang="en-US" dirty="0">
                <a:solidFill>
                  <a:schemeClr val="accent6">
                    <a:lumMod val="75000"/>
                  </a:schemeClr>
                </a:solidFill>
                <a:latin typeface="+mj-lt"/>
              </a:endParaRPr>
            </a:p>
          </p:txBody>
        </p:sp>
      </p:gr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6809"/>
                                        </p:tgtEl>
                                        <p:attrNameLst>
                                          <p:attrName>style.visibility</p:attrName>
                                        </p:attrNameLst>
                                      </p:cBhvr>
                                      <p:to>
                                        <p:strVal val="visible"/>
                                      </p:to>
                                    </p:set>
                                    <p:animEffect transition="in" filter="wipe(left)">
                                      <p:cBhvr>
                                        <p:cTn id="12" dur="500"/>
                                        <p:tgtEl>
                                          <p:spTgt spid="76809"/>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6811"/>
                                        </p:tgtEl>
                                        <p:attrNameLst>
                                          <p:attrName>style.visibility</p:attrName>
                                        </p:attrNameLst>
                                      </p:cBhvr>
                                      <p:to>
                                        <p:strVal val="visible"/>
                                      </p:to>
                                    </p:set>
                                    <p:animEffect transition="in" filter="wipe(left)">
                                      <p:cBhvr>
                                        <p:cTn id="21" dur="500"/>
                                        <p:tgtEl>
                                          <p:spTgt spid="76811"/>
                                        </p:tgtEl>
                                      </p:cBhvr>
                                    </p:animEffect>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4"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ppt_x"/>
                                          </p:val>
                                        </p:tav>
                                        <p:tav tm="100000">
                                          <p:val>
                                            <p:strVal val="#ppt_x"/>
                                          </p:val>
                                        </p:tav>
                                      </p:tavLst>
                                    </p:anim>
                                    <p:anim calcmode="lin" valueType="num">
                                      <p:cBhvr additive="base">
                                        <p:cTn id="3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76813"/>
                                        </p:tgtEl>
                                        <p:attrNameLst>
                                          <p:attrName>style.visibility</p:attrName>
                                        </p:attrNameLst>
                                      </p:cBhvr>
                                      <p:to>
                                        <p:strVal val="visible"/>
                                      </p:to>
                                    </p:set>
                                    <p:anim calcmode="lin" valueType="num">
                                      <p:cBhvr additive="base">
                                        <p:cTn id="36" dur="500" fill="hold"/>
                                        <p:tgtEl>
                                          <p:spTgt spid="76813"/>
                                        </p:tgtEl>
                                        <p:attrNameLst>
                                          <p:attrName>ppt_x</p:attrName>
                                        </p:attrNameLst>
                                      </p:cBhvr>
                                      <p:tavLst>
                                        <p:tav tm="0">
                                          <p:val>
                                            <p:strVal val="#ppt_x"/>
                                          </p:val>
                                        </p:tav>
                                        <p:tav tm="100000">
                                          <p:val>
                                            <p:strVal val="#ppt_x"/>
                                          </p:val>
                                        </p:tav>
                                      </p:tavLst>
                                    </p:anim>
                                    <p:anim calcmode="lin" valueType="num">
                                      <p:cBhvr additive="base">
                                        <p:cTn id="37" dur="500" fill="hold"/>
                                        <p:tgtEl>
                                          <p:spTgt spid="76813"/>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53" presetClass="entr" presetSubtype="16"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500" fill="hold"/>
                                        <p:tgtEl>
                                          <p:spTgt spid="8"/>
                                        </p:tgtEl>
                                        <p:attrNameLst>
                                          <p:attrName>ppt_w</p:attrName>
                                        </p:attrNameLst>
                                      </p:cBhvr>
                                      <p:tavLst>
                                        <p:tav tm="0">
                                          <p:val>
                                            <p:fltVal val="0"/>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animEffect transition="in" filter="fade">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49" presetClass="entr" presetSubtype="0" decel="10000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p:cTn id="48" dur="500" fill="hold"/>
                                        <p:tgtEl>
                                          <p:spTgt spid="5"/>
                                        </p:tgtEl>
                                        <p:attrNameLst>
                                          <p:attrName>ppt_w</p:attrName>
                                        </p:attrNameLst>
                                      </p:cBhvr>
                                      <p:tavLst>
                                        <p:tav tm="0">
                                          <p:val>
                                            <p:fltVal val="0"/>
                                          </p:val>
                                        </p:tav>
                                        <p:tav tm="100000">
                                          <p:val>
                                            <p:strVal val="#ppt_w"/>
                                          </p:val>
                                        </p:tav>
                                      </p:tavLst>
                                    </p:anim>
                                    <p:anim calcmode="lin" valueType="num">
                                      <p:cBhvr>
                                        <p:cTn id="49" dur="500" fill="hold"/>
                                        <p:tgtEl>
                                          <p:spTgt spid="5"/>
                                        </p:tgtEl>
                                        <p:attrNameLst>
                                          <p:attrName>ppt_h</p:attrName>
                                        </p:attrNameLst>
                                      </p:cBhvr>
                                      <p:tavLst>
                                        <p:tav tm="0">
                                          <p:val>
                                            <p:fltVal val="0"/>
                                          </p:val>
                                        </p:tav>
                                        <p:tav tm="100000">
                                          <p:val>
                                            <p:strVal val="#ppt_h"/>
                                          </p:val>
                                        </p:tav>
                                      </p:tavLst>
                                    </p:anim>
                                    <p:anim calcmode="lin" valueType="num">
                                      <p:cBhvr>
                                        <p:cTn id="50" dur="500" fill="hold"/>
                                        <p:tgtEl>
                                          <p:spTgt spid="5"/>
                                        </p:tgtEl>
                                        <p:attrNameLst>
                                          <p:attrName>style.rotation</p:attrName>
                                        </p:attrNameLst>
                                      </p:cBhvr>
                                      <p:tavLst>
                                        <p:tav tm="0">
                                          <p:val>
                                            <p:fltVal val="360"/>
                                          </p:val>
                                        </p:tav>
                                        <p:tav tm="100000">
                                          <p:val>
                                            <p:fltVal val="0"/>
                                          </p:val>
                                        </p:tav>
                                      </p:tavLst>
                                    </p:anim>
                                    <p:animEffect transition="in" filter="fade">
                                      <p:cBhvr>
                                        <p:cTn id="51" dur="500"/>
                                        <p:tgtEl>
                                          <p:spTgt spid="5"/>
                                        </p:tgtEl>
                                      </p:cBhvr>
                                    </p:animEffect>
                                  </p:childTnLst>
                                </p:cTn>
                              </p:par>
                            </p:childTnLst>
                          </p:cTn>
                        </p:par>
                        <p:par>
                          <p:cTn id="52" fill="hold">
                            <p:stCondLst>
                              <p:cond delay="500"/>
                            </p:stCondLst>
                            <p:childTnLst>
                              <p:par>
                                <p:cTn id="53" presetID="53" presetClass="entr" presetSubtype="16" fill="hold" grpId="0" nodeType="afterEffect">
                                  <p:stCondLst>
                                    <p:cond delay="0"/>
                                  </p:stCondLst>
                                  <p:childTnLst>
                                    <p:set>
                                      <p:cBhvr>
                                        <p:cTn id="54" dur="1" fill="hold">
                                          <p:stCondLst>
                                            <p:cond delay="0"/>
                                          </p:stCondLst>
                                        </p:cTn>
                                        <p:tgtEl>
                                          <p:spTgt spid="76821"/>
                                        </p:tgtEl>
                                        <p:attrNameLst>
                                          <p:attrName>style.visibility</p:attrName>
                                        </p:attrNameLst>
                                      </p:cBhvr>
                                      <p:to>
                                        <p:strVal val="visible"/>
                                      </p:to>
                                    </p:set>
                                    <p:anim calcmode="lin" valueType="num">
                                      <p:cBhvr>
                                        <p:cTn id="55" dur="500" fill="hold"/>
                                        <p:tgtEl>
                                          <p:spTgt spid="76821"/>
                                        </p:tgtEl>
                                        <p:attrNameLst>
                                          <p:attrName>ppt_w</p:attrName>
                                        </p:attrNameLst>
                                      </p:cBhvr>
                                      <p:tavLst>
                                        <p:tav tm="0">
                                          <p:val>
                                            <p:fltVal val="0"/>
                                          </p:val>
                                        </p:tav>
                                        <p:tav tm="100000">
                                          <p:val>
                                            <p:strVal val="#ppt_w"/>
                                          </p:val>
                                        </p:tav>
                                      </p:tavLst>
                                    </p:anim>
                                    <p:anim calcmode="lin" valueType="num">
                                      <p:cBhvr>
                                        <p:cTn id="56" dur="500" fill="hold"/>
                                        <p:tgtEl>
                                          <p:spTgt spid="76821"/>
                                        </p:tgtEl>
                                        <p:attrNameLst>
                                          <p:attrName>ppt_h</p:attrName>
                                        </p:attrNameLst>
                                      </p:cBhvr>
                                      <p:tavLst>
                                        <p:tav tm="0">
                                          <p:val>
                                            <p:fltVal val="0"/>
                                          </p:val>
                                        </p:tav>
                                        <p:tav tm="100000">
                                          <p:val>
                                            <p:strVal val="#ppt_h"/>
                                          </p:val>
                                        </p:tav>
                                      </p:tavLst>
                                    </p:anim>
                                    <p:animEffect transition="in" filter="fade">
                                      <p:cBhvr>
                                        <p:cTn id="57" dur="500"/>
                                        <p:tgtEl>
                                          <p:spTgt spid="76821"/>
                                        </p:tgtEl>
                                      </p:cBhvr>
                                    </p:animEffect>
                                  </p:childTnLst>
                                </p:cTn>
                              </p:par>
                            </p:childTnLst>
                          </p:cTn>
                        </p:par>
                        <p:par>
                          <p:cTn id="58" fill="hold">
                            <p:stCondLst>
                              <p:cond delay="1000"/>
                            </p:stCondLst>
                            <p:childTnLst>
                              <p:par>
                                <p:cTn id="59" presetID="16" presetClass="entr" presetSubtype="21" fill="hold"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barn(inVertical)">
                                      <p:cBhvr>
                                        <p:cTn id="6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9" grpId="0" autoUpdateAnimBg="0"/>
      <p:bldP spid="76811" grpId="0" autoUpdateAnimBg="0"/>
      <p:bldP spid="76813" grpId="0" autoUpdateAnimBg="0"/>
      <p:bldP spid="7682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9" name="PA-文本框 12"/>
          <p:cNvSpPr txBox="1">
            <a:spLocks noChangeArrowheads="1"/>
          </p:cNvSpPr>
          <p:nvPr>
            <p:custDataLst>
              <p:tags r:id="rId1"/>
            </p:custDataLst>
          </p:nvPr>
        </p:nvSpPr>
        <p:spPr bwMode="auto">
          <a:xfrm>
            <a:off x="1059347" y="2459232"/>
            <a:ext cx="27806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latin typeface="+mj-lt"/>
                <a:sym typeface="宋体" panose="02010600030101010101" pitchFamily="2" charset="-122"/>
              </a:rPr>
              <a:t>解</a:t>
            </a:r>
            <a:r>
              <a:rPr lang="en-US" altLang="zh-CN" sz="2400" b="1" dirty="0">
                <a:solidFill>
                  <a:srgbClr val="000000"/>
                </a:solidFill>
                <a:latin typeface="+mj-lt"/>
                <a:sym typeface="宋体" panose="02010600030101010101" pitchFamily="2" charset="-122"/>
              </a:rPr>
              <a:t>:(1)F</a:t>
            </a:r>
            <a:r>
              <a:rPr lang="zh-CN" altLang="en-US" sz="2400" b="1" dirty="0">
                <a:solidFill>
                  <a:srgbClr val="000000"/>
                </a:solidFill>
                <a:latin typeface="+mj-lt"/>
                <a:sym typeface="宋体" panose="02010600030101010101" pitchFamily="2" charset="-122"/>
              </a:rPr>
              <a:t>的卡诺图</a:t>
            </a:r>
            <a:endParaRPr lang="zh-CN" altLang="en-US" sz="2400" b="1" dirty="0">
              <a:solidFill>
                <a:srgbClr val="000000"/>
              </a:solidFill>
              <a:latin typeface="+mj-lt"/>
              <a:sym typeface="宋体" panose="02010600030101010101" pitchFamily="2" charset="-122"/>
            </a:endParaRPr>
          </a:p>
        </p:txBody>
      </p:sp>
      <p:sp>
        <p:nvSpPr>
          <p:cNvPr id="76811" name="PA-矩形 13"/>
          <p:cNvSpPr>
            <a:spLocks noChangeArrowheads="1"/>
          </p:cNvSpPr>
          <p:nvPr>
            <p:custDataLst>
              <p:tags r:id="rId2"/>
            </p:custDataLst>
          </p:nvPr>
        </p:nvSpPr>
        <p:spPr bwMode="auto">
          <a:xfrm>
            <a:off x="3826324" y="2517998"/>
            <a:ext cx="4953782"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10800" bIns="10800">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0"/>
              </a:spcBef>
              <a:buFontTx/>
              <a:buNone/>
            </a:pPr>
            <a:r>
              <a:rPr lang="en-US" altLang="zh-CN" sz="2400" b="1" dirty="0">
                <a:solidFill>
                  <a:srgbClr val="000000"/>
                </a:solidFill>
                <a:latin typeface="+mj-lt"/>
                <a:sym typeface="宋体" panose="02010600030101010101" pitchFamily="2" charset="-122"/>
              </a:rPr>
              <a:t>(2)</a:t>
            </a:r>
            <a:r>
              <a:rPr lang="zh-CN" altLang="zh-CN" sz="2400" b="1" dirty="0">
                <a:solidFill>
                  <a:srgbClr val="000000"/>
                </a:solidFill>
                <a:latin typeface="+mj-lt"/>
                <a:sym typeface="宋体" panose="02010600030101010101" pitchFamily="2" charset="-122"/>
              </a:rPr>
              <a:t>选定</a:t>
            </a:r>
            <a:r>
              <a:rPr lang="en-US" altLang="zh-CN" sz="2400" b="1" dirty="0">
                <a:solidFill>
                  <a:srgbClr val="000000"/>
                </a:solidFill>
                <a:latin typeface="+mj-lt"/>
                <a:sym typeface="宋体" panose="02010600030101010101" pitchFamily="2" charset="-122"/>
              </a:rPr>
              <a:t> D </a:t>
            </a:r>
            <a:r>
              <a:rPr lang="zh-CN" altLang="zh-CN" sz="2400" b="1" dirty="0">
                <a:solidFill>
                  <a:srgbClr val="000000"/>
                </a:solidFill>
                <a:latin typeface="+mj-lt"/>
                <a:sym typeface="宋体" panose="02010600030101010101" pitchFamily="2" charset="-122"/>
              </a:rPr>
              <a:t>作为图记变量，</a:t>
            </a:r>
            <a:r>
              <a:rPr lang="en-US" altLang="zh-CN" sz="2400" b="1" dirty="0">
                <a:solidFill>
                  <a:srgbClr val="000000"/>
                </a:solidFill>
                <a:latin typeface="+mj-lt"/>
                <a:sym typeface="宋体" panose="02010600030101010101" pitchFamily="2" charset="-122"/>
              </a:rPr>
              <a:t>F</a:t>
            </a:r>
            <a:r>
              <a:rPr lang="zh-CN" altLang="zh-CN" sz="2400" b="1" dirty="0">
                <a:solidFill>
                  <a:srgbClr val="000000"/>
                </a:solidFill>
                <a:latin typeface="+mj-lt"/>
                <a:sym typeface="宋体" panose="02010600030101010101" pitchFamily="2" charset="-122"/>
              </a:rPr>
              <a:t>降一维</a:t>
            </a:r>
            <a:r>
              <a:rPr lang="en-US" altLang="zh-CN" sz="2400" dirty="0">
                <a:solidFill>
                  <a:srgbClr val="000000"/>
                </a:solidFill>
                <a:latin typeface="+mj-lt"/>
              </a:rPr>
              <a:t>.</a:t>
            </a:r>
            <a:endParaRPr lang="zh-CN" altLang="en-US" sz="2400" b="1" dirty="0">
              <a:solidFill>
                <a:srgbClr val="000000"/>
              </a:solidFill>
              <a:latin typeface="+mj-lt"/>
              <a:ea typeface="华文楷体" panose="02010600040101010101" pitchFamily="2" charset="-122"/>
            </a:endParaRPr>
          </a:p>
        </p:txBody>
      </p:sp>
      <p:sp>
        <p:nvSpPr>
          <p:cNvPr id="76813" name="PA-文本框 20"/>
          <p:cNvSpPr txBox="1">
            <a:spLocks noChangeArrowheads="1"/>
          </p:cNvSpPr>
          <p:nvPr>
            <p:custDataLst>
              <p:tags r:id="rId3"/>
            </p:custDataLst>
          </p:nvPr>
        </p:nvSpPr>
        <p:spPr bwMode="auto">
          <a:xfrm>
            <a:off x="1510629" y="2932568"/>
            <a:ext cx="45822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rgbClr val="000000"/>
                </a:solidFill>
                <a:latin typeface="+mj-lt"/>
                <a:sym typeface="宋体" panose="02010600030101010101" pitchFamily="2" charset="-122"/>
              </a:rPr>
              <a:t>(3)74LS151</a:t>
            </a:r>
            <a:r>
              <a:rPr lang="zh-CN" altLang="zh-CN" sz="2400" b="1" dirty="0">
                <a:solidFill>
                  <a:srgbClr val="000000"/>
                </a:solidFill>
                <a:latin typeface="+mj-lt"/>
                <a:sym typeface="宋体" panose="02010600030101010101" pitchFamily="2" charset="-122"/>
              </a:rPr>
              <a:t>地址端</a:t>
            </a:r>
            <a:r>
              <a:rPr lang="en-US" altLang="zh-CN" sz="2400" b="1" dirty="0">
                <a:solidFill>
                  <a:srgbClr val="000000"/>
                </a:solidFill>
                <a:latin typeface="+mj-lt"/>
                <a:sym typeface="宋体" panose="02010600030101010101" pitchFamily="2" charset="-122"/>
              </a:rPr>
              <a:t> </a:t>
            </a:r>
            <a:r>
              <a:rPr lang="en-US" altLang="zh-CN" sz="2400" b="1" dirty="0">
                <a:solidFill>
                  <a:srgbClr val="FF6600"/>
                </a:solidFill>
                <a:latin typeface="+mj-lt"/>
                <a:sym typeface="宋体" panose="02010600030101010101" pitchFamily="2" charset="-122"/>
              </a:rPr>
              <a:t>CBA = ABC</a:t>
            </a:r>
            <a:r>
              <a:rPr lang="en-US" altLang="zh-CN" sz="2400" b="1" dirty="0">
                <a:solidFill>
                  <a:srgbClr val="000000"/>
                </a:solidFill>
                <a:latin typeface="+mj-lt"/>
                <a:sym typeface="宋体" panose="02010600030101010101" pitchFamily="2" charset="-122"/>
              </a:rPr>
              <a:t>.</a:t>
            </a:r>
            <a:endParaRPr lang="zh-CN" altLang="en-US" sz="2400" b="1" dirty="0">
              <a:solidFill>
                <a:srgbClr val="000000"/>
              </a:solidFill>
              <a:latin typeface="+mj-lt"/>
              <a:sym typeface="宋体" panose="02010600030101010101" pitchFamily="2" charset="-122"/>
            </a:endParaRPr>
          </a:p>
        </p:txBody>
      </p:sp>
      <p:pic>
        <p:nvPicPr>
          <p:cNvPr id="9" name="PA-图片 8"/>
          <p:cNvPicPr>
            <a:picLocks noChangeAspect="1"/>
          </p:cNvPicPr>
          <p:nvPr>
            <p:custDataLst>
              <p:tags r:id="rId4"/>
            </p:custDataLst>
          </p:nvPr>
        </p:nvPicPr>
        <p:blipFill rotWithShape="1">
          <a:blip r:embed="rId5">
            <a:extLst>
              <a:ext uri="{28A0092B-C50C-407E-A947-70E740481C1C}">
                <a14:useLocalDpi xmlns:a14="http://schemas.microsoft.com/office/drawing/2010/main" val="0"/>
              </a:ext>
            </a:extLst>
          </a:blip>
          <a:srcRect r="71373"/>
          <a:stretch>
            <a:fillRect/>
          </a:stretch>
        </p:blipFill>
        <p:spPr>
          <a:xfrm>
            <a:off x="1108060" y="3424646"/>
            <a:ext cx="2705170" cy="2670279"/>
          </a:xfrm>
          <a:prstGeom prst="rect">
            <a:avLst/>
          </a:prstGeom>
        </p:spPr>
      </p:pic>
      <p:pic>
        <p:nvPicPr>
          <p:cNvPr id="29" name="PA-图片 28"/>
          <p:cNvPicPr>
            <a:picLocks noChangeAspect="1"/>
          </p:cNvPicPr>
          <p:nvPr>
            <p:custDataLst>
              <p:tags r:id="rId6"/>
            </p:custDataLst>
          </p:nvPr>
        </p:nvPicPr>
        <p:blipFill rotWithShape="1">
          <a:blip r:embed="rId5">
            <a:extLst>
              <a:ext uri="{28A0092B-C50C-407E-A947-70E740481C1C}">
                <a14:useLocalDpi xmlns:a14="http://schemas.microsoft.com/office/drawing/2010/main" val="0"/>
              </a:ext>
            </a:extLst>
          </a:blip>
          <a:srcRect l="81661"/>
          <a:stretch>
            <a:fillRect/>
          </a:stretch>
        </p:blipFill>
        <p:spPr>
          <a:xfrm>
            <a:off x="6918133" y="3441755"/>
            <a:ext cx="1732942" cy="2670279"/>
          </a:xfrm>
          <a:prstGeom prst="rect">
            <a:avLst/>
          </a:prstGeom>
        </p:spPr>
      </p:pic>
      <p:grpSp>
        <p:nvGrpSpPr>
          <p:cNvPr id="15" name="PA-组合 14"/>
          <p:cNvGrpSpPr/>
          <p:nvPr>
            <p:custDataLst>
              <p:tags r:id="rId7"/>
            </p:custDataLst>
          </p:nvPr>
        </p:nvGrpSpPr>
        <p:grpSpPr>
          <a:xfrm>
            <a:off x="3906483" y="3424647"/>
            <a:ext cx="2984871" cy="2682362"/>
            <a:chOff x="3549701" y="3096842"/>
            <a:chExt cx="2984871" cy="2682362"/>
          </a:xfrm>
        </p:grpSpPr>
        <p:pic>
          <p:nvPicPr>
            <p:cNvPr id="32" name="PA-图片 31"/>
            <p:cNvPicPr>
              <a:picLocks noChangeAspect="1"/>
            </p:cNvPicPr>
            <p:nvPr>
              <p:custDataLst>
                <p:tags r:id="rId8"/>
              </p:custDataLst>
            </p:nvPr>
          </p:nvPicPr>
          <p:blipFill rotWithShape="1">
            <a:blip r:embed="rId5">
              <a:extLst>
                <a:ext uri="{28A0092B-C50C-407E-A947-70E740481C1C}">
                  <a14:useLocalDpi xmlns:a14="http://schemas.microsoft.com/office/drawing/2010/main" val="0"/>
                </a:ext>
              </a:extLst>
            </a:blip>
            <a:srcRect l="48724" r="32243"/>
            <a:stretch>
              <a:fillRect/>
            </a:stretch>
          </p:blipFill>
          <p:spPr>
            <a:xfrm>
              <a:off x="4735980" y="3108925"/>
              <a:ext cx="1798592" cy="2670279"/>
            </a:xfrm>
            <a:prstGeom prst="rect">
              <a:avLst/>
            </a:prstGeom>
          </p:spPr>
        </p:pic>
        <p:pic>
          <p:nvPicPr>
            <p:cNvPr id="33" name="PA-图片 32"/>
            <p:cNvPicPr>
              <a:picLocks noChangeAspect="1"/>
            </p:cNvPicPr>
            <p:nvPr>
              <p:custDataLst>
                <p:tags r:id="rId9"/>
              </p:custDataLst>
            </p:nvPr>
          </p:nvPicPr>
          <p:blipFill rotWithShape="1">
            <a:blip r:embed="rId5">
              <a:extLst>
                <a:ext uri="{28A0092B-C50C-407E-A947-70E740481C1C}">
                  <a14:useLocalDpi xmlns:a14="http://schemas.microsoft.com/office/drawing/2010/main" val="0"/>
                </a:ext>
              </a:extLst>
            </a:blip>
            <a:srcRect l="31665" r="52555"/>
            <a:stretch>
              <a:fillRect/>
            </a:stretch>
          </p:blipFill>
          <p:spPr>
            <a:xfrm>
              <a:off x="3549701" y="3096842"/>
              <a:ext cx="1491164" cy="2670279"/>
            </a:xfrm>
            <a:prstGeom prst="rect">
              <a:avLst/>
            </a:prstGeom>
          </p:spPr>
        </p:pic>
      </p:grpSp>
      <p:pic>
        <p:nvPicPr>
          <p:cNvPr id="4" name="PA-图片 3"/>
          <p:cNvPicPr>
            <a:picLocks noChangeAspect="1"/>
          </p:cNvPicPr>
          <p:nvPr>
            <p:custDataLst>
              <p:tags r:id="rId10"/>
            </p:custDataLst>
          </p:nvPr>
        </p:nvPicPr>
        <p:blipFill>
          <a:blip r:embed="rId11">
            <a:extLst>
              <a:ext uri="{28A0092B-C50C-407E-A947-70E740481C1C}">
                <a14:useLocalDpi xmlns:a14="http://schemas.microsoft.com/office/drawing/2010/main" val="0"/>
              </a:ext>
            </a:extLst>
          </a:blip>
          <a:stretch>
            <a:fillRect/>
          </a:stretch>
        </p:blipFill>
        <p:spPr>
          <a:xfrm>
            <a:off x="852083" y="1971583"/>
            <a:ext cx="9041152" cy="670618"/>
          </a:xfrm>
          <a:prstGeom prst="rect">
            <a:avLst/>
          </a:prstGeom>
        </p:spPr>
      </p:pic>
      <p:pic>
        <p:nvPicPr>
          <p:cNvPr id="6" name="PA-图片 5"/>
          <p:cNvPicPr>
            <a:picLocks noChangeAspect="1"/>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8900335" y="3292593"/>
            <a:ext cx="2804403" cy="2987299"/>
          </a:xfrm>
          <a:prstGeom prst="rect">
            <a:avLst/>
          </a:prstGeom>
        </p:spPr>
      </p:pic>
      <p:pic>
        <p:nvPicPr>
          <p:cNvPr id="10" name="PA-图片 9"/>
          <p:cNvPicPr>
            <a:picLocks noChangeAspect="1"/>
          </p:cNvPicPr>
          <p:nvPr>
            <p:custDataLst>
              <p:tags r:id="rId14"/>
            </p:custDataLst>
          </p:nvPr>
        </p:nvPicPr>
        <p:blipFill>
          <a:blip r:embed="rId15">
            <a:extLst>
              <a:ext uri="{28A0092B-C50C-407E-A947-70E740481C1C}">
                <a14:useLocalDpi xmlns:a14="http://schemas.microsoft.com/office/drawing/2010/main" val="0"/>
              </a:ext>
            </a:extLst>
          </a:blip>
          <a:stretch>
            <a:fillRect/>
          </a:stretch>
        </p:blipFill>
        <p:spPr>
          <a:xfrm>
            <a:off x="2105521" y="6191077"/>
            <a:ext cx="7773074" cy="530398"/>
          </a:xfrm>
          <a:prstGeom prst="rect">
            <a:avLst/>
          </a:prstGeom>
        </p:spPr>
      </p:pic>
      <p:sp>
        <p:nvSpPr>
          <p:cNvPr id="24" name="PA-圆角矩形 1"/>
          <p:cNvSpPr/>
          <p:nvPr>
            <p:custDataLst>
              <p:tags r:id="rId16"/>
            </p:custDataLst>
          </p:nvPr>
        </p:nvSpPr>
        <p:spPr>
          <a:xfrm>
            <a:off x="-348342" y="516695"/>
            <a:ext cx="4968234"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lt"/>
              <a:ea typeface="微软雅黑" panose="020B0503020204020204" pitchFamily="34" charset="-122"/>
              <a:sym typeface="微软雅黑" panose="020B0503020204020204" pitchFamily="34" charset="-122"/>
            </a:endParaRPr>
          </a:p>
        </p:txBody>
      </p:sp>
      <p:sp>
        <p:nvSpPr>
          <p:cNvPr id="25" name="PA-文本框 5"/>
          <p:cNvSpPr txBox="1">
            <a:spLocks noChangeArrowheads="1"/>
          </p:cNvSpPr>
          <p:nvPr>
            <p:custDataLst>
              <p:tags r:id="rId17"/>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mj-lt"/>
                <a:ea typeface="微软雅黑" panose="020B0503020204020204" pitchFamily="34" charset="-122"/>
              </a:rPr>
              <a:t>数据选择器与数据分配器 </a:t>
            </a:r>
            <a:endParaRPr kumimoji="1" lang="zh-CN" altLang="en-US" sz="2800" b="1" dirty="0">
              <a:solidFill>
                <a:srgbClr val="005286"/>
              </a:solidFill>
              <a:latin typeface="+mj-lt"/>
              <a:ea typeface="微软雅黑" panose="020B0503020204020204" pitchFamily="34" charset="-122"/>
            </a:endParaRPr>
          </a:p>
        </p:txBody>
      </p:sp>
      <p:grpSp>
        <p:nvGrpSpPr>
          <p:cNvPr id="16" name="组合 15"/>
          <p:cNvGrpSpPr/>
          <p:nvPr/>
        </p:nvGrpSpPr>
        <p:grpSpPr>
          <a:xfrm>
            <a:off x="8978476" y="106216"/>
            <a:ext cx="3058410" cy="2092201"/>
            <a:chOff x="7289240" y="297907"/>
            <a:chExt cx="3058410" cy="2092201"/>
          </a:xfrm>
        </p:grpSpPr>
        <p:sp>
          <p:nvSpPr>
            <p:cNvPr id="17" name="爆炸形 1 16"/>
            <p:cNvSpPr/>
            <p:nvPr/>
          </p:nvSpPr>
          <p:spPr>
            <a:xfrm>
              <a:off x="7289240" y="297907"/>
              <a:ext cx="3058410" cy="2092201"/>
            </a:xfrm>
            <a:prstGeom prst="irregularSeal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j-lt"/>
              </a:endParaRPr>
            </a:p>
          </p:txBody>
        </p:sp>
        <p:sp>
          <p:nvSpPr>
            <p:cNvPr id="18" name="TextBox 18"/>
            <p:cNvSpPr txBox="1">
              <a:spLocks noChangeArrowheads="1"/>
            </p:cNvSpPr>
            <p:nvPr/>
          </p:nvSpPr>
          <p:spPr bwMode="auto">
            <a:xfrm>
              <a:off x="7625885" y="1141182"/>
              <a:ext cx="2385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dirty="0">
                  <a:solidFill>
                    <a:schemeClr val="accent6">
                      <a:lumMod val="75000"/>
                    </a:schemeClr>
                  </a:solidFill>
                  <a:latin typeface="+mj-lt"/>
                </a:rPr>
                <a:t>注意地址高低位</a:t>
              </a:r>
              <a:endParaRPr lang="zh-CN" altLang="en-US" dirty="0">
                <a:solidFill>
                  <a:schemeClr val="accent6">
                    <a:lumMod val="75000"/>
                  </a:schemeClr>
                </a:solidFill>
                <a:latin typeface="+mj-lt"/>
              </a:endParaRPr>
            </a:p>
          </p:txBody>
        </p:sp>
      </p:gr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3" name="PA-文本框 5"/>
          <p:cNvSpPr txBox="1">
            <a:spLocks noChangeArrowheads="1"/>
          </p:cNvSpPr>
          <p:nvPr>
            <p:custDataLst>
              <p:tags r:id="rId18"/>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3. </a:t>
            </a:r>
            <a:r>
              <a:rPr kumimoji="1" lang="zh-CN" altLang="en-US" sz="2800" b="1" dirty="0">
                <a:solidFill>
                  <a:srgbClr val="005286"/>
                </a:solidFill>
                <a:latin typeface="+mj-ea"/>
                <a:ea typeface="+mj-ea"/>
                <a:sym typeface="微软雅黑" panose="020B0503020204020204" pitchFamily="34" charset="-122"/>
              </a:rPr>
              <a:t>用数据选择器实现逻辑函数 </a:t>
            </a:r>
            <a:endParaRPr kumimoji="1" lang="zh-CN" altLang="en-US" sz="2800" b="1" dirty="0">
              <a:solidFill>
                <a:srgbClr val="005286"/>
              </a:solidFill>
              <a:latin typeface="+mj-ea"/>
              <a:ea typeface="+mj-ea"/>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6809"/>
                                        </p:tgtEl>
                                        <p:attrNameLst>
                                          <p:attrName>style.visibility</p:attrName>
                                        </p:attrNameLst>
                                      </p:cBhvr>
                                      <p:to>
                                        <p:strVal val="visible"/>
                                      </p:to>
                                    </p:set>
                                    <p:animEffect transition="in" filter="wipe(left)">
                                      <p:cBhvr>
                                        <p:cTn id="12" dur="500"/>
                                        <p:tgtEl>
                                          <p:spTgt spid="76809"/>
                                        </p:tgtEl>
                                      </p:cBhvr>
                                    </p:animEffect>
                                  </p:childTnLst>
                                </p:cTn>
                              </p:par>
                            </p:childTnLst>
                          </p:cTn>
                        </p:par>
                        <p:par>
                          <p:cTn id="13" fill="hold">
                            <p:stCondLst>
                              <p:cond delay="500"/>
                            </p:stCondLst>
                            <p:childTnLst>
                              <p:par>
                                <p:cTn id="14" presetID="16" presetClass="entr" presetSubtype="42"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out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6811"/>
                                        </p:tgtEl>
                                        <p:attrNameLst>
                                          <p:attrName>style.visibility</p:attrName>
                                        </p:attrNameLst>
                                      </p:cBhvr>
                                      <p:to>
                                        <p:strVal val="visible"/>
                                      </p:to>
                                    </p:set>
                                    <p:animEffect transition="in" filter="wipe(left)">
                                      <p:cBhvr>
                                        <p:cTn id="21" dur="500"/>
                                        <p:tgtEl>
                                          <p:spTgt spid="76811"/>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6813"/>
                                        </p:tgtEl>
                                        <p:attrNameLst>
                                          <p:attrName>style.visibility</p:attrName>
                                        </p:attrNameLst>
                                      </p:cBhvr>
                                      <p:to>
                                        <p:strVal val="visible"/>
                                      </p:to>
                                    </p:set>
                                    <p:anim calcmode="lin" valueType="num">
                                      <p:cBhvr additive="base">
                                        <p:cTn id="30" dur="500" fill="hold"/>
                                        <p:tgtEl>
                                          <p:spTgt spid="76813"/>
                                        </p:tgtEl>
                                        <p:attrNameLst>
                                          <p:attrName>ppt_x</p:attrName>
                                        </p:attrNameLst>
                                      </p:cBhvr>
                                      <p:tavLst>
                                        <p:tav tm="0">
                                          <p:val>
                                            <p:strVal val="#ppt_x"/>
                                          </p:val>
                                        </p:tav>
                                        <p:tav tm="100000">
                                          <p:val>
                                            <p:strVal val="#ppt_x"/>
                                          </p:val>
                                        </p:tav>
                                      </p:tavLst>
                                    </p:anim>
                                    <p:anim calcmode="lin" valueType="num">
                                      <p:cBhvr additive="base">
                                        <p:cTn id="31" dur="500" fill="hold"/>
                                        <p:tgtEl>
                                          <p:spTgt spid="7681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4" presetClass="entr" presetSubtype="10"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randombar(horizontal)">
                                      <p:cBhvr>
                                        <p:cTn id="35" dur="500"/>
                                        <p:tgtEl>
                                          <p:spTgt spid="29"/>
                                        </p:tgtEl>
                                      </p:cBhvr>
                                    </p:animEffect>
                                  </p:childTnLst>
                                </p:cTn>
                              </p:par>
                            </p:childTnLst>
                          </p:cTn>
                        </p:par>
                        <p:par>
                          <p:cTn id="36" fill="hold">
                            <p:stCondLst>
                              <p:cond delay="1000"/>
                            </p:stCondLst>
                            <p:childTnLst>
                              <p:par>
                                <p:cTn id="37" presetID="2" presetClass="entr" presetSubtype="4"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9" presetClass="entr" presetSubtype="0" decel="10000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p:cTn id="45" dur="500" fill="hold"/>
                                        <p:tgtEl>
                                          <p:spTgt spid="6"/>
                                        </p:tgtEl>
                                        <p:attrNameLst>
                                          <p:attrName>ppt_w</p:attrName>
                                        </p:attrNameLst>
                                      </p:cBhvr>
                                      <p:tavLst>
                                        <p:tav tm="0">
                                          <p:val>
                                            <p:fltVal val="0"/>
                                          </p:val>
                                        </p:tav>
                                        <p:tav tm="100000">
                                          <p:val>
                                            <p:strVal val="#ppt_w"/>
                                          </p:val>
                                        </p:tav>
                                      </p:tavLst>
                                    </p:anim>
                                    <p:anim calcmode="lin" valueType="num">
                                      <p:cBhvr>
                                        <p:cTn id="46" dur="500" fill="hold"/>
                                        <p:tgtEl>
                                          <p:spTgt spid="6"/>
                                        </p:tgtEl>
                                        <p:attrNameLst>
                                          <p:attrName>ppt_h</p:attrName>
                                        </p:attrNameLst>
                                      </p:cBhvr>
                                      <p:tavLst>
                                        <p:tav tm="0">
                                          <p:val>
                                            <p:fltVal val="0"/>
                                          </p:val>
                                        </p:tav>
                                        <p:tav tm="100000">
                                          <p:val>
                                            <p:strVal val="#ppt_h"/>
                                          </p:val>
                                        </p:tav>
                                      </p:tavLst>
                                    </p:anim>
                                    <p:anim calcmode="lin" valueType="num">
                                      <p:cBhvr>
                                        <p:cTn id="47" dur="500" fill="hold"/>
                                        <p:tgtEl>
                                          <p:spTgt spid="6"/>
                                        </p:tgtEl>
                                        <p:attrNameLst>
                                          <p:attrName>style.rotation</p:attrName>
                                        </p:attrNameLst>
                                      </p:cBhvr>
                                      <p:tavLst>
                                        <p:tav tm="0">
                                          <p:val>
                                            <p:fltVal val="360"/>
                                          </p:val>
                                        </p:tav>
                                        <p:tav tm="100000">
                                          <p:val>
                                            <p:fltVal val="0"/>
                                          </p:val>
                                        </p:tav>
                                      </p:tavLst>
                                    </p:anim>
                                    <p:animEffect transition="in" filter="fade">
                                      <p:cBhvr>
                                        <p:cTn id="48" dur="500"/>
                                        <p:tgtEl>
                                          <p:spTgt spid="6"/>
                                        </p:tgtEl>
                                      </p:cBhvr>
                                    </p:animEffect>
                                  </p:childTnLst>
                                </p:cTn>
                              </p:par>
                            </p:childTnLst>
                          </p:cTn>
                        </p:par>
                        <p:par>
                          <p:cTn id="49" fill="hold">
                            <p:stCondLst>
                              <p:cond delay="500"/>
                            </p:stCondLst>
                            <p:childTnLst>
                              <p:par>
                                <p:cTn id="50" presetID="16" presetClass="entr" presetSubtype="21" fill="hold"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arn(inVertical)">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9" grpId="0" autoUpdateAnimBg="0"/>
      <p:bldP spid="76811" grpId="0" autoUpdateAnimBg="0"/>
      <p:bldP spid="76813"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29524" y="1249362"/>
            <a:ext cx="8155876" cy="1218080"/>
            <a:chOff x="2029524" y="1249362"/>
            <a:chExt cx="8155876" cy="1218080"/>
          </a:xfrm>
        </p:grpSpPr>
        <p:pic>
          <p:nvPicPr>
            <p:cNvPr id="3" name="PA-图片 2"/>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2901155" y="1464435"/>
              <a:ext cx="7284245" cy="1003007"/>
            </a:xfrm>
            <a:prstGeom prst="rect">
              <a:avLst/>
            </a:prstGeom>
          </p:spPr>
        </p:pic>
        <p:sp>
          <p:nvSpPr>
            <p:cNvPr id="77827" name="PA-矩形 3"/>
            <p:cNvSpPr txBox="1">
              <a:spLocks noChangeArrowheads="1"/>
            </p:cNvSpPr>
            <p:nvPr>
              <p:custDataLst>
                <p:tags r:id="rId3"/>
              </p:custDataLst>
            </p:nvPr>
          </p:nvSpPr>
          <p:spPr bwMode="auto">
            <a:xfrm>
              <a:off x="2029524" y="1249362"/>
              <a:ext cx="2055812"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7" rIns="92075" bIns="46037"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en-US" altLang="zh-CN" sz="2400" dirty="0">
                  <a:solidFill>
                    <a:srgbClr val="000000"/>
                  </a:solidFill>
                </a:rPr>
                <a:t>【</a:t>
              </a:r>
              <a:r>
                <a:rPr lang="zh-CN" altLang="en-US" sz="2400" dirty="0">
                  <a:solidFill>
                    <a:srgbClr val="000000"/>
                  </a:solidFill>
                </a:rPr>
                <a:t>例</a:t>
              </a:r>
              <a:r>
                <a:rPr lang="en-US" altLang="zh-CN" sz="2400" dirty="0">
                  <a:solidFill>
                    <a:srgbClr val="000000"/>
                  </a:solidFill>
                </a:rPr>
                <a:t>】</a:t>
              </a:r>
              <a:endParaRPr lang="zh-CN" altLang="en-US" sz="2400" dirty="0">
                <a:solidFill>
                  <a:srgbClr val="000000"/>
                </a:solidFill>
              </a:endParaRPr>
            </a:p>
          </p:txBody>
        </p:sp>
      </p:grpSp>
      <p:pic>
        <p:nvPicPr>
          <p:cNvPr id="77830" name="PA-图片 10"/>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5155324" y="3998994"/>
            <a:ext cx="4824412" cy="189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1" name="PA-AutoShape 11"/>
          <p:cNvSpPr>
            <a:spLocks noChangeArrowheads="1"/>
          </p:cNvSpPr>
          <p:nvPr>
            <p:custDataLst>
              <p:tags r:id="rId6"/>
            </p:custDataLst>
          </p:nvPr>
        </p:nvSpPr>
        <p:spPr bwMode="auto">
          <a:xfrm>
            <a:off x="6019800" y="2494920"/>
            <a:ext cx="369888" cy="574675"/>
          </a:xfrm>
          <a:prstGeom prst="downArrow">
            <a:avLst>
              <a:gd name="adj1" fmla="val 50000"/>
              <a:gd name="adj2" fmla="val 38841"/>
            </a:avLst>
          </a:prstGeom>
          <a:noFill/>
          <a:ln w="19050">
            <a:solidFill>
              <a:schemeClr val="tx1"/>
            </a:solidFill>
            <a:miter lim="800000"/>
          </a:ln>
        </p:spPr>
        <p:txBody>
          <a:bodyPr vert="eaVert" wrap="none" lIns="90170" tIns="46990" rIns="90170" bIns="46990"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77832" name="PA-AutoShape 12"/>
          <p:cNvSpPr>
            <a:spLocks noChangeArrowheads="1"/>
          </p:cNvSpPr>
          <p:nvPr>
            <p:custDataLst>
              <p:tags r:id="rId7"/>
            </p:custDataLst>
          </p:nvPr>
        </p:nvSpPr>
        <p:spPr bwMode="auto">
          <a:xfrm>
            <a:off x="7010400" y="2494920"/>
            <a:ext cx="369888" cy="574675"/>
          </a:xfrm>
          <a:prstGeom prst="downArrow">
            <a:avLst>
              <a:gd name="adj1" fmla="val 50000"/>
              <a:gd name="adj2" fmla="val 38841"/>
            </a:avLst>
          </a:prstGeom>
          <a:noFill/>
          <a:ln w="19050">
            <a:solidFill>
              <a:schemeClr val="tx1"/>
            </a:solidFill>
            <a:miter lim="800000"/>
          </a:ln>
        </p:spPr>
        <p:txBody>
          <a:bodyPr vert="eaVert" wrap="none" lIns="90170" tIns="46990" rIns="90170" bIns="46990"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77833" name="PA-AutoShape 13"/>
          <p:cNvSpPr>
            <a:spLocks noChangeArrowheads="1"/>
          </p:cNvSpPr>
          <p:nvPr>
            <p:custDataLst>
              <p:tags r:id="rId8"/>
            </p:custDataLst>
          </p:nvPr>
        </p:nvSpPr>
        <p:spPr bwMode="auto">
          <a:xfrm>
            <a:off x="8153400" y="2494920"/>
            <a:ext cx="369888" cy="574675"/>
          </a:xfrm>
          <a:prstGeom prst="downArrow">
            <a:avLst>
              <a:gd name="adj1" fmla="val 50000"/>
              <a:gd name="adj2" fmla="val 38841"/>
            </a:avLst>
          </a:prstGeom>
          <a:noFill/>
          <a:ln w="19050">
            <a:solidFill>
              <a:schemeClr val="tx1"/>
            </a:solidFill>
            <a:miter lim="800000"/>
          </a:ln>
        </p:spPr>
        <p:txBody>
          <a:bodyPr vert="eaVert" wrap="none" lIns="90170" tIns="46990" rIns="90170" bIns="46990"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77834" name="PA-AutoShape 14"/>
          <p:cNvSpPr>
            <a:spLocks noChangeArrowheads="1"/>
          </p:cNvSpPr>
          <p:nvPr>
            <p:custDataLst>
              <p:tags r:id="rId9"/>
            </p:custDataLst>
          </p:nvPr>
        </p:nvSpPr>
        <p:spPr bwMode="auto">
          <a:xfrm>
            <a:off x="9296400" y="2494920"/>
            <a:ext cx="369888" cy="574675"/>
          </a:xfrm>
          <a:prstGeom prst="downArrow">
            <a:avLst>
              <a:gd name="adj1" fmla="val 50000"/>
              <a:gd name="adj2" fmla="val 38841"/>
            </a:avLst>
          </a:prstGeom>
          <a:noFill/>
          <a:ln w="19050">
            <a:solidFill>
              <a:schemeClr val="tx1"/>
            </a:solidFill>
            <a:miter lim="800000"/>
          </a:ln>
        </p:spPr>
        <p:txBody>
          <a:bodyPr vert="eaVert" wrap="none" lIns="90170" tIns="46990" rIns="90170" bIns="46990"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pic>
        <p:nvPicPr>
          <p:cNvPr id="77835" name="PA-图片 12"/>
          <p:cNvPicPr>
            <a:picLocks noChangeAspect="1" noChangeArrowheads="1"/>
          </p:cNvPicPr>
          <p:nvPr>
            <p:custDataLst>
              <p:tags r:id="rId10"/>
            </p:custDataLst>
          </p:nvPr>
        </p:nvPicPr>
        <p:blipFill>
          <a:blip r:embed="rId11">
            <a:extLst>
              <a:ext uri="{28A0092B-C50C-407E-A947-70E740481C1C}">
                <a14:useLocalDpi xmlns:a14="http://schemas.microsoft.com/office/drawing/2010/main" val="0"/>
              </a:ext>
            </a:extLst>
          </a:blip>
          <a:srcRect/>
          <a:stretch>
            <a:fillRect/>
          </a:stretch>
        </p:blipFill>
        <p:spPr bwMode="auto">
          <a:xfrm>
            <a:off x="1061244" y="2782257"/>
            <a:ext cx="38100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6" name="PA-矩形 11"/>
          <p:cNvSpPr>
            <a:spLocks noChangeArrowheads="1"/>
          </p:cNvSpPr>
          <p:nvPr>
            <p:custDataLst>
              <p:tags r:id="rId12"/>
            </p:custDataLst>
          </p:nvPr>
        </p:nvSpPr>
        <p:spPr bwMode="auto">
          <a:xfrm>
            <a:off x="5331224" y="1979146"/>
            <a:ext cx="4882356" cy="457200"/>
          </a:xfrm>
          <a:prstGeom prst="rect">
            <a:avLst/>
          </a:prstGeom>
          <a:solidFill>
            <a:schemeClr val="bg1"/>
          </a:solidFill>
          <a:ln>
            <a:solidFill>
              <a:schemeClr val="bg1"/>
            </a:solidFill>
          </a:ln>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pic>
        <p:nvPicPr>
          <p:cNvPr id="5" name="PA-图片 4"/>
          <p:cNvPicPr>
            <a:picLocks noChangeAspect="1"/>
          </p:cNvPicPr>
          <p:nvPr>
            <p:custDataLst>
              <p:tags r:id="rId13"/>
            </p:custDataLst>
          </p:nvPr>
        </p:nvPicPr>
        <p:blipFill>
          <a:blip r:embed="rId14">
            <a:clrChange>
              <a:clrFrom>
                <a:srgbClr val="2B1A2B">
                  <a:alpha val="16863"/>
                </a:srgbClr>
              </a:clrFrom>
              <a:clrTo>
                <a:srgbClr val="2B1A2B">
                  <a:alpha val="0"/>
                </a:srgbClr>
              </a:clrTo>
            </a:clrChange>
            <a:biLevel thresh="25000"/>
            <a:extLst>
              <a:ext uri="{28A0092B-C50C-407E-A947-70E740481C1C}">
                <a14:useLocalDpi xmlns:a14="http://schemas.microsoft.com/office/drawing/2010/main" val="0"/>
              </a:ext>
            </a:extLst>
          </a:blip>
          <a:stretch>
            <a:fillRect/>
          </a:stretch>
        </p:blipFill>
        <p:spPr>
          <a:xfrm>
            <a:off x="4711760" y="3069268"/>
            <a:ext cx="5560034" cy="469433"/>
          </a:xfrm>
          <a:prstGeom prst="rect">
            <a:avLst/>
          </a:prstGeom>
        </p:spPr>
      </p:pic>
      <p:sp>
        <p:nvSpPr>
          <p:cNvPr id="15" name="PA-圆角矩形 1"/>
          <p:cNvSpPr/>
          <p:nvPr>
            <p:custDataLst>
              <p:tags r:id="rId15"/>
            </p:custDataLst>
          </p:nvPr>
        </p:nvSpPr>
        <p:spPr>
          <a:xfrm>
            <a:off x="-348342" y="516695"/>
            <a:ext cx="4968234"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PA-文本框 5"/>
          <p:cNvSpPr txBox="1">
            <a:spLocks noChangeArrowheads="1"/>
          </p:cNvSpPr>
          <p:nvPr>
            <p:custDataLst>
              <p:tags r:id="rId16"/>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数据选择器与数据分配器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xit" presetSubtype="16" fill="hold" grpId="0" nodeType="clickEffect">
                                  <p:stCondLst>
                                    <p:cond delay="0"/>
                                  </p:stCondLst>
                                  <p:childTnLst>
                                    <p:animEffect transition="out" filter="diamond(in)">
                                      <p:cBhvr>
                                        <p:cTn id="11" dur="1000"/>
                                        <p:tgtEl>
                                          <p:spTgt spid="77836"/>
                                        </p:tgtEl>
                                      </p:cBhvr>
                                    </p:animEffect>
                                    <p:set>
                                      <p:cBhvr>
                                        <p:cTn id="12" dur="1" fill="hold">
                                          <p:stCondLst>
                                            <p:cond delay="999"/>
                                          </p:stCondLst>
                                        </p:cTn>
                                        <p:tgtEl>
                                          <p:spTgt spid="7783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7831"/>
                                        </p:tgtEl>
                                        <p:attrNameLst>
                                          <p:attrName>style.visibility</p:attrName>
                                        </p:attrNameLst>
                                      </p:cBhvr>
                                      <p:to>
                                        <p:strVal val="visible"/>
                                      </p:to>
                                    </p:set>
                                    <p:animEffect transition="in" filter="wipe(up)">
                                      <p:cBhvr>
                                        <p:cTn id="17" dur="500"/>
                                        <p:tgtEl>
                                          <p:spTgt spid="77831"/>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77832"/>
                                        </p:tgtEl>
                                        <p:attrNameLst>
                                          <p:attrName>style.visibility</p:attrName>
                                        </p:attrNameLst>
                                      </p:cBhvr>
                                      <p:to>
                                        <p:strVal val="visible"/>
                                      </p:to>
                                    </p:set>
                                    <p:animEffect transition="in" filter="wipe(up)">
                                      <p:cBhvr>
                                        <p:cTn id="20" dur="500"/>
                                        <p:tgtEl>
                                          <p:spTgt spid="77832"/>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77833"/>
                                        </p:tgtEl>
                                        <p:attrNameLst>
                                          <p:attrName>style.visibility</p:attrName>
                                        </p:attrNameLst>
                                      </p:cBhvr>
                                      <p:to>
                                        <p:strVal val="visible"/>
                                      </p:to>
                                    </p:set>
                                    <p:animEffect transition="in" filter="wipe(up)">
                                      <p:cBhvr>
                                        <p:cTn id="23" dur="500"/>
                                        <p:tgtEl>
                                          <p:spTgt spid="77833"/>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77834"/>
                                        </p:tgtEl>
                                        <p:attrNameLst>
                                          <p:attrName>style.visibility</p:attrName>
                                        </p:attrNameLst>
                                      </p:cBhvr>
                                      <p:to>
                                        <p:strVal val="visible"/>
                                      </p:to>
                                    </p:set>
                                    <p:animEffect transition="in" filter="wipe(up)">
                                      <p:cBhvr>
                                        <p:cTn id="26" dur="500"/>
                                        <p:tgtEl>
                                          <p:spTgt spid="77834"/>
                                        </p:tgtEl>
                                      </p:cBhvr>
                                    </p:animEffect>
                                  </p:childTnLst>
                                </p:cTn>
                              </p:par>
                            </p:childTnLst>
                          </p:cTn>
                        </p:par>
                        <p:par>
                          <p:cTn id="27" fill="hold">
                            <p:stCondLst>
                              <p:cond delay="500"/>
                            </p:stCondLst>
                            <p:childTnLst>
                              <p:par>
                                <p:cTn id="28" presetID="42"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9" presetClass="entr" presetSubtype="0" decel="100000" fill="hold" nodeType="afterEffect">
                                  <p:stCondLst>
                                    <p:cond delay="0"/>
                                  </p:stCondLst>
                                  <p:childTnLst>
                                    <p:set>
                                      <p:cBhvr>
                                        <p:cTn id="35" dur="1" fill="hold">
                                          <p:stCondLst>
                                            <p:cond delay="0"/>
                                          </p:stCondLst>
                                        </p:cTn>
                                        <p:tgtEl>
                                          <p:spTgt spid="77835"/>
                                        </p:tgtEl>
                                        <p:attrNameLst>
                                          <p:attrName>style.visibility</p:attrName>
                                        </p:attrNameLst>
                                      </p:cBhvr>
                                      <p:to>
                                        <p:strVal val="visible"/>
                                      </p:to>
                                    </p:set>
                                    <p:anim calcmode="lin" valueType="num">
                                      <p:cBhvr>
                                        <p:cTn id="36" dur="500" fill="hold"/>
                                        <p:tgtEl>
                                          <p:spTgt spid="77835"/>
                                        </p:tgtEl>
                                        <p:attrNameLst>
                                          <p:attrName>ppt_w</p:attrName>
                                        </p:attrNameLst>
                                      </p:cBhvr>
                                      <p:tavLst>
                                        <p:tav tm="0">
                                          <p:val>
                                            <p:fltVal val="0"/>
                                          </p:val>
                                        </p:tav>
                                        <p:tav tm="100000">
                                          <p:val>
                                            <p:strVal val="#ppt_w"/>
                                          </p:val>
                                        </p:tav>
                                      </p:tavLst>
                                    </p:anim>
                                    <p:anim calcmode="lin" valueType="num">
                                      <p:cBhvr>
                                        <p:cTn id="37" dur="500" fill="hold"/>
                                        <p:tgtEl>
                                          <p:spTgt spid="77835"/>
                                        </p:tgtEl>
                                        <p:attrNameLst>
                                          <p:attrName>ppt_h</p:attrName>
                                        </p:attrNameLst>
                                      </p:cBhvr>
                                      <p:tavLst>
                                        <p:tav tm="0">
                                          <p:val>
                                            <p:fltVal val="0"/>
                                          </p:val>
                                        </p:tav>
                                        <p:tav tm="100000">
                                          <p:val>
                                            <p:strVal val="#ppt_h"/>
                                          </p:val>
                                        </p:tav>
                                      </p:tavLst>
                                    </p:anim>
                                    <p:anim calcmode="lin" valueType="num">
                                      <p:cBhvr>
                                        <p:cTn id="38" dur="500" fill="hold"/>
                                        <p:tgtEl>
                                          <p:spTgt spid="77835"/>
                                        </p:tgtEl>
                                        <p:attrNameLst>
                                          <p:attrName>style.rotation</p:attrName>
                                        </p:attrNameLst>
                                      </p:cBhvr>
                                      <p:tavLst>
                                        <p:tav tm="0">
                                          <p:val>
                                            <p:fltVal val="360"/>
                                          </p:val>
                                        </p:tav>
                                        <p:tav tm="100000">
                                          <p:val>
                                            <p:fltVal val="0"/>
                                          </p:val>
                                        </p:tav>
                                      </p:tavLst>
                                    </p:anim>
                                    <p:animEffect transition="in" filter="fade">
                                      <p:cBhvr>
                                        <p:cTn id="39" dur="500"/>
                                        <p:tgtEl>
                                          <p:spTgt spid="7783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7830"/>
                                        </p:tgtEl>
                                        <p:attrNameLst>
                                          <p:attrName>style.visibility</p:attrName>
                                        </p:attrNameLst>
                                      </p:cBhvr>
                                      <p:to>
                                        <p:strVal val="visible"/>
                                      </p:to>
                                    </p:set>
                                    <p:animEffect transition="in" filter="fade">
                                      <p:cBhvr>
                                        <p:cTn id="44" dur="500"/>
                                        <p:tgtEl>
                                          <p:spTgt spid="77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1" grpId="0" bldLvl="0" animBg="1" autoUpdateAnimBg="0"/>
      <p:bldP spid="77832" grpId="0" bldLvl="0" animBg="1" autoUpdateAnimBg="0"/>
      <p:bldP spid="77833" grpId="0" bldLvl="0" animBg="1" autoUpdateAnimBg="0"/>
      <p:bldP spid="77834" grpId="0" bldLvl="0" animBg="1" autoUpdateAnimBg="0"/>
      <p:bldP spid="7783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PA-矩形 2"/>
          <p:cNvSpPr>
            <a:spLocks noChangeArrowheads="1"/>
          </p:cNvSpPr>
          <p:nvPr>
            <p:custDataLst>
              <p:tags r:id="rId1"/>
            </p:custDataLst>
          </p:nvPr>
        </p:nvSpPr>
        <p:spPr bwMode="auto">
          <a:xfrm>
            <a:off x="1257427" y="2156164"/>
            <a:ext cx="9677146" cy="111376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lnSpc>
                <a:spcPct val="150000"/>
              </a:lnSpc>
              <a:spcBef>
                <a:spcPct val="0"/>
              </a:spcBef>
              <a:buFontTx/>
              <a:buNone/>
            </a:pPr>
            <a:r>
              <a:rPr lang="en-US" altLang="zh-CN" sz="2400" b="1" dirty="0">
                <a:solidFill>
                  <a:srgbClr val="000000"/>
                </a:solidFill>
                <a:sym typeface="宋体" panose="02010600030101010101" pitchFamily="2" charset="-122"/>
              </a:rPr>
              <a:t>    </a:t>
            </a:r>
            <a:r>
              <a:rPr lang="zh-CN" altLang="zh-CN" sz="2400" b="1" dirty="0">
                <a:solidFill>
                  <a:srgbClr val="000000"/>
                </a:solidFill>
                <a:sym typeface="宋体" panose="02010600030101010101" pitchFamily="2" charset="-122"/>
              </a:rPr>
              <a:t>又称多路分配器（</a:t>
            </a:r>
            <a:r>
              <a:rPr lang="en-US" altLang="zh-CN" sz="2400" b="1" dirty="0">
                <a:solidFill>
                  <a:srgbClr val="000000"/>
                </a:solidFill>
                <a:sym typeface="宋体" panose="02010600030101010101" pitchFamily="2" charset="-122"/>
              </a:rPr>
              <a:t>DEMUX</a:t>
            </a:r>
            <a:r>
              <a:rPr lang="zh-CN" altLang="zh-CN" sz="2400" b="1" dirty="0">
                <a:solidFill>
                  <a:srgbClr val="000000"/>
                </a:solidFill>
                <a:sym typeface="宋体" panose="02010600030101010101" pitchFamily="2" charset="-122"/>
              </a:rPr>
              <a:t>），功能与数据选择器相反，是将单路输入数据按</a:t>
            </a:r>
            <a:r>
              <a:rPr lang="en-US" altLang="zh-CN" sz="2400" b="1" dirty="0">
                <a:solidFill>
                  <a:srgbClr val="000000"/>
                </a:solidFill>
                <a:sym typeface="宋体" panose="02010600030101010101" pitchFamily="2" charset="-122"/>
              </a:rPr>
              <a:t>n</a:t>
            </a:r>
            <a:r>
              <a:rPr lang="zh-CN" altLang="zh-CN" sz="2400" b="1" dirty="0">
                <a:solidFill>
                  <a:srgbClr val="000000"/>
                </a:solidFill>
                <a:sym typeface="宋体" panose="02010600030101010101" pitchFamily="2" charset="-122"/>
              </a:rPr>
              <a:t>位地址分配到</a:t>
            </a:r>
            <a:r>
              <a:rPr lang="en-US" altLang="zh-CN" sz="2400" b="1" dirty="0">
                <a:solidFill>
                  <a:srgbClr val="000000"/>
                </a:solidFill>
                <a:sym typeface="宋体" panose="02010600030101010101" pitchFamily="2" charset="-122"/>
              </a:rPr>
              <a:t>2</a:t>
            </a:r>
            <a:r>
              <a:rPr lang="en-US" altLang="zh-CN" sz="2400" b="1" baseline="30000" dirty="0">
                <a:solidFill>
                  <a:srgbClr val="000000"/>
                </a:solidFill>
                <a:sym typeface="宋体" panose="02010600030101010101" pitchFamily="2" charset="-122"/>
              </a:rPr>
              <a:t>n</a:t>
            </a:r>
            <a:r>
              <a:rPr lang="zh-CN" altLang="zh-CN" sz="2400" b="1" dirty="0">
                <a:solidFill>
                  <a:srgbClr val="000000"/>
                </a:solidFill>
                <a:sym typeface="宋体" panose="02010600030101010101" pitchFamily="2" charset="-122"/>
              </a:rPr>
              <a:t>路数据输出端的某一路输出上。</a:t>
            </a:r>
            <a:endParaRPr lang="zh-CN" altLang="en-US" sz="2400" b="1" dirty="0">
              <a:solidFill>
                <a:srgbClr val="000000"/>
              </a:solidFill>
              <a:sym typeface="宋体" panose="02010600030101010101" pitchFamily="2" charset="-122"/>
            </a:endParaRPr>
          </a:p>
        </p:txBody>
      </p:sp>
      <p:pic>
        <p:nvPicPr>
          <p:cNvPr id="3" name="PA-图片 2"/>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r="48127"/>
          <a:stretch>
            <a:fillRect/>
          </a:stretch>
        </p:blipFill>
        <p:spPr>
          <a:xfrm>
            <a:off x="1932071" y="3588071"/>
            <a:ext cx="4319873" cy="2530059"/>
          </a:xfrm>
          <a:prstGeom prst="rect">
            <a:avLst/>
          </a:prstGeom>
        </p:spPr>
      </p:pic>
      <p:sp>
        <p:nvSpPr>
          <p:cNvPr id="7" name="PA-文本框 5"/>
          <p:cNvSpPr txBox="1">
            <a:spLocks noChangeArrowheads="1"/>
          </p:cNvSpPr>
          <p:nvPr>
            <p:custDataLst>
              <p:tags r:id="rId4"/>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4. </a:t>
            </a:r>
            <a:r>
              <a:rPr kumimoji="1" lang="zh-CN" altLang="en-US" sz="2800" b="1" dirty="0">
                <a:solidFill>
                  <a:srgbClr val="005286"/>
                </a:solidFill>
                <a:latin typeface="+mj-ea"/>
                <a:ea typeface="+mj-ea"/>
                <a:sym typeface="微软雅黑" panose="020B0503020204020204" pitchFamily="34" charset="-122"/>
              </a:rPr>
              <a:t>数据分配器</a:t>
            </a:r>
            <a:endParaRPr kumimoji="1" lang="zh-CN" altLang="en-US" sz="2800" b="1" dirty="0">
              <a:solidFill>
                <a:srgbClr val="005286"/>
              </a:solidFill>
              <a:latin typeface="+mj-ea"/>
              <a:ea typeface="+mj-ea"/>
              <a:sym typeface="微软雅黑" panose="020B0503020204020204" pitchFamily="34" charset="-122"/>
            </a:endParaRPr>
          </a:p>
        </p:txBody>
      </p:sp>
      <p:sp>
        <p:nvSpPr>
          <p:cNvPr id="8" name="PA-圆角矩形 1"/>
          <p:cNvSpPr/>
          <p:nvPr>
            <p:custDataLst>
              <p:tags r:id="rId5"/>
            </p:custDataLst>
          </p:nvPr>
        </p:nvSpPr>
        <p:spPr>
          <a:xfrm>
            <a:off x="-348342" y="516695"/>
            <a:ext cx="4968234"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PA-文本框 5"/>
          <p:cNvSpPr txBox="1">
            <a:spLocks noChangeArrowheads="1"/>
          </p:cNvSpPr>
          <p:nvPr>
            <p:custDataLst>
              <p:tags r:id="rId6"/>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数据选择器与数据分配器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pic>
        <p:nvPicPr>
          <p:cNvPr id="10" name="PA-图片 2"/>
          <p:cNvPicPr>
            <a:picLocks noChangeAspect="1"/>
          </p:cNvPicPr>
          <p:nvPr>
            <p:custDataLst>
              <p:tags r:id="rId7"/>
            </p:custDataLst>
          </p:nvPr>
        </p:nvPicPr>
        <p:blipFill rotWithShape="1">
          <a:blip r:embed="rId3">
            <a:extLst>
              <a:ext uri="{28A0092B-C50C-407E-A947-70E740481C1C}">
                <a14:useLocalDpi xmlns:a14="http://schemas.microsoft.com/office/drawing/2010/main" val="0"/>
              </a:ext>
            </a:extLst>
          </a:blip>
          <a:srcRect l="54426"/>
          <a:stretch>
            <a:fillRect/>
          </a:stretch>
        </p:blipFill>
        <p:spPr>
          <a:xfrm>
            <a:off x="6464595" y="3588070"/>
            <a:ext cx="3795334" cy="2530059"/>
          </a:xfrm>
          <a:prstGeom prst="rect">
            <a:avLst/>
          </a:prstGeom>
        </p:spPr>
      </p:pic>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8852"/>
                                        </p:tgtEl>
                                        <p:attrNameLst>
                                          <p:attrName>style.visibility</p:attrName>
                                        </p:attrNameLst>
                                      </p:cBhvr>
                                      <p:to>
                                        <p:strVal val="visible"/>
                                      </p:to>
                                    </p:set>
                                    <p:animEffect transition="in" filter="wipe(left)">
                                      <p:cBhvr>
                                        <p:cTn id="11" dur="500"/>
                                        <p:tgtEl>
                                          <p:spTgt spid="78852"/>
                                        </p:tgtEl>
                                      </p:cBhvr>
                                    </p:animEffect>
                                  </p:childTnLst>
                                </p:cTn>
                              </p:par>
                            </p:childTnLst>
                          </p:cTn>
                        </p:par>
                        <p:par>
                          <p:cTn id="12" fill="hold">
                            <p:stCondLst>
                              <p:cond delay="1000"/>
                            </p:stCondLst>
                            <p:childTnLst>
                              <p:par>
                                <p:cTn id="13" presetID="49" presetClass="entr" presetSubtype="0" decel="10000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 calcmode="lin" valueType="num">
                                      <p:cBhvr>
                                        <p:cTn id="17" dur="500" fill="hold"/>
                                        <p:tgtEl>
                                          <p:spTgt spid="3"/>
                                        </p:tgtEl>
                                        <p:attrNameLst>
                                          <p:attrName>style.rotation</p:attrName>
                                        </p:attrNameLst>
                                      </p:cBhvr>
                                      <p:tavLst>
                                        <p:tav tm="0">
                                          <p:val>
                                            <p:fltVal val="360"/>
                                          </p:val>
                                        </p:tav>
                                        <p:tav tm="100000">
                                          <p:val>
                                            <p:fltVal val="0"/>
                                          </p:val>
                                        </p:tav>
                                      </p:tavLst>
                                    </p:anim>
                                    <p:animEffect transition="in" filter="fade">
                                      <p:cBhvr>
                                        <p:cTn id="18" dur="500"/>
                                        <p:tgtEl>
                                          <p:spTgt spid="3"/>
                                        </p:tgtEl>
                                      </p:cBhvr>
                                    </p:animEffect>
                                  </p:childTnLst>
                                </p:cTn>
                              </p:par>
                            </p:childTnLst>
                          </p:cTn>
                        </p:par>
                        <p:par>
                          <p:cTn id="19" fill="hold">
                            <p:stCondLst>
                              <p:cond delay="1500"/>
                            </p:stCondLst>
                            <p:childTnLst>
                              <p:par>
                                <p:cTn id="20" presetID="49" presetClass="entr" presetSubtype="0" decel="10000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 calcmode="lin" valueType="num">
                                      <p:cBhvr>
                                        <p:cTn id="24" dur="500" fill="hold"/>
                                        <p:tgtEl>
                                          <p:spTgt spid="10"/>
                                        </p:tgtEl>
                                        <p:attrNameLst>
                                          <p:attrName>style.rotation</p:attrName>
                                        </p:attrNameLst>
                                      </p:cBhvr>
                                      <p:tavLst>
                                        <p:tav tm="0">
                                          <p:val>
                                            <p:fltVal val="360"/>
                                          </p:val>
                                        </p:tav>
                                        <p:tav tm="100000">
                                          <p:val>
                                            <p:fltVal val="0"/>
                                          </p:val>
                                        </p:tav>
                                      </p:tavLst>
                                    </p:anim>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PA-组合 3"/>
          <p:cNvGrpSpPr/>
          <p:nvPr>
            <p:custDataLst>
              <p:tags r:id="rId1"/>
            </p:custDataLst>
          </p:nvPr>
        </p:nvGrpSpPr>
        <p:grpSpPr bwMode="auto">
          <a:xfrm>
            <a:off x="6935261" y="2438426"/>
            <a:ext cx="3905248" cy="3362336"/>
            <a:chOff x="0" y="0"/>
            <a:chExt cx="2461" cy="2118"/>
          </a:xfrm>
          <a:solidFill>
            <a:schemeClr val="bg1"/>
          </a:solidFill>
        </p:grpSpPr>
        <p:sp>
          <p:nvSpPr>
            <p:cNvPr id="59" name="PA-AutoShape 4"/>
            <p:cNvSpPr>
              <a:spLocks noChangeArrowheads="1"/>
            </p:cNvSpPr>
            <p:nvPr>
              <p:custDataLst>
                <p:tags r:id="rId2"/>
              </p:custDataLst>
            </p:nvPr>
          </p:nvSpPr>
          <p:spPr bwMode="auto">
            <a:xfrm>
              <a:off x="0" y="0"/>
              <a:ext cx="2461" cy="2118"/>
            </a:xfrm>
            <a:prstGeom prst="flowChartProcess">
              <a:avLst/>
            </a:prstGeom>
            <a:grpFill/>
            <a:ln w="38100" cmpd="dbl">
              <a:solidFill>
                <a:schemeClr val="tx1">
                  <a:lumMod val="95000"/>
                  <a:lumOff val="5000"/>
                </a:schemeClr>
              </a:solidFill>
              <a:miter lim="800000"/>
            </a:ln>
          </p:spPr>
          <p:txBody>
            <a:bodyPr wrap="squar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60" name="PA-矩形 5"/>
            <p:cNvSpPr>
              <a:spLocks noChangeArrowheads="1"/>
            </p:cNvSpPr>
            <p:nvPr>
              <p:custDataLst>
                <p:tags r:id="rId3"/>
              </p:custDataLst>
            </p:nvPr>
          </p:nvSpPr>
          <p:spPr bwMode="auto">
            <a:xfrm>
              <a:off x="580" y="433"/>
              <a:ext cx="1292" cy="1152"/>
            </a:xfrm>
            <a:prstGeom prst="rect">
              <a:avLst/>
            </a:prstGeom>
            <a:grpFill/>
            <a:ln w="38100">
              <a:solidFill>
                <a:schemeClr val="tx1">
                  <a:lumMod val="95000"/>
                  <a:lumOff val="5000"/>
                </a:schemeClr>
              </a:solidFill>
              <a:miter lim="800000"/>
            </a:ln>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grpSp>
          <p:nvGrpSpPr>
            <p:cNvPr id="61" name="Group 6"/>
            <p:cNvGrpSpPr/>
            <p:nvPr/>
          </p:nvGrpSpPr>
          <p:grpSpPr bwMode="auto">
            <a:xfrm flipH="1">
              <a:off x="1512" y="646"/>
              <a:ext cx="585" cy="634"/>
              <a:chOff x="0" y="0"/>
              <a:chExt cx="585" cy="634"/>
            </a:xfrm>
            <a:grpFill/>
          </p:grpSpPr>
          <p:sp>
            <p:nvSpPr>
              <p:cNvPr id="78" name="PA-椭圆 7"/>
              <p:cNvSpPr>
                <a:spLocks noChangeArrowheads="1"/>
              </p:cNvSpPr>
              <p:nvPr>
                <p:custDataLst>
                  <p:tags r:id="rId4"/>
                </p:custDataLst>
              </p:nvPr>
            </p:nvSpPr>
            <p:spPr bwMode="auto">
              <a:xfrm>
                <a:off x="527" y="0"/>
                <a:ext cx="58" cy="58"/>
              </a:xfrm>
              <a:prstGeom prst="ellipse">
                <a:avLst/>
              </a:prstGeom>
              <a:grpFill/>
              <a:ln w="28575">
                <a:solidFill>
                  <a:schemeClr val="tx1">
                    <a:lumMod val="95000"/>
                    <a:lumOff val="5000"/>
                  </a:schemeClr>
                </a:solidFill>
                <a:round/>
              </a:ln>
            </p:spPr>
            <p:txBody>
              <a:bodyPr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79" name="PA-椭圆 8"/>
              <p:cNvSpPr>
                <a:spLocks noChangeArrowheads="1"/>
              </p:cNvSpPr>
              <p:nvPr>
                <p:custDataLst>
                  <p:tags r:id="rId5"/>
                </p:custDataLst>
              </p:nvPr>
            </p:nvSpPr>
            <p:spPr bwMode="auto">
              <a:xfrm>
                <a:off x="447" y="200"/>
                <a:ext cx="58" cy="58"/>
              </a:xfrm>
              <a:prstGeom prst="ellipse">
                <a:avLst/>
              </a:prstGeom>
              <a:grpFill/>
              <a:ln w="28575">
                <a:solidFill>
                  <a:schemeClr val="tx1">
                    <a:lumMod val="95000"/>
                    <a:lumOff val="5000"/>
                  </a:schemeClr>
                </a:solidFill>
                <a:round/>
              </a:ln>
            </p:spPr>
            <p:txBody>
              <a:bodyPr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80" name="PA-椭圆 9"/>
              <p:cNvSpPr>
                <a:spLocks noChangeArrowheads="1"/>
              </p:cNvSpPr>
              <p:nvPr>
                <p:custDataLst>
                  <p:tags r:id="rId6"/>
                </p:custDataLst>
              </p:nvPr>
            </p:nvSpPr>
            <p:spPr bwMode="auto">
              <a:xfrm>
                <a:off x="447" y="392"/>
                <a:ext cx="58" cy="58"/>
              </a:xfrm>
              <a:prstGeom prst="ellipse">
                <a:avLst/>
              </a:prstGeom>
              <a:grpFill/>
              <a:ln w="28575">
                <a:solidFill>
                  <a:schemeClr val="tx1">
                    <a:lumMod val="95000"/>
                    <a:lumOff val="5000"/>
                  </a:schemeClr>
                </a:solidFill>
                <a:round/>
              </a:ln>
            </p:spPr>
            <p:txBody>
              <a:bodyPr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81" name="PA-椭圆 10"/>
              <p:cNvSpPr>
                <a:spLocks noChangeArrowheads="1"/>
              </p:cNvSpPr>
              <p:nvPr>
                <p:custDataLst>
                  <p:tags r:id="rId7"/>
                </p:custDataLst>
              </p:nvPr>
            </p:nvSpPr>
            <p:spPr bwMode="auto">
              <a:xfrm>
                <a:off x="527" y="576"/>
                <a:ext cx="58" cy="58"/>
              </a:xfrm>
              <a:prstGeom prst="ellipse">
                <a:avLst/>
              </a:prstGeom>
              <a:grpFill/>
              <a:ln w="28575">
                <a:solidFill>
                  <a:schemeClr val="tx1">
                    <a:lumMod val="95000"/>
                    <a:lumOff val="5000"/>
                  </a:schemeClr>
                </a:solidFill>
                <a:round/>
              </a:ln>
            </p:spPr>
            <p:txBody>
              <a:bodyPr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82" name="PA-Line 11"/>
              <p:cNvSpPr>
                <a:spLocks noChangeShapeType="1"/>
              </p:cNvSpPr>
              <p:nvPr>
                <p:custDataLst>
                  <p:tags r:id="rId8"/>
                </p:custDataLst>
              </p:nvPr>
            </p:nvSpPr>
            <p:spPr bwMode="auto">
              <a:xfrm>
                <a:off x="0" y="32"/>
                <a:ext cx="526" cy="0"/>
              </a:xfrm>
              <a:prstGeom prst="line">
                <a:avLst/>
              </a:prstGeom>
              <a:grpFill/>
              <a:ln w="28575">
                <a:solidFill>
                  <a:schemeClr val="tx1">
                    <a:lumMod val="95000"/>
                    <a:lumOff val="5000"/>
                  </a:schemeClr>
                </a:solidFill>
                <a:round/>
              </a:ln>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83" name="PA-Line 12"/>
              <p:cNvSpPr>
                <a:spLocks noChangeShapeType="1"/>
              </p:cNvSpPr>
              <p:nvPr>
                <p:custDataLst>
                  <p:tags r:id="rId9"/>
                </p:custDataLst>
              </p:nvPr>
            </p:nvSpPr>
            <p:spPr bwMode="auto">
              <a:xfrm>
                <a:off x="3" y="232"/>
                <a:ext cx="435" cy="0"/>
              </a:xfrm>
              <a:prstGeom prst="line">
                <a:avLst/>
              </a:prstGeom>
              <a:grpFill/>
              <a:ln w="28575">
                <a:solidFill>
                  <a:schemeClr val="tx1">
                    <a:lumMod val="95000"/>
                    <a:lumOff val="5000"/>
                  </a:schemeClr>
                </a:solidFill>
                <a:round/>
              </a:ln>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84" name="PA-Line 13"/>
              <p:cNvSpPr>
                <a:spLocks noChangeShapeType="1"/>
              </p:cNvSpPr>
              <p:nvPr>
                <p:custDataLst>
                  <p:tags r:id="rId10"/>
                </p:custDataLst>
              </p:nvPr>
            </p:nvSpPr>
            <p:spPr bwMode="auto">
              <a:xfrm>
                <a:off x="2" y="416"/>
                <a:ext cx="444" cy="0"/>
              </a:xfrm>
              <a:prstGeom prst="line">
                <a:avLst/>
              </a:prstGeom>
              <a:grpFill/>
              <a:ln w="28575">
                <a:solidFill>
                  <a:schemeClr val="tx1">
                    <a:lumMod val="95000"/>
                    <a:lumOff val="5000"/>
                  </a:schemeClr>
                </a:solidFill>
                <a:round/>
              </a:ln>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85" name="PA-Line 14"/>
              <p:cNvSpPr>
                <a:spLocks noChangeShapeType="1"/>
              </p:cNvSpPr>
              <p:nvPr>
                <p:custDataLst>
                  <p:tags r:id="rId11"/>
                </p:custDataLst>
              </p:nvPr>
            </p:nvSpPr>
            <p:spPr bwMode="auto">
              <a:xfrm>
                <a:off x="0" y="608"/>
                <a:ext cx="526" cy="0"/>
              </a:xfrm>
              <a:prstGeom prst="line">
                <a:avLst/>
              </a:prstGeom>
              <a:grpFill/>
              <a:ln w="28575">
                <a:solidFill>
                  <a:schemeClr val="tx1">
                    <a:lumMod val="95000"/>
                    <a:lumOff val="5000"/>
                  </a:schemeClr>
                </a:solidFill>
                <a:round/>
              </a:ln>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grpSp>
        <p:sp>
          <p:nvSpPr>
            <p:cNvPr id="62" name="PA-Line 15"/>
            <p:cNvSpPr>
              <a:spLocks noChangeShapeType="1"/>
            </p:cNvSpPr>
            <p:nvPr>
              <p:custDataLst>
                <p:tags r:id="rId12"/>
              </p:custDataLst>
            </p:nvPr>
          </p:nvSpPr>
          <p:spPr bwMode="auto">
            <a:xfrm>
              <a:off x="369" y="964"/>
              <a:ext cx="814" cy="0"/>
            </a:xfrm>
            <a:prstGeom prst="line">
              <a:avLst/>
            </a:prstGeom>
            <a:grpFill/>
            <a:ln w="28575">
              <a:solidFill>
                <a:schemeClr val="tx1">
                  <a:lumMod val="95000"/>
                  <a:lumOff val="5000"/>
                </a:schemeClr>
              </a:solidFill>
              <a:round/>
            </a:ln>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63" name="PA-矩形 16"/>
            <p:cNvSpPr>
              <a:spLocks noChangeArrowheads="1"/>
            </p:cNvSpPr>
            <p:nvPr>
              <p:custDataLst>
                <p:tags r:id="rId13"/>
              </p:custDataLst>
            </p:nvPr>
          </p:nvSpPr>
          <p:spPr bwMode="auto">
            <a:xfrm>
              <a:off x="2103" y="520"/>
              <a:ext cx="297" cy="288"/>
            </a:xfrm>
            <a:prstGeom prst="rect">
              <a:avLst/>
            </a:prstGeom>
            <a:grpFill/>
            <a:ln w="9525">
              <a:solidFill>
                <a:schemeClr val="tx1">
                  <a:lumMod val="95000"/>
                  <a:lumOff val="5000"/>
                </a:schemeClr>
              </a:solidFill>
              <a:miter lim="800000"/>
            </a:ln>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i="1" dirty="0">
                  <a:solidFill>
                    <a:srgbClr val="000000"/>
                  </a:solidFill>
                  <a:ea typeface="楷体_GB2312" panose="02010609030101010101" pitchFamily="49" charset="-122"/>
                </a:rPr>
                <a:t>Y</a:t>
              </a:r>
              <a:r>
                <a:rPr lang="en-US" altLang="zh-CN" baseline="-25000" dirty="0">
                  <a:solidFill>
                    <a:srgbClr val="000000"/>
                  </a:solidFill>
                  <a:ea typeface="楷体_GB2312" panose="02010609030101010101" pitchFamily="49" charset="-122"/>
                </a:rPr>
                <a:t>0</a:t>
              </a:r>
              <a:endParaRPr lang="en-US" altLang="zh-CN" baseline="-25000" dirty="0">
                <a:solidFill>
                  <a:srgbClr val="000000"/>
                </a:solidFill>
                <a:ea typeface="楷体_GB2312" panose="02010609030101010101" pitchFamily="49" charset="-122"/>
              </a:endParaRPr>
            </a:p>
          </p:txBody>
        </p:sp>
        <p:sp>
          <p:nvSpPr>
            <p:cNvPr id="64" name="PA-矩形 17"/>
            <p:cNvSpPr>
              <a:spLocks noChangeArrowheads="1"/>
            </p:cNvSpPr>
            <p:nvPr>
              <p:custDataLst>
                <p:tags r:id="rId14"/>
              </p:custDataLst>
            </p:nvPr>
          </p:nvSpPr>
          <p:spPr bwMode="auto">
            <a:xfrm>
              <a:off x="103" y="807"/>
              <a:ext cx="255" cy="288"/>
            </a:xfrm>
            <a:prstGeom prst="rect">
              <a:avLst/>
            </a:prstGeom>
            <a:solidFill>
              <a:schemeClr val="bg1"/>
            </a:solidFill>
            <a:ln w="9525">
              <a:solidFill>
                <a:schemeClr val="tx1">
                  <a:lumMod val="95000"/>
                  <a:lumOff val="5000"/>
                </a:schemeClr>
              </a:solidFill>
              <a:miter lim="800000"/>
            </a:ln>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i="1" dirty="0">
                  <a:solidFill>
                    <a:srgbClr val="000000"/>
                  </a:solidFill>
                  <a:ea typeface="楷体_GB2312" panose="02010609030101010101" pitchFamily="49" charset="-122"/>
                </a:rPr>
                <a:t>D</a:t>
              </a:r>
              <a:endParaRPr lang="en-US" altLang="zh-CN" i="1" dirty="0">
                <a:solidFill>
                  <a:srgbClr val="000000"/>
                </a:solidFill>
                <a:ea typeface="楷体_GB2312" panose="02010609030101010101" pitchFamily="49" charset="-122"/>
              </a:endParaRPr>
            </a:p>
          </p:txBody>
        </p:sp>
        <p:sp>
          <p:nvSpPr>
            <p:cNvPr id="65" name="PA-Line 18"/>
            <p:cNvSpPr>
              <a:spLocks noChangeShapeType="1"/>
            </p:cNvSpPr>
            <p:nvPr>
              <p:custDataLst>
                <p:tags r:id="rId15"/>
              </p:custDataLst>
            </p:nvPr>
          </p:nvSpPr>
          <p:spPr bwMode="auto">
            <a:xfrm flipV="1">
              <a:off x="1168" y="688"/>
              <a:ext cx="350" cy="278"/>
            </a:xfrm>
            <a:prstGeom prst="line">
              <a:avLst/>
            </a:prstGeom>
            <a:grpFill/>
            <a:ln w="28575">
              <a:solidFill>
                <a:schemeClr val="tx1">
                  <a:lumMod val="95000"/>
                  <a:lumOff val="5000"/>
                </a:schemeClr>
              </a:solidFill>
              <a:round/>
              <a:tailEnd type="triangle" w="med" len="med"/>
            </a:ln>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66" name="PA-矩形 19"/>
            <p:cNvSpPr>
              <a:spLocks noChangeArrowheads="1"/>
            </p:cNvSpPr>
            <p:nvPr>
              <p:custDataLst>
                <p:tags r:id="rId16"/>
              </p:custDataLst>
            </p:nvPr>
          </p:nvSpPr>
          <p:spPr bwMode="auto">
            <a:xfrm>
              <a:off x="2103" y="720"/>
              <a:ext cx="297" cy="288"/>
            </a:xfrm>
            <a:prstGeom prst="rect">
              <a:avLst/>
            </a:prstGeom>
            <a:grpFill/>
            <a:ln w="9525">
              <a:solidFill>
                <a:schemeClr val="tx1">
                  <a:lumMod val="95000"/>
                  <a:lumOff val="5000"/>
                </a:schemeClr>
              </a:solidFill>
              <a:miter lim="800000"/>
            </a:ln>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i="1">
                  <a:solidFill>
                    <a:srgbClr val="000000"/>
                  </a:solidFill>
                  <a:ea typeface="楷体_GB2312" panose="02010609030101010101" pitchFamily="49" charset="-122"/>
                </a:rPr>
                <a:t>Y</a:t>
              </a:r>
              <a:r>
                <a:rPr lang="en-US" altLang="zh-CN" baseline="-25000">
                  <a:solidFill>
                    <a:srgbClr val="000000"/>
                  </a:solidFill>
                  <a:ea typeface="楷体_GB2312" panose="02010609030101010101" pitchFamily="49" charset="-122"/>
                </a:rPr>
                <a:t>1</a:t>
              </a:r>
              <a:endParaRPr lang="en-US" altLang="zh-CN" baseline="-25000">
                <a:solidFill>
                  <a:srgbClr val="000000"/>
                </a:solidFill>
                <a:ea typeface="楷体_GB2312" panose="02010609030101010101" pitchFamily="49" charset="-122"/>
              </a:endParaRPr>
            </a:p>
          </p:txBody>
        </p:sp>
        <p:sp>
          <p:nvSpPr>
            <p:cNvPr id="67" name="PA-矩形 20"/>
            <p:cNvSpPr>
              <a:spLocks noChangeArrowheads="1"/>
            </p:cNvSpPr>
            <p:nvPr>
              <p:custDataLst>
                <p:tags r:id="rId17"/>
              </p:custDataLst>
            </p:nvPr>
          </p:nvSpPr>
          <p:spPr bwMode="auto">
            <a:xfrm>
              <a:off x="2103" y="904"/>
              <a:ext cx="297" cy="288"/>
            </a:xfrm>
            <a:prstGeom prst="rect">
              <a:avLst/>
            </a:prstGeom>
            <a:grpFill/>
            <a:ln w="9525">
              <a:solidFill>
                <a:schemeClr val="tx1">
                  <a:lumMod val="95000"/>
                  <a:lumOff val="5000"/>
                </a:schemeClr>
              </a:solidFill>
              <a:miter lim="800000"/>
            </a:ln>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i="1">
                  <a:solidFill>
                    <a:srgbClr val="000000"/>
                  </a:solidFill>
                  <a:ea typeface="楷体_GB2312" panose="02010609030101010101" pitchFamily="49" charset="-122"/>
                </a:rPr>
                <a:t>Y</a:t>
              </a:r>
              <a:r>
                <a:rPr lang="en-US" altLang="zh-CN" baseline="-25000">
                  <a:solidFill>
                    <a:srgbClr val="000000"/>
                  </a:solidFill>
                  <a:ea typeface="楷体_GB2312" panose="02010609030101010101" pitchFamily="49" charset="-122"/>
                </a:rPr>
                <a:t>2</a:t>
              </a:r>
              <a:endParaRPr lang="en-US" altLang="zh-CN" baseline="-25000">
                <a:solidFill>
                  <a:srgbClr val="000000"/>
                </a:solidFill>
                <a:ea typeface="楷体_GB2312" panose="02010609030101010101" pitchFamily="49" charset="-122"/>
              </a:endParaRPr>
            </a:p>
          </p:txBody>
        </p:sp>
        <p:sp>
          <p:nvSpPr>
            <p:cNvPr id="68" name="PA-矩形 21"/>
            <p:cNvSpPr>
              <a:spLocks noChangeArrowheads="1"/>
            </p:cNvSpPr>
            <p:nvPr>
              <p:custDataLst>
                <p:tags r:id="rId18"/>
              </p:custDataLst>
            </p:nvPr>
          </p:nvSpPr>
          <p:spPr bwMode="auto">
            <a:xfrm>
              <a:off x="2103" y="1104"/>
              <a:ext cx="297" cy="288"/>
            </a:xfrm>
            <a:prstGeom prst="rect">
              <a:avLst/>
            </a:prstGeom>
            <a:grpFill/>
            <a:ln w="9525">
              <a:solidFill>
                <a:schemeClr val="tx1">
                  <a:lumMod val="95000"/>
                  <a:lumOff val="5000"/>
                </a:schemeClr>
              </a:solidFill>
              <a:miter lim="800000"/>
            </a:ln>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i="1">
                  <a:solidFill>
                    <a:srgbClr val="000000"/>
                  </a:solidFill>
                  <a:ea typeface="楷体_GB2312" panose="02010609030101010101" pitchFamily="49" charset="-122"/>
                </a:rPr>
                <a:t>Y</a:t>
              </a:r>
              <a:r>
                <a:rPr lang="en-US" altLang="zh-CN" baseline="-25000">
                  <a:solidFill>
                    <a:srgbClr val="000000"/>
                  </a:solidFill>
                  <a:ea typeface="楷体_GB2312" panose="02010609030101010101" pitchFamily="49" charset="-122"/>
                </a:rPr>
                <a:t>3</a:t>
              </a:r>
              <a:endParaRPr lang="en-US" altLang="zh-CN" baseline="-25000">
                <a:solidFill>
                  <a:srgbClr val="000000"/>
                </a:solidFill>
                <a:ea typeface="楷体_GB2312" panose="02010609030101010101" pitchFamily="49" charset="-122"/>
              </a:endParaRPr>
            </a:p>
          </p:txBody>
        </p:sp>
        <p:sp>
          <p:nvSpPr>
            <p:cNvPr id="69" name="PA-Line 22"/>
            <p:cNvSpPr>
              <a:spLocks noChangeShapeType="1"/>
            </p:cNvSpPr>
            <p:nvPr>
              <p:custDataLst>
                <p:tags r:id="rId19"/>
              </p:custDataLst>
            </p:nvPr>
          </p:nvSpPr>
          <p:spPr bwMode="auto">
            <a:xfrm>
              <a:off x="1043" y="1584"/>
              <a:ext cx="0" cy="297"/>
            </a:xfrm>
            <a:prstGeom prst="line">
              <a:avLst/>
            </a:prstGeom>
            <a:grpFill/>
            <a:ln w="28575">
              <a:solidFill>
                <a:schemeClr val="tx1">
                  <a:lumMod val="95000"/>
                  <a:lumOff val="5000"/>
                </a:schemeClr>
              </a:solidFill>
              <a:round/>
            </a:ln>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70" name="PA-Line 23"/>
            <p:cNvSpPr>
              <a:spLocks noChangeShapeType="1"/>
            </p:cNvSpPr>
            <p:nvPr>
              <p:custDataLst>
                <p:tags r:id="rId20"/>
              </p:custDataLst>
            </p:nvPr>
          </p:nvSpPr>
          <p:spPr bwMode="auto">
            <a:xfrm>
              <a:off x="1447" y="1584"/>
              <a:ext cx="0" cy="297"/>
            </a:xfrm>
            <a:prstGeom prst="line">
              <a:avLst/>
            </a:prstGeom>
            <a:grpFill/>
            <a:ln w="28575">
              <a:solidFill>
                <a:schemeClr val="tx1">
                  <a:lumMod val="95000"/>
                  <a:lumOff val="5000"/>
                </a:schemeClr>
              </a:solidFill>
              <a:round/>
            </a:ln>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71" name="PA-Line 24"/>
            <p:cNvSpPr>
              <a:spLocks noChangeShapeType="1"/>
            </p:cNvSpPr>
            <p:nvPr>
              <p:custDataLst>
                <p:tags r:id="rId21"/>
              </p:custDataLst>
            </p:nvPr>
          </p:nvSpPr>
          <p:spPr bwMode="auto">
            <a:xfrm flipV="1">
              <a:off x="1043" y="1362"/>
              <a:ext cx="0" cy="214"/>
            </a:xfrm>
            <a:prstGeom prst="line">
              <a:avLst/>
            </a:prstGeom>
            <a:grpFill/>
            <a:ln w="28575">
              <a:solidFill>
                <a:schemeClr val="tx1">
                  <a:lumMod val="95000"/>
                  <a:lumOff val="5000"/>
                </a:schemeClr>
              </a:solidFill>
              <a:prstDash val="dash"/>
              <a:round/>
            </a:ln>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72" name="PA-Line 25"/>
            <p:cNvSpPr>
              <a:spLocks noChangeShapeType="1"/>
            </p:cNvSpPr>
            <p:nvPr>
              <p:custDataLst>
                <p:tags r:id="rId22"/>
              </p:custDataLst>
            </p:nvPr>
          </p:nvSpPr>
          <p:spPr bwMode="auto">
            <a:xfrm flipV="1">
              <a:off x="1446" y="1363"/>
              <a:ext cx="0" cy="214"/>
            </a:xfrm>
            <a:prstGeom prst="line">
              <a:avLst/>
            </a:prstGeom>
            <a:grpFill/>
            <a:ln w="28575">
              <a:solidFill>
                <a:schemeClr val="tx1">
                  <a:lumMod val="95000"/>
                  <a:lumOff val="5000"/>
                </a:schemeClr>
              </a:solidFill>
              <a:prstDash val="dash"/>
              <a:round/>
            </a:ln>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73" name="PA-Line 26"/>
            <p:cNvSpPr>
              <a:spLocks noChangeShapeType="1"/>
            </p:cNvSpPr>
            <p:nvPr>
              <p:custDataLst>
                <p:tags r:id="rId23"/>
              </p:custDataLst>
            </p:nvPr>
          </p:nvSpPr>
          <p:spPr bwMode="auto">
            <a:xfrm>
              <a:off x="1043" y="1379"/>
              <a:ext cx="399" cy="0"/>
            </a:xfrm>
            <a:prstGeom prst="line">
              <a:avLst/>
            </a:prstGeom>
            <a:grpFill/>
            <a:ln w="28575">
              <a:solidFill>
                <a:schemeClr val="tx1">
                  <a:lumMod val="95000"/>
                  <a:lumOff val="5000"/>
                </a:schemeClr>
              </a:solidFill>
              <a:prstDash val="dash"/>
              <a:round/>
            </a:ln>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74" name="PA-Line 27"/>
            <p:cNvSpPr>
              <a:spLocks noChangeShapeType="1"/>
            </p:cNvSpPr>
            <p:nvPr>
              <p:custDataLst>
                <p:tags r:id="rId24"/>
              </p:custDataLst>
            </p:nvPr>
          </p:nvSpPr>
          <p:spPr bwMode="auto">
            <a:xfrm flipV="1">
              <a:off x="1241" y="917"/>
              <a:ext cx="0" cy="469"/>
            </a:xfrm>
            <a:prstGeom prst="line">
              <a:avLst/>
            </a:prstGeom>
            <a:grpFill/>
            <a:ln w="28575">
              <a:solidFill>
                <a:schemeClr val="tx1">
                  <a:lumMod val="95000"/>
                  <a:lumOff val="5000"/>
                </a:schemeClr>
              </a:solidFill>
              <a:prstDash val="dash"/>
              <a:round/>
            </a:ln>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75" name="PA-矩形 28"/>
            <p:cNvSpPr>
              <a:spLocks noChangeArrowheads="1"/>
            </p:cNvSpPr>
            <p:nvPr>
              <p:custDataLst>
                <p:tags r:id="rId25"/>
              </p:custDataLst>
            </p:nvPr>
          </p:nvSpPr>
          <p:spPr bwMode="auto">
            <a:xfrm>
              <a:off x="44" y="34"/>
              <a:ext cx="2379" cy="291"/>
            </a:xfrm>
            <a:prstGeom prst="rect">
              <a:avLst/>
            </a:prstGeom>
            <a:grpFill/>
            <a:ln w="9525">
              <a:noFill/>
              <a:miter lim="800000"/>
            </a:ln>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fontAlgn="t" hangingPunct="1">
                <a:spcBef>
                  <a:spcPct val="50000"/>
                </a:spcBef>
              </a:pPr>
              <a:r>
                <a:rPr lang="en-US" altLang="zh-CN" sz="2400" b="1" dirty="0">
                  <a:solidFill>
                    <a:srgbClr val="000000"/>
                  </a:solidFill>
                </a:rPr>
                <a:t>4</a:t>
              </a:r>
              <a:r>
                <a:rPr lang="en-US" altLang="zh-CN" sz="2400" b="1" baseline="-25000" dirty="0">
                  <a:solidFill>
                    <a:srgbClr val="000000"/>
                  </a:solidFill>
                </a:rPr>
                <a:t> </a:t>
              </a:r>
              <a:r>
                <a:rPr lang="zh-CN" altLang="en-US" sz="2400" b="1" dirty="0">
                  <a:solidFill>
                    <a:srgbClr val="000000"/>
                  </a:solidFill>
                </a:rPr>
                <a:t>路数据分配器工作示意图</a:t>
              </a:r>
              <a:endParaRPr lang="zh-CN" altLang="en-US" sz="2400" b="1" dirty="0">
                <a:solidFill>
                  <a:srgbClr val="000000"/>
                </a:solidFill>
              </a:endParaRPr>
            </a:p>
          </p:txBody>
        </p:sp>
        <p:sp>
          <p:nvSpPr>
            <p:cNvPr id="76" name="PA-矩形 29"/>
            <p:cNvSpPr>
              <a:spLocks noChangeArrowheads="1"/>
            </p:cNvSpPr>
            <p:nvPr>
              <p:custDataLst>
                <p:tags r:id="rId26"/>
              </p:custDataLst>
            </p:nvPr>
          </p:nvSpPr>
          <p:spPr bwMode="auto">
            <a:xfrm>
              <a:off x="917" y="1814"/>
              <a:ext cx="308" cy="288"/>
            </a:xfrm>
            <a:prstGeom prst="rect">
              <a:avLst/>
            </a:prstGeom>
            <a:grpFill/>
            <a:ln w="9525">
              <a:solidFill>
                <a:schemeClr val="tx1">
                  <a:lumMod val="95000"/>
                  <a:lumOff val="5000"/>
                </a:schemeClr>
              </a:solidFill>
              <a:miter lim="800000"/>
            </a:ln>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i="1">
                  <a:solidFill>
                    <a:srgbClr val="000000"/>
                  </a:solidFill>
                  <a:ea typeface="楷体_GB2312" panose="02010609030101010101" pitchFamily="49" charset="-122"/>
                </a:rPr>
                <a:t>A</a:t>
              </a:r>
              <a:r>
                <a:rPr lang="en-US" altLang="zh-CN" baseline="-25000">
                  <a:solidFill>
                    <a:srgbClr val="000000"/>
                  </a:solidFill>
                  <a:ea typeface="楷体_GB2312" panose="02010609030101010101" pitchFamily="49" charset="-122"/>
                </a:rPr>
                <a:t>1</a:t>
              </a:r>
              <a:endParaRPr lang="en-US" altLang="zh-CN" baseline="-25000">
                <a:solidFill>
                  <a:srgbClr val="000000"/>
                </a:solidFill>
                <a:ea typeface="楷体_GB2312" panose="02010609030101010101" pitchFamily="49" charset="-122"/>
              </a:endParaRPr>
            </a:p>
          </p:txBody>
        </p:sp>
        <p:sp>
          <p:nvSpPr>
            <p:cNvPr id="77" name="PA-矩形 30"/>
            <p:cNvSpPr>
              <a:spLocks noChangeArrowheads="1"/>
            </p:cNvSpPr>
            <p:nvPr>
              <p:custDataLst>
                <p:tags r:id="rId27"/>
              </p:custDataLst>
            </p:nvPr>
          </p:nvSpPr>
          <p:spPr bwMode="auto">
            <a:xfrm>
              <a:off x="1323" y="1813"/>
              <a:ext cx="308" cy="288"/>
            </a:xfrm>
            <a:prstGeom prst="rect">
              <a:avLst/>
            </a:prstGeom>
            <a:grpFill/>
            <a:ln w="9525">
              <a:solidFill>
                <a:schemeClr val="tx1">
                  <a:lumMod val="95000"/>
                  <a:lumOff val="5000"/>
                </a:schemeClr>
              </a:solidFill>
              <a:miter lim="800000"/>
            </a:ln>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i="1">
                  <a:solidFill>
                    <a:srgbClr val="000000"/>
                  </a:solidFill>
                  <a:ea typeface="楷体_GB2312" panose="02010609030101010101" pitchFamily="49" charset="-122"/>
                </a:rPr>
                <a:t>A</a:t>
              </a:r>
              <a:r>
                <a:rPr lang="en-US" altLang="zh-CN" baseline="-25000">
                  <a:solidFill>
                    <a:srgbClr val="000000"/>
                  </a:solidFill>
                  <a:ea typeface="楷体_GB2312" panose="02010609030101010101" pitchFamily="49" charset="-122"/>
                </a:rPr>
                <a:t>0</a:t>
              </a:r>
              <a:endParaRPr lang="en-US" altLang="zh-CN" baseline="-25000">
                <a:solidFill>
                  <a:srgbClr val="000000"/>
                </a:solidFill>
                <a:ea typeface="楷体_GB2312" panose="02010609030101010101" pitchFamily="49" charset="-122"/>
              </a:endParaRPr>
            </a:p>
          </p:txBody>
        </p:sp>
      </p:grpSp>
      <p:sp>
        <p:nvSpPr>
          <p:cNvPr id="86" name="PA-AutoShape 31"/>
          <p:cNvSpPr>
            <a:spLocks noChangeArrowheads="1"/>
          </p:cNvSpPr>
          <p:nvPr>
            <p:custDataLst>
              <p:tags r:id="rId28"/>
            </p:custDataLst>
          </p:nvPr>
        </p:nvSpPr>
        <p:spPr bwMode="auto">
          <a:xfrm>
            <a:off x="10264249" y="3230064"/>
            <a:ext cx="496888" cy="1449387"/>
          </a:xfrm>
          <a:prstGeom prst="roundRect">
            <a:avLst>
              <a:gd name="adj" fmla="val 16667"/>
            </a:avLst>
          </a:prstGeom>
          <a:noFill/>
          <a:ln w="28575">
            <a:solidFill>
              <a:srgbClr val="005286"/>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87" name="PA-AutoShape 32"/>
          <p:cNvSpPr>
            <a:spLocks noChangeArrowheads="1"/>
          </p:cNvSpPr>
          <p:nvPr>
            <p:custDataLst>
              <p:tags r:id="rId29"/>
            </p:custDataLst>
          </p:nvPr>
        </p:nvSpPr>
        <p:spPr bwMode="auto">
          <a:xfrm>
            <a:off x="6168739" y="3427236"/>
            <a:ext cx="713201" cy="1447923"/>
          </a:xfrm>
          <a:custGeom>
            <a:avLst/>
            <a:gdLst>
              <a:gd name="connsiteX0" fmla="*/ 0 w 372984"/>
              <a:gd name="connsiteY0" fmla="*/ 0 h 1447923"/>
              <a:gd name="connsiteX1" fmla="*/ 217574 w 372984"/>
              <a:gd name="connsiteY1" fmla="*/ 0 h 1447923"/>
              <a:gd name="connsiteX2" fmla="*/ 217574 w 372984"/>
              <a:gd name="connsiteY2" fmla="*/ 0 h 1447923"/>
              <a:gd name="connsiteX3" fmla="*/ 310820 w 372984"/>
              <a:gd name="connsiteY3" fmla="*/ 0 h 1447923"/>
              <a:gd name="connsiteX4" fmla="*/ 372984 w 372984"/>
              <a:gd name="connsiteY4" fmla="*/ 0 h 1447923"/>
              <a:gd name="connsiteX5" fmla="*/ 372984 w 372984"/>
              <a:gd name="connsiteY5" fmla="*/ 241321 h 1447923"/>
              <a:gd name="connsiteX6" fmla="*/ 713201 w 372984"/>
              <a:gd name="connsiteY6" fmla="*/ 516098 h 1447923"/>
              <a:gd name="connsiteX7" fmla="*/ 372984 w 372984"/>
              <a:gd name="connsiteY7" fmla="*/ 603301 h 1447923"/>
              <a:gd name="connsiteX8" fmla="*/ 372984 w 372984"/>
              <a:gd name="connsiteY8" fmla="*/ 1447923 h 1447923"/>
              <a:gd name="connsiteX9" fmla="*/ 310820 w 372984"/>
              <a:gd name="connsiteY9" fmla="*/ 1447923 h 1447923"/>
              <a:gd name="connsiteX10" fmla="*/ 217574 w 372984"/>
              <a:gd name="connsiteY10" fmla="*/ 1447923 h 1447923"/>
              <a:gd name="connsiteX11" fmla="*/ 217574 w 372984"/>
              <a:gd name="connsiteY11" fmla="*/ 1447923 h 1447923"/>
              <a:gd name="connsiteX12" fmla="*/ 0 w 372984"/>
              <a:gd name="connsiteY12" fmla="*/ 1447923 h 1447923"/>
              <a:gd name="connsiteX13" fmla="*/ 0 w 372984"/>
              <a:gd name="connsiteY13" fmla="*/ 603301 h 1447923"/>
              <a:gd name="connsiteX14" fmla="*/ 0 w 372984"/>
              <a:gd name="connsiteY14" fmla="*/ 241321 h 1447923"/>
              <a:gd name="connsiteX15" fmla="*/ 0 w 372984"/>
              <a:gd name="connsiteY15" fmla="*/ 241321 h 1447923"/>
              <a:gd name="connsiteX16" fmla="*/ 0 w 372984"/>
              <a:gd name="connsiteY16" fmla="*/ 0 h 1447923"/>
              <a:gd name="connsiteX0-1" fmla="*/ 0 w 713201"/>
              <a:gd name="connsiteY0-2" fmla="*/ 0 h 1447923"/>
              <a:gd name="connsiteX1-3" fmla="*/ 217574 w 713201"/>
              <a:gd name="connsiteY1-4" fmla="*/ 0 h 1447923"/>
              <a:gd name="connsiteX2-5" fmla="*/ 217574 w 713201"/>
              <a:gd name="connsiteY2-6" fmla="*/ 0 h 1447923"/>
              <a:gd name="connsiteX3-7" fmla="*/ 310820 w 713201"/>
              <a:gd name="connsiteY3-8" fmla="*/ 0 h 1447923"/>
              <a:gd name="connsiteX4-9" fmla="*/ 372984 w 713201"/>
              <a:gd name="connsiteY4-10" fmla="*/ 0 h 1447923"/>
              <a:gd name="connsiteX5-11" fmla="*/ 372984 w 713201"/>
              <a:gd name="connsiteY5-12" fmla="*/ 241321 h 1447923"/>
              <a:gd name="connsiteX6-13" fmla="*/ 713201 w 713201"/>
              <a:gd name="connsiteY6-14" fmla="*/ 516098 h 1447923"/>
              <a:gd name="connsiteX7-15" fmla="*/ 372984 w 713201"/>
              <a:gd name="connsiteY7-16" fmla="*/ 437047 h 1447923"/>
              <a:gd name="connsiteX8-17" fmla="*/ 372984 w 713201"/>
              <a:gd name="connsiteY8-18" fmla="*/ 1447923 h 1447923"/>
              <a:gd name="connsiteX9-19" fmla="*/ 310820 w 713201"/>
              <a:gd name="connsiteY9-20" fmla="*/ 1447923 h 1447923"/>
              <a:gd name="connsiteX10-21" fmla="*/ 217574 w 713201"/>
              <a:gd name="connsiteY10-22" fmla="*/ 1447923 h 1447923"/>
              <a:gd name="connsiteX11-23" fmla="*/ 217574 w 713201"/>
              <a:gd name="connsiteY11-24" fmla="*/ 1447923 h 1447923"/>
              <a:gd name="connsiteX12-25" fmla="*/ 0 w 713201"/>
              <a:gd name="connsiteY12-26" fmla="*/ 1447923 h 1447923"/>
              <a:gd name="connsiteX13-27" fmla="*/ 0 w 713201"/>
              <a:gd name="connsiteY13-28" fmla="*/ 603301 h 1447923"/>
              <a:gd name="connsiteX14-29" fmla="*/ 0 w 713201"/>
              <a:gd name="connsiteY14-30" fmla="*/ 241321 h 1447923"/>
              <a:gd name="connsiteX15-31" fmla="*/ 0 w 713201"/>
              <a:gd name="connsiteY15-32" fmla="*/ 241321 h 1447923"/>
              <a:gd name="connsiteX16-33" fmla="*/ 0 w 713201"/>
              <a:gd name="connsiteY16-34" fmla="*/ 0 h 14479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713201" h="1447923">
                <a:moveTo>
                  <a:pt x="0" y="0"/>
                </a:moveTo>
                <a:lnTo>
                  <a:pt x="217574" y="0"/>
                </a:lnTo>
                <a:lnTo>
                  <a:pt x="217574" y="0"/>
                </a:lnTo>
                <a:lnTo>
                  <a:pt x="310820" y="0"/>
                </a:lnTo>
                <a:lnTo>
                  <a:pt x="372984" y="0"/>
                </a:lnTo>
                <a:lnTo>
                  <a:pt x="372984" y="241321"/>
                </a:lnTo>
                <a:lnTo>
                  <a:pt x="713201" y="516098"/>
                </a:lnTo>
                <a:lnTo>
                  <a:pt x="372984" y="437047"/>
                </a:lnTo>
                <a:lnTo>
                  <a:pt x="372984" y="1447923"/>
                </a:lnTo>
                <a:lnTo>
                  <a:pt x="310820" y="1447923"/>
                </a:lnTo>
                <a:lnTo>
                  <a:pt x="217574" y="1447923"/>
                </a:lnTo>
                <a:lnTo>
                  <a:pt x="217574" y="1447923"/>
                </a:lnTo>
                <a:lnTo>
                  <a:pt x="0" y="1447923"/>
                </a:lnTo>
                <a:lnTo>
                  <a:pt x="0" y="603301"/>
                </a:lnTo>
                <a:lnTo>
                  <a:pt x="0" y="241321"/>
                </a:lnTo>
                <a:lnTo>
                  <a:pt x="0" y="241321"/>
                </a:lnTo>
                <a:lnTo>
                  <a:pt x="0" y="0"/>
                </a:lnTo>
                <a:close/>
              </a:path>
            </a:pathLst>
          </a:custGeom>
          <a:solidFill>
            <a:schemeClr val="bg1"/>
          </a:solidFill>
          <a:ln w="28575">
            <a:solidFill>
              <a:srgbClr val="005286"/>
            </a:solidFill>
            <a:miter lim="800000"/>
          </a:ln>
        </p:spPr>
        <p:txBody>
          <a:bodyPr lIns="0" tIns="0" rIns="0" bIns="0"/>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dirty="0">
                <a:solidFill>
                  <a:srgbClr val="000000"/>
                </a:solidFill>
              </a:rPr>
              <a:t>一</a:t>
            </a:r>
            <a:endParaRPr lang="en-US" altLang="zh-CN" sz="2400" b="1" dirty="0">
              <a:solidFill>
                <a:srgbClr val="000000"/>
              </a:solidFill>
            </a:endParaRPr>
          </a:p>
          <a:p>
            <a:pPr eaLnBrk="1" hangingPunct="1"/>
            <a:r>
              <a:rPr lang="zh-CN" altLang="en-US" sz="2400" b="1" dirty="0">
                <a:solidFill>
                  <a:srgbClr val="000000"/>
                </a:solidFill>
              </a:rPr>
              <a:t>路</a:t>
            </a:r>
            <a:endParaRPr lang="en-US" altLang="zh-CN" sz="2400" b="1" dirty="0">
              <a:solidFill>
                <a:srgbClr val="000000"/>
              </a:solidFill>
            </a:endParaRPr>
          </a:p>
          <a:p>
            <a:pPr eaLnBrk="1" hangingPunct="1"/>
            <a:r>
              <a:rPr lang="zh-CN" altLang="en-US" sz="2400" b="1" dirty="0">
                <a:solidFill>
                  <a:srgbClr val="000000"/>
                </a:solidFill>
              </a:rPr>
              <a:t>输</a:t>
            </a:r>
            <a:endParaRPr lang="en-US" altLang="zh-CN" sz="2400" b="1" dirty="0">
              <a:solidFill>
                <a:srgbClr val="000000"/>
              </a:solidFill>
            </a:endParaRPr>
          </a:p>
          <a:p>
            <a:pPr eaLnBrk="1" hangingPunct="1"/>
            <a:r>
              <a:rPr lang="zh-CN" altLang="en-US" sz="2400" b="1" dirty="0">
                <a:solidFill>
                  <a:srgbClr val="000000"/>
                </a:solidFill>
              </a:rPr>
              <a:t>入</a:t>
            </a:r>
            <a:endParaRPr lang="zh-CN" altLang="en-US" sz="2400" b="1" dirty="0">
              <a:solidFill>
                <a:srgbClr val="000000"/>
              </a:solidFill>
            </a:endParaRPr>
          </a:p>
        </p:txBody>
      </p:sp>
      <p:sp>
        <p:nvSpPr>
          <p:cNvPr id="88" name="PA-椭圆 33"/>
          <p:cNvSpPr>
            <a:spLocks noChangeArrowheads="1"/>
          </p:cNvSpPr>
          <p:nvPr>
            <p:custDataLst>
              <p:tags r:id="rId30"/>
            </p:custDataLst>
          </p:nvPr>
        </p:nvSpPr>
        <p:spPr bwMode="auto">
          <a:xfrm>
            <a:off x="7083754" y="3747941"/>
            <a:ext cx="437056" cy="387191"/>
          </a:xfrm>
          <a:prstGeom prst="roundRect">
            <a:avLst/>
          </a:prstGeom>
          <a:noFill/>
          <a:ln w="28575">
            <a:solidFill>
              <a:srgbClr val="005286"/>
            </a:solidFill>
            <a:round/>
          </a:ln>
          <a:extLst>
            <a:ext uri="{909E8E84-426E-40DD-AFC4-6F175D3DCCD1}">
              <a14:hiddenFill xmlns:a14="http://schemas.microsoft.com/office/drawing/2010/main">
                <a:solidFill>
                  <a:srgbClr val="FFFFFF"/>
                </a:solidFill>
              </a14:hiddenFill>
            </a:ext>
          </a:extLst>
        </p:spPr>
        <p:txBody>
          <a:bodyPr wrap="squar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89" name="PA-AutoShape 34"/>
          <p:cNvSpPr>
            <a:spLocks noChangeArrowheads="1"/>
          </p:cNvSpPr>
          <p:nvPr>
            <p:custDataLst>
              <p:tags r:id="rId31"/>
            </p:custDataLst>
          </p:nvPr>
        </p:nvSpPr>
        <p:spPr bwMode="auto">
          <a:xfrm>
            <a:off x="10906276" y="3798914"/>
            <a:ext cx="848258" cy="1414463"/>
          </a:xfrm>
          <a:custGeom>
            <a:avLst/>
            <a:gdLst>
              <a:gd name="connsiteX0" fmla="*/ 0 w 396497"/>
              <a:gd name="connsiteY0" fmla="*/ 0 h 1414463"/>
              <a:gd name="connsiteX1" fmla="*/ 66083 w 396497"/>
              <a:gd name="connsiteY1" fmla="*/ 0 h 1414463"/>
              <a:gd name="connsiteX2" fmla="*/ 66083 w 396497"/>
              <a:gd name="connsiteY2" fmla="*/ 0 h 1414463"/>
              <a:gd name="connsiteX3" fmla="*/ 165207 w 396497"/>
              <a:gd name="connsiteY3" fmla="*/ 0 h 1414463"/>
              <a:gd name="connsiteX4" fmla="*/ 396497 w 396497"/>
              <a:gd name="connsiteY4" fmla="*/ 0 h 1414463"/>
              <a:gd name="connsiteX5" fmla="*/ 396497 w 396497"/>
              <a:gd name="connsiteY5" fmla="*/ 235744 h 1414463"/>
              <a:gd name="connsiteX6" fmla="*/ 396497 w 396497"/>
              <a:gd name="connsiteY6" fmla="*/ 235744 h 1414463"/>
              <a:gd name="connsiteX7" fmla="*/ 396497 w 396497"/>
              <a:gd name="connsiteY7" fmla="*/ 589360 h 1414463"/>
              <a:gd name="connsiteX8" fmla="*/ 396497 w 396497"/>
              <a:gd name="connsiteY8" fmla="*/ 1414463 h 1414463"/>
              <a:gd name="connsiteX9" fmla="*/ 165207 w 396497"/>
              <a:gd name="connsiteY9" fmla="*/ 1414463 h 1414463"/>
              <a:gd name="connsiteX10" fmla="*/ 66083 w 396497"/>
              <a:gd name="connsiteY10" fmla="*/ 1414463 h 1414463"/>
              <a:gd name="connsiteX11" fmla="*/ 66083 w 396497"/>
              <a:gd name="connsiteY11" fmla="*/ 1414463 h 1414463"/>
              <a:gd name="connsiteX12" fmla="*/ 0 w 396497"/>
              <a:gd name="connsiteY12" fmla="*/ 1414463 h 1414463"/>
              <a:gd name="connsiteX13" fmla="*/ 0 w 396497"/>
              <a:gd name="connsiteY13" fmla="*/ 589360 h 1414463"/>
              <a:gd name="connsiteX14" fmla="*/ -451761 w 396497"/>
              <a:gd name="connsiteY14" fmla="*/ 259851 h 1414463"/>
              <a:gd name="connsiteX15" fmla="*/ 0 w 396497"/>
              <a:gd name="connsiteY15" fmla="*/ 235744 h 1414463"/>
              <a:gd name="connsiteX16" fmla="*/ 0 w 396497"/>
              <a:gd name="connsiteY16" fmla="*/ 0 h 1414463"/>
              <a:gd name="connsiteX0-1" fmla="*/ 451761 w 848258"/>
              <a:gd name="connsiteY0-2" fmla="*/ 0 h 1414463"/>
              <a:gd name="connsiteX1-3" fmla="*/ 517844 w 848258"/>
              <a:gd name="connsiteY1-4" fmla="*/ 0 h 1414463"/>
              <a:gd name="connsiteX2-5" fmla="*/ 517844 w 848258"/>
              <a:gd name="connsiteY2-6" fmla="*/ 0 h 1414463"/>
              <a:gd name="connsiteX3-7" fmla="*/ 616968 w 848258"/>
              <a:gd name="connsiteY3-8" fmla="*/ 0 h 1414463"/>
              <a:gd name="connsiteX4-9" fmla="*/ 848258 w 848258"/>
              <a:gd name="connsiteY4-10" fmla="*/ 0 h 1414463"/>
              <a:gd name="connsiteX5-11" fmla="*/ 848258 w 848258"/>
              <a:gd name="connsiteY5-12" fmla="*/ 235744 h 1414463"/>
              <a:gd name="connsiteX6-13" fmla="*/ 848258 w 848258"/>
              <a:gd name="connsiteY6-14" fmla="*/ 235744 h 1414463"/>
              <a:gd name="connsiteX7-15" fmla="*/ 848258 w 848258"/>
              <a:gd name="connsiteY7-16" fmla="*/ 589360 h 1414463"/>
              <a:gd name="connsiteX8-17" fmla="*/ 848258 w 848258"/>
              <a:gd name="connsiteY8-18" fmla="*/ 1414463 h 1414463"/>
              <a:gd name="connsiteX9-19" fmla="*/ 616968 w 848258"/>
              <a:gd name="connsiteY9-20" fmla="*/ 1414463 h 1414463"/>
              <a:gd name="connsiteX10-21" fmla="*/ 517844 w 848258"/>
              <a:gd name="connsiteY10-22" fmla="*/ 1414463 h 1414463"/>
              <a:gd name="connsiteX11-23" fmla="*/ 517844 w 848258"/>
              <a:gd name="connsiteY11-24" fmla="*/ 1414463 h 1414463"/>
              <a:gd name="connsiteX12-25" fmla="*/ 451761 w 848258"/>
              <a:gd name="connsiteY12-26" fmla="*/ 1414463 h 1414463"/>
              <a:gd name="connsiteX13-27" fmla="*/ 451761 w 848258"/>
              <a:gd name="connsiteY13-28" fmla="*/ 589360 h 1414463"/>
              <a:gd name="connsiteX14-29" fmla="*/ 0 w 848258"/>
              <a:gd name="connsiteY14-30" fmla="*/ 259851 h 1414463"/>
              <a:gd name="connsiteX15-31" fmla="*/ 428010 w 848258"/>
              <a:gd name="connsiteY15-32" fmla="*/ 378248 h 1414463"/>
              <a:gd name="connsiteX16-33" fmla="*/ 451761 w 848258"/>
              <a:gd name="connsiteY16-34" fmla="*/ 0 h 1414463"/>
              <a:gd name="connsiteX0-35" fmla="*/ 451761 w 848258"/>
              <a:gd name="connsiteY0-36" fmla="*/ 0 h 1414463"/>
              <a:gd name="connsiteX1-37" fmla="*/ 517844 w 848258"/>
              <a:gd name="connsiteY1-38" fmla="*/ 0 h 1414463"/>
              <a:gd name="connsiteX2-39" fmla="*/ 517844 w 848258"/>
              <a:gd name="connsiteY2-40" fmla="*/ 0 h 1414463"/>
              <a:gd name="connsiteX3-41" fmla="*/ 616968 w 848258"/>
              <a:gd name="connsiteY3-42" fmla="*/ 0 h 1414463"/>
              <a:gd name="connsiteX4-43" fmla="*/ 848258 w 848258"/>
              <a:gd name="connsiteY4-44" fmla="*/ 0 h 1414463"/>
              <a:gd name="connsiteX5-45" fmla="*/ 848258 w 848258"/>
              <a:gd name="connsiteY5-46" fmla="*/ 235744 h 1414463"/>
              <a:gd name="connsiteX6-47" fmla="*/ 848258 w 848258"/>
              <a:gd name="connsiteY6-48" fmla="*/ 235744 h 1414463"/>
              <a:gd name="connsiteX7-49" fmla="*/ 848258 w 848258"/>
              <a:gd name="connsiteY7-50" fmla="*/ 589360 h 1414463"/>
              <a:gd name="connsiteX8-51" fmla="*/ 848258 w 848258"/>
              <a:gd name="connsiteY8-52" fmla="*/ 1414463 h 1414463"/>
              <a:gd name="connsiteX9-53" fmla="*/ 616968 w 848258"/>
              <a:gd name="connsiteY9-54" fmla="*/ 1414463 h 1414463"/>
              <a:gd name="connsiteX10-55" fmla="*/ 517844 w 848258"/>
              <a:gd name="connsiteY10-56" fmla="*/ 1414463 h 1414463"/>
              <a:gd name="connsiteX11-57" fmla="*/ 517844 w 848258"/>
              <a:gd name="connsiteY11-58" fmla="*/ 1414463 h 1414463"/>
              <a:gd name="connsiteX12-59" fmla="*/ 451761 w 848258"/>
              <a:gd name="connsiteY12-60" fmla="*/ 1414463 h 1414463"/>
              <a:gd name="connsiteX13-61" fmla="*/ 451761 w 848258"/>
              <a:gd name="connsiteY13-62" fmla="*/ 589360 h 1414463"/>
              <a:gd name="connsiteX14-63" fmla="*/ 0 w 848258"/>
              <a:gd name="connsiteY14-64" fmla="*/ 259851 h 1414463"/>
              <a:gd name="connsiteX15-65" fmla="*/ 453410 w 848258"/>
              <a:gd name="connsiteY15-66" fmla="*/ 386063 h 1414463"/>
              <a:gd name="connsiteX16-67" fmla="*/ 451761 w 848258"/>
              <a:gd name="connsiteY16-68" fmla="*/ 0 h 141446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848258" h="1414463">
                <a:moveTo>
                  <a:pt x="451761" y="0"/>
                </a:moveTo>
                <a:lnTo>
                  <a:pt x="517844" y="0"/>
                </a:lnTo>
                <a:lnTo>
                  <a:pt x="517844" y="0"/>
                </a:lnTo>
                <a:lnTo>
                  <a:pt x="616968" y="0"/>
                </a:lnTo>
                <a:lnTo>
                  <a:pt x="848258" y="0"/>
                </a:lnTo>
                <a:lnTo>
                  <a:pt x="848258" y="235744"/>
                </a:lnTo>
                <a:lnTo>
                  <a:pt x="848258" y="235744"/>
                </a:lnTo>
                <a:lnTo>
                  <a:pt x="848258" y="589360"/>
                </a:lnTo>
                <a:lnTo>
                  <a:pt x="848258" y="1414463"/>
                </a:lnTo>
                <a:lnTo>
                  <a:pt x="616968" y="1414463"/>
                </a:lnTo>
                <a:lnTo>
                  <a:pt x="517844" y="1414463"/>
                </a:lnTo>
                <a:lnTo>
                  <a:pt x="517844" y="1414463"/>
                </a:lnTo>
                <a:lnTo>
                  <a:pt x="451761" y="1414463"/>
                </a:lnTo>
                <a:lnTo>
                  <a:pt x="451761" y="589360"/>
                </a:lnTo>
                <a:lnTo>
                  <a:pt x="0" y="259851"/>
                </a:lnTo>
                <a:lnTo>
                  <a:pt x="453410" y="386063"/>
                </a:lnTo>
                <a:cubicBezTo>
                  <a:pt x="452860" y="257375"/>
                  <a:pt x="452311" y="128688"/>
                  <a:pt x="451761" y="0"/>
                </a:cubicBezTo>
                <a:close/>
              </a:path>
            </a:pathLst>
          </a:custGeom>
          <a:solidFill>
            <a:schemeClr val="bg1"/>
          </a:solidFill>
          <a:ln w="28575">
            <a:solidFill>
              <a:srgbClr val="005286"/>
            </a:solidFill>
            <a:miter lim="800000"/>
          </a:ln>
        </p:spPr>
        <p:txBody>
          <a:bodyPr vert="eaVert" lIns="0" tIns="0" rIns="0" bIns="0"/>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b="1" dirty="0">
                <a:solidFill>
                  <a:srgbClr val="000000"/>
                </a:solidFill>
              </a:rPr>
              <a:t>多路输出</a:t>
            </a:r>
            <a:endParaRPr lang="zh-CN" altLang="en-US" sz="2400" b="1" dirty="0">
              <a:solidFill>
                <a:srgbClr val="000000"/>
              </a:solidFill>
            </a:endParaRPr>
          </a:p>
        </p:txBody>
      </p:sp>
      <p:sp>
        <p:nvSpPr>
          <p:cNvPr id="90" name="PA-AutoShape 35"/>
          <p:cNvSpPr>
            <a:spLocks noChangeArrowheads="1"/>
          </p:cNvSpPr>
          <p:nvPr>
            <p:custDataLst>
              <p:tags r:id="rId32"/>
            </p:custDataLst>
          </p:nvPr>
        </p:nvSpPr>
        <p:spPr bwMode="auto">
          <a:xfrm>
            <a:off x="6064493" y="5492395"/>
            <a:ext cx="1762125" cy="395288"/>
          </a:xfrm>
          <a:prstGeom prst="wedgeRectCallout">
            <a:avLst>
              <a:gd name="adj1" fmla="val 71713"/>
              <a:gd name="adj2" fmla="val -11847"/>
            </a:avLst>
          </a:prstGeom>
          <a:solidFill>
            <a:schemeClr val="bg1"/>
          </a:solidFill>
          <a:ln w="28575">
            <a:solidFill>
              <a:srgbClr val="005286"/>
            </a:solidFill>
            <a:miter lim="800000"/>
          </a:ln>
        </p:spPr>
        <p:txBody>
          <a:bodyPr lIns="0" tIns="0" rIns="0" bIns="0"/>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dirty="0">
                <a:solidFill>
                  <a:srgbClr val="000000"/>
                </a:solidFill>
              </a:rPr>
              <a:t>地址码输入</a:t>
            </a:r>
            <a:endParaRPr lang="zh-CN" altLang="en-US" sz="2400" b="1" dirty="0">
              <a:solidFill>
                <a:srgbClr val="000000"/>
              </a:solidFill>
            </a:endParaRPr>
          </a:p>
        </p:txBody>
      </p:sp>
      <p:grpSp>
        <p:nvGrpSpPr>
          <p:cNvPr id="91" name="PA-组合 36"/>
          <p:cNvGrpSpPr/>
          <p:nvPr>
            <p:custDataLst>
              <p:tags r:id="rId33"/>
            </p:custDataLst>
          </p:nvPr>
        </p:nvGrpSpPr>
        <p:grpSpPr bwMode="auto">
          <a:xfrm>
            <a:off x="8460849" y="5362601"/>
            <a:ext cx="982663" cy="415925"/>
            <a:chOff x="0" y="0"/>
            <a:chExt cx="618" cy="262"/>
          </a:xfrm>
        </p:grpSpPr>
        <p:sp>
          <p:nvSpPr>
            <p:cNvPr id="92" name="PA-矩形 37"/>
            <p:cNvSpPr>
              <a:spLocks noChangeArrowheads="1"/>
            </p:cNvSpPr>
            <p:nvPr>
              <p:custDataLst>
                <p:tags r:id="rId34"/>
              </p:custDataLst>
            </p:nvPr>
          </p:nvSpPr>
          <p:spPr bwMode="auto">
            <a:xfrm>
              <a:off x="405" y="0"/>
              <a:ext cx="213" cy="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bIns="0">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fontAlgn="t" hangingPunct="1">
                <a:spcBef>
                  <a:spcPct val="50000"/>
                </a:spcBef>
              </a:pPr>
              <a:r>
                <a:rPr lang="en-US" altLang="zh-CN" sz="2400" b="1" dirty="0"/>
                <a:t>1</a:t>
              </a:r>
              <a:endParaRPr lang="en-US" altLang="zh-CN" sz="2400" b="1" dirty="0"/>
            </a:p>
          </p:txBody>
        </p:sp>
        <p:sp>
          <p:nvSpPr>
            <p:cNvPr id="93" name="PA-矩形 38"/>
            <p:cNvSpPr>
              <a:spLocks noChangeArrowheads="1"/>
            </p:cNvSpPr>
            <p:nvPr>
              <p:custDataLst>
                <p:tags r:id="rId35"/>
              </p:custDataLst>
            </p:nvPr>
          </p:nvSpPr>
          <p:spPr bwMode="auto">
            <a:xfrm>
              <a:off x="0" y="0"/>
              <a:ext cx="213" cy="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bIns="0">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fontAlgn="t" hangingPunct="1">
                <a:spcBef>
                  <a:spcPct val="50000"/>
                </a:spcBef>
              </a:pPr>
              <a:r>
                <a:rPr lang="en-US" altLang="zh-CN" sz="2400" b="1" dirty="0"/>
                <a:t>0</a:t>
              </a:r>
              <a:endParaRPr lang="en-US" altLang="zh-CN" sz="2400" b="1" dirty="0"/>
            </a:p>
          </p:txBody>
        </p:sp>
      </p:grpSp>
      <p:grpSp>
        <p:nvGrpSpPr>
          <p:cNvPr id="94" name="PA-组合 39"/>
          <p:cNvGrpSpPr/>
          <p:nvPr>
            <p:custDataLst>
              <p:tags r:id="rId36"/>
            </p:custDataLst>
          </p:nvPr>
        </p:nvGrpSpPr>
        <p:grpSpPr bwMode="auto">
          <a:xfrm>
            <a:off x="8587849" y="3898926"/>
            <a:ext cx="641350" cy="1530350"/>
            <a:chOff x="0" y="0"/>
            <a:chExt cx="404" cy="964"/>
          </a:xfrm>
        </p:grpSpPr>
        <p:sp>
          <p:nvSpPr>
            <p:cNvPr id="95" name="PA-Line 40"/>
            <p:cNvSpPr>
              <a:spLocks noChangeShapeType="1"/>
            </p:cNvSpPr>
            <p:nvPr>
              <p:custDataLst>
                <p:tags r:id="rId37"/>
              </p:custDataLst>
            </p:nvPr>
          </p:nvSpPr>
          <p:spPr bwMode="auto">
            <a:xfrm>
              <a:off x="0" y="667"/>
              <a:ext cx="0" cy="297"/>
            </a:xfrm>
            <a:prstGeom prst="line">
              <a:avLst/>
            </a:prstGeom>
            <a:noFill/>
            <a:ln w="28575">
              <a:solidFill>
                <a:srgbClr val="005286"/>
              </a:solidFill>
              <a:roun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96" name="PA-Line 41"/>
            <p:cNvSpPr>
              <a:spLocks noChangeShapeType="1"/>
            </p:cNvSpPr>
            <p:nvPr>
              <p:custDataLst>
                <p:tags r:id="rId38"/>
              </p:custDataLst>
            </p:nvPr>
          </p:nvSpPr>
          <p:spPr bwMode="auto">
            <a:xfrm>
              <a:off x="404" y="667"/>
              <a:ext cx="0" cy="297"/>
            </a:xfrm>
            <a:prstGeom prst="line">
              <a:avLst/>
            </a:prstGeom>
            <a:noFill/>
            <a:ln w="28575">
              <a:solidFill>
                <a:srgbClr val="005286"/>
              </a:solidFill>
              <a:roun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97" name="PA-Line 42"/>
            <p:cNvSpPr>
              <a:spLocks noChangeShapeType="1"/>
            </p:cNvSpPr>
            <p:nvPr>
              <p:custDataLst>
                <p:tags r:id="rId39"/>
              </p:custDataLst>
            </p:nvPr>
          </p:nvSpPr>
          <p:spPr bwMode="auto">
            <a:xfrm flipV="1">
              <a:off x="0" y="445"/>
              <a:ext cx="0" cy="214"/>
            </a:xfrm>
            <a:prstGeom prst="line">
              <a:avLst/>
            </a:prstGeom>
            <a:noFill/>
            <a:ln w="28575">
              <a:solidFill>
                <a:srgbClr val="005286"/>
              </a:solidFill>
              <a:prstDash val="dash"/>
              <a:roun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98" name="PA-Line 43"/>
            <p:cNvSpPr>
              <a:spLocks noChangeShapeType="1"/>
            </p:cNvSpPr>
            <p:nvPr>
              <p:custDataLst>
                <p:tags r:id="rId40"/>
              </p:custDataLst>
            </p:nvPr>
          </p:nvSpPr>
          <p:spPr bwMode="auto">
            <a:xfrm flipV="1">
              <a:off x="403" y="446"/>
              <a:ext cx="0" cy="214"/>
            </a:xfrm>
            <a:prstGeom prst="line">
              <a:avLst/>
            </a:prstGeom>
            <a:noFill/>
            <a:ln w="28575">
              <a:solidFill>
                <a:srgbClr val="005286"/>
              </a:solidFill>
              <a:prstDash val="dash"/>
              <a:roun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99" name="PA-Line 44"/>
            <p:cNvSpPr>
              <a:spLocks noChangeShapeType="1"/>
            </p:cNvSpPr>
            <p:nvPr>
              <p:custDataLst>
                <p:tags r:id="rId41"/>
              </p:custDataLst>
            </p:nvPr>
          </p:nvSpPr>
          <p:spPr bwMode="auto">
            <a:xfrm>
              <a:off x="0" y="462"/>
              <a:ext cx="403" cy="0"/>
            </a:xfrm>
            <a:prstGeom prst="line">
              <a:avLst/>
            </a:prstGeom>
            <a:noFill/>
            <a:ln w="28575">
              <a:solidFill>
                <a:srgbClr val="005286"/>
              </a:solidFill>
              <a:prstDash val="dash"/>
              <a:roun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100" name="PA-Line 45"/>
            <p:cNvSpPr>
              <a:spLocks noChangeShapeType="1"/>
            </p:cNvSpPr>
            <p:nvPr>
              <p:custDataLst>
                <p:tags r:id="rId42"/>
              </p:custDataLst>
            </p:nvPr>
          </p:nvSpPr>
          <p:spPr bwMode="auto">
            <a:xfrm flipV="1">
              <a:off x="198" y="0"/>
              <a:ext cx="0" cy="469"/>
            </a:xfrm>
            <a:prstGeom prst="line">
              <a:avLst/>
            </a:prstGeom>
            <a:noFill/>
            <a:ln w="28575">
              <a:solidFill>
                <a:srgbClr val="005286"/>
              </a:solidFill>
              <a:prstDash val="dash"/>
              <a:round/>
              <a:tailEnd type="triangle" w="med" len="lg"/>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grpSp>
      <p:grpSp>
        <p:nvGrpSpPr>
          <p:cNvPr id="101" name="PA-组合 46"/>
          <p:cNvGrpSpPr/>
          <p:nvPr>
            <p:custDataLst>
              <p:tags r:id="rId43"/>
            </p:custDataLst>
          </p:nvPr>
        </p:nvGrpSpPr>
        <p:grpSpPr bwMode="auto">
          <a:xfrm flipH="1">
            <a:off x="8783112" y="3516339"/>
            <a:ext cx="666750" cy="455612"/>
            <a:chOff x="0" y="0"/>
            <a:chExt cx="419" cy="287"/>
          </a:xfrm>
          <a:solidFill>
            <a:schemeClr val="bg1"/>
          </a:solidFill>
        </p:grpSpPr>
        <p:sp>
          <p:nvSpPr>
            <p:cNvPr id="102" name="PA-矩形 47"/>
            <p:cNvSpPr>
              <a:spLocks noChangeArrowheads="1"/>
            </p:cNvSpPr>
            <p:nvPr>
              <p:custDataLst>
                <p:tags r:id="rId44"/>
              </p:custDataLst>
            </p:nvPr>
          </p:nvSpPr>
          <p:spPr bwMode="auto">
            <a:xfrm>
              <a:off x="74" y="0"/>
              <a:ext cx="345" cy="2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103" name="PA-Line 48"/>
            <p:cNvSpPr>
              <a:spLocks noChangeShapeType="1"/>
            </p:cNvSpPr>
            <p:nvPr>
              <p:custDataLst>
                <p:tags r:id="rId45"/>
              </p:custDataLst>
            </p:nvPr>
          </p:nvSpPr>
          <p:spPr bwMode="auto">
            <a:xfrm flipH="1" flipV="1">
              <a:off x="0" y="206"/>
              <a:ext cx="419" cy="81"/>
            </a:xfrm>
            <a:prstGeom prst="line">
              <a:avLst/>
            </a:prstGeom>
            <a:grpFill/>
            <a:ln w="28575">
              <a:solidFill>
                <a:srgbClr val="FF3300"/>
              </a:solidFill>
              <a:round/>
              <a:tailEnd type="triangle" w="med" len="med"/>
            </a:ln>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grpSp>
      <p:sp>
        <p:nvSpPr>
          <p:cNvPr id="104" name="PA-矩形 49"/>
          <p:cNvSpPr>
            <a:spLocks noChangeArrowheads="1"/>
          </p:cNvSpPr>
          <p:nvPr>
            <p:custDataLst>
              <p:tags r:id="rId46"/>
            </p:custDataLst>
          </p:nvPr>
        </p:nvSpPr>
        <p:spPr bwMode="auto">
          <a:xfrm>
            <a:off x="10221387" y="3643339"/>
            <a:ext cx="1174750" cy="365125"/>
          </a:xfrm>
          <a:prstGeom prst="rect">
            <a:avLst/>
          </a:prstGeom>
          <a:solidFill>
            <a:schemeClr val="bg1"/>
          </a:solidFill>
          <a:ln>
            <a:noFill/>
          </a:ln>
        </p:spPr>
        <p:txBody>
          <a:bodyPr tIns="0" bIns="0">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i="1">
                <a:solidFill>
                  <a:srgbClr val="FF00FF"/>
                </a:solidFill>
                <a:ea typeface="楷体_GB2312" panose="02010609030101010101" pitchFamily="49" charset="-122"/>
              </a:rPr>
              <a:t>Y</a:t>
            </a:r>
            <a:r>
              <a:rPr lang="en-US" altLang="zh-CN" baseline="-25000">
                <a:solidFill>
                  <a:srgbClr val="FF00FF"/>
                </a:solidFill>
                <a:ea typeface="楷体_GB2312" panose="02010609030101010101" pitchFamily="49" charset="-122"/>
              </a:rPr>
              <a:t>1 </a:t>
            </a:r>
            <a:r>
              <a:rPr lang="en-US" altLang="zh-CN">
                <a:solidFill>
                  <a:srgbClr val="FF00FF"/>
                </a:solidFill>
                <a:ea typeface="楷体_GB2312" panose="02010609030101010101" pitchFamily="49" charset="-122"/>
              </a:rPr>
              <a:t>= </a:t>
            </a:r>
            <a:r>
              <a:rPr lang="en-US" altLang="zh-CN" i="1">
                <a:solidFill>
                  <a:srgbClr val="FF00FF"/>
                </a:solidFill>
                <a:ea typeface="楷体_GB2312" panose="02010609030101010101" pitchFamily="49" charset="-122"/>
              </a:rPr>
              <a:t>D</a:t>
            </a:r>
            <a:endParaRPr lang="en-US" altLang="zh-CN" i="1">
              <a:solidFill>
                <a:srgbClr val="FF00FF"/>
              </a:solidFill>
              <a:ea typeface="楷体_GB2312" panose="02010609030101010101" pitchFamily="49" charset="-122"/>
            </a:endParaRPr>
          </a:p>
        </p:txBody>
      </p:sp>
      <p:sp>
        <p:nvSpPr>
          <p:cNvPr id="105" name="PA-矩形 50"/>
          <p:cNvSpPr>
            <a:spLocks noChangeArrowheads="1"/>
          </p:cNvSpPr>
          <p:nvPr>
            <p:custDataLst>
              <p:tags r:id="rId47"/>
            </p:custDataLst>
          </p:nvPr>
        </p:nvSpPr>
        <p:spPr bwMode="auto">
          <a:xfrm>
            <a:off x="7098774" y="3719294"/>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i="1" dirty="0">
                <a:solidFill>
                  <a:srgbClr val="FF00FF"/>
                </a:solidFill>
                <a:ea typeface="楷体_GB2312" panose="02010609030101010101" pitchFamily="49" charset="-122"/>
              </a:rPr>
              <a:t>D</a:t>
            </a:r>
            <a:endParaRPr lang="en-US" altLang="zh-CN" baseline="-25000" dirty="0">
              <a:solidFill>
                <a:srgbClr val="FF00FF"/>
              </a:solidFill>
              <a:ea typeface="楷体_GB2312" panose="02010609030101010101" pitchFamily="49" charset="-122"/>
            </a:endParaRPr>
          </a:p>
        </p:txBody>
      </p:sp>
      <p:sp>
        <p:nvSpPr>
          <p:cNvPr id="106" name="PA-Line 51"/>
          <p:cNvSpPr>
            <a:spLocks noChangeShapeType="1"/>
          </p:cNvSpPr>
          <p:nvPr>
            <p:custDataLst>
              <p:tags r:id="rId48"/>
            </p:custDataLst>
          </p:nvPr>
        </p:nvSpPr>
        <p:spPr bwMode="auto">
          <a:xfrm>
            <a:off x="9486374" y="3830664"/>
            <a:ext cx="795338" cy="0"/>
          </a:xfrm>
          <a:prstGeom prst="line">
            <a:avLst/>
          </a:prstGeom>
          <a:noFill/>
          <a:ln w="57150">
            <a:solidFill>
              <a:srgbClr val="FF00FF"/>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107" name="PA-Line 52"/>
          <p:cNvSpPr>
            <a:spLocks noChangeShapeType="1"/>
          </p:cNvSpPr>
          <p:nvPr>
            <p:custDataLst>
              <p:tags r:id="rId49"/>
            </p:custDataLst>
          </p:nvPr>
        </p:nvSpPr>
        <p:spPr bwMode="auto">
          <a:xfrm>
            <a:off x="7521049" y="3960839"/>
            <a:ext cx="1381125" cy="0"/>
          </a:xfrm>
          <a:prstGeom prst="line">
            <a:avLst/>
          </a:prstGeom>
          <a:noFill/>
          <a:ln w="57150">
            <a:solidFill>
              <a:srgbClr val="FF00FF"/>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108" name="PA-Line 53"/>
          <p:cNvSpPr>
            <a:spLocks noChangeShapeType="1"/>
          </p:cNvSpPr>
          <p:nvPr>
            <p:custDataLst>
              <p:tags r:id="rId50"/>
            </p:custDataLst>
          </p:nvPr>
        </p:nvSpPr>
        <p:spPr bwMode="auto">
          <a:xfrm flipV="1">
            <a:off x="8840262" y="3840189"/>
            <a:ext cx="679450" cy="130175"/>
          </a:xfrm>
          <a:prstGeom prst="line">
            <a:avLst/>
          </a:prstGeom>
          <a:noFill/>
          <a:ln w="57150">
            <a:solidFill>
              <a:srgbClr val="FF00FF"/>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109" name="PA-AutoShape 54"/>
          <p:cNvSpPr>
            <a:spLocks noChangeArrowheads="1"/>
          </p:cNvSpPr>
          <p:nvPr>
            <p:custDataLst>
              <p:tags r:id="rId51"/>
            </p:custDataLst>
          </p:nvPr>
        </p:nvSpPr>
        <p:spPr bwMode="auto">
          <a:xfrm rot="16200000">
            <a:off x="8709424" y="4959051"/>
            <a:ext cx="496888" cy="1163638"/>
          </a:xfrm>
          <a:prstGeom prst="roundRect">
            <a:avLst>
              <a:gd name="adj" fmla="val 16667"/>
            </a:avLst>
          </a:prstGeom>
          <a:noFill/>
          <a:ln w="28575">
            <a:solidFill>
              <a:srgbClr val="005286"/>
            </a:solidFill>
            <a:rou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pic>
        <p:nvPicPr>
          <p:cNvPr id="3" name="PA-图片 2"/>
          <p:cNvPicPr>
            <a:picLocks noChangeAspect="1"/>
          </p:cNvPicPr>
          <p:nvPr>
            <p:custDataLst>
              <p:tags r:id="rId52"/>
            </p:custDataLst>
          </p:nvPr>
        </p:nvPicPr>
        <p:blipFill>
          <a:blip r:embed="rId53">
            <a:extLst>
              <a:ext uri="{28A0092B-C50C-407E-A947-70E740481C1C}">
                <a14:useLocalDpi xmlns:a14="http://schemas.microsoft.com/office/drawing/2010/main" val="0"/>
              </a:ext>
            </a:extLst>
          </a:blip>
          <a:stretch>
            <a:fillRect/>
          </a:stretch>
        </p:blipFill>
        <p:spPr>
          <a:xfrm>
            <a:off x="225819" y="2591021"/>
            <a:ext cx="5883150" cy="2834886"/>
          </a:xfrm>
          <a:prstGeom prst="rect">
            <a:avLst/>
          </a:prstGeom>
        </p:spPr>
      </p:pic>
      <p:sp>
        <p:nvSpPr>
          <p:cNvPr id="110" name="PA-文本框 5"/>
          <p:cNvSpPr txBox="1">
            <a:spLocks noChangeArrowheads="1"/>
          </p:cNvSpPr>
          <p:nvPr>
            <p:custDataLst>
              <p:tags r:id="rId54"/>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4. </a:t>
            </a:r>
            <a:r>
              <a:rPr kumimoji="1" lang="zh-CN" altLang="en-US" sz="2800" b="1" dirty="0">
                <a:solidFill>
                  <a:srgbClr val="005286"/>
                </a:solidFill>
                <a:latin typeface="+mj-ea"/>
                <a:ea typeface="+mj-ea"/>
                <a:sym typeface="微软雅黑" panose="020B0503020204020204" pitchFamily="34" charset="-122"/>
              </a:rPr>
              <a:t>数据分配器</a:t>
            </a:r>
            <a:endParaRPr kumimoji="1" lang="zh-CN" altLang="en-US" sz="2800" b="1" dirty="0">
              <a:solidFill>
                <a:srgbClr val="005286"/>
              </a:solidFill>
              <a:latin typeface="+mj-ea"/>
              <a:ea typeface="+mj-ea"/>
              <a:sym typeface="微软雅黑" panose="020B0503020204020204" pitchFamily="34" charset="-122"/>
            </a:endParaRPr>
          </a:p>
        </p:txBody>
      </p:sp>
      <p:sp>
        <p:nvSpPr>
          <p:cNvPr id="111" name="PA-圆角矩形 1"/>
          <p:cNvSpPr/>
          <p:nvPr>
            <p:custDataLst>
              <p:tags r:id="rId55"/>
            </p:custDataLst>
          </p:nvPr>
        </p:nvSpPr>
        <p:spPr>
          <a:xfrm>
            <a:off x="-348342" y="516695"/>
            <a:ext cx="4968234"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 name="PA-文本框 5"/>
          <p:cNvSpPr txBox="1">
            <a:spLocks noChangeArrowheads="1"/>
          </p:cNvSpPr>
          <p:nvPr>
            <p:custDataLst>
              <p:tags r:id="rId56"/>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数据选择器与数据分配器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par>
                          <p:cTn id="11" fill="hold">
                            <p:stCondLst>
                              <p:cond delay="500"/>
                            </p:stCondLst>
                            <p:childTnLst>
                              <p:par>
                                <p:cTn id="12" presetID="23" presetClass="entr" presetSubtype="16"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anim calcmode="lin" valueType="num">
                                      <p:cBhvr>
                                        <p:cTn id="14" dur="500" fill="hold"/>
                                        <p:tgtEl>
                                          <p:spTgt spid="58"/>
                                        </p:tgtEl>
                                        <p:attrNameLst>
                                          <p:attrName>ppt_w</p:attrName>
                                        </p:attrNameLst>
                                      </p:cBhvr>
                                      <p:tavLst>
                                        <p:tav tm="0">
                                          <p:val>
                                            <p:fltVal val="0"/>
                                          </p:val>
                                        </p:tav>
                                        <p:tav tm="100000">
                                          <p:val>
                                            <p:strVal val="#ppt_w"/>
                                          </p:val>
                                        </p:tav>
                                      </p:tavLst>
                                    </p:anim>
                                    <p:anim calcmode="lin" valueType="num">
                                      <p:cBhvr>
                                        <p:cTn id="15" dur="500" fill="hold"/>
                                        <p:tgtEl>
                                          <p:spTgt spid="58"/>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23" presetClass="entr" presetSubtype="16" fill="hold" grpId="0" nodeType="afterEffect">
                                  <p:stCondLst>
                                    <p:cond delay="0"/>
                                  </p:stCondLst>
                                  <p:childTnLst>
                                    <p:set>
                                      <p:cBhvr>
                                        <p:cTn id="18" dur="1" fill="hold">
                                          <p:stCondLst>
                                            <p:cond delay="0"/>
                                          </p:stCondLst>
                                        </p:cTn>
                                        <p:tgtEl>
                                          <p:spTgt spid="88"/>
                                        </p:tgtEl>
                                        <p:attrNameLst>
                                          <p:attrName>style.visibility</p:attrName>
                                        </p:attrNameLst>
                                      </p:cBhvr>
                                      <p:to>
                                        <p:strVal val="visible"/>
                                      </p:to>
                                    </p:set>
                                    <p:anim calcmode="lin" valueType="num">
                                      <p:cBhvr>
                                        <p:cTn id="19" dur="500" fill="hold"/>
                                        <p:tgtEl>
                                          <p:spTgt spid="88"/>
                                        </p:tgtEl>
                                        <p:attrNameLst>
                                          <p:attrName>ppt_w</p:attrName>
                                        </p:attrNameLst>
                                      </p:cBhvr>
                                      <p:tavLst>
                                        <p:tav tm="0">
                                          <p:val>
                                            <p:fltVal val="0"/>
                                          </p:val>
                                        </p:tav>
                                        <p:tav tm="100000">
                                          <p:val>
                                            <p:strVal val="#ppt_w"/>
                                          </p:val>
                                        </p:tav>
                                      </p:tavLst>
                                    </p:anim>
                                    <p:anim calcmode="lin" valueType="num">
                                      <p:cBhvr>
                                        <p:cTn id="20" dur="500" fill="hold"/>
                                        <p:tgtEl>
                                          <p:spTgt spid="88"/>
                                        </p:tgtEl>
                                        <p:attrNameLst>
                                          <p:attrName>ppt_h</p:attrName>
                                        </p:attrNameLst>
                                      </p:cBhvr>
                                      <p:tavLst>
                                        <p:tav tm="0">
                                          <p:val>
                                            <p:fltVal val="0"/>
                                          </p:val>
                                        </p:tav>
                                        <p:tav tm="100000">
                                          <p:val>
                                            <p:strVal val="#ppt_h"/>
                                          </p:val>
                                        </p:tav>
                                      </p:tavLst>
                                    </p:anim>
                                  </p:childTnLst>
                                </p:cTn>
                              </p:par>
                            </p:childTnLst>
                          </p:cTn>
                        </p:par>
                        <p:par>
                          <p:cTn id="21" fill="hold">
                            <p:stCondLst>
                              <p:cond delay="1500"/>
                            </p:stCondLst>
                            <p:childTnLst>
                              <p:par>
                                <p:cTn id="22" presetID="2" presetClass="entr" presetSubtype="8" fill="hold" grpId="0" nodeType="afterEffect">
                                  <p:stCondLst>
                                    <p:cond delay="0"/>
                                  </p:stCondLst>
                                  <p:childTnLst>
                                    <p:set>
                                      <p:cBhvr>
                                        <p:cTn id="23" dur="1" fill="hold">
                                          <p:stCondLst>
                                            <p:cond delay="0"/>
                                          </p:stCondLst>
                                        </p:cTn>
                                        <p:tgtEl>
                                          <p:spTgt spid="87"/>
                                        </p:tgtEl>
                                        <p:attrNameLst>
                                          <p:attrName>style.visibility</p:attrName>
                                        </p:attrNameLst>
                                      </p:cBhvr>
                                      <p:to>
                                        <p:strVal val="visible"/>
                                      </p:to>
                                    </p:set>
                                    <p:anim calcmode="lin" valueType="num">
                                      <p:cBhvr additive="base">
                                        <p:cTn id="24" dur="500" fill="hold"/>
                                        <p:tgtEl>
                                          <p:spTgt spid="87"/>
                                        </p:tgtEl>
                                        <p:attrNameLst>
                                          <p:attrName>ppt_x</p:attrName>
                                        </p:attrNameLst>
                                      </p:cBhvr>
                                      <p:tavLst>
                                        <p:tav tm="0">
                                          <p:val>
                                            <p:strVal val="0-#ppt_w/2"/>
                                          </p:val>
                                        </p:tav>
                                        <p:tav tm="100000">
                                          <p:val>
                                            <p:strVal val="#ppt_x"/>
                                          </p:val>
                                        </p:tav>
                                      </p:tavLst>
                                    </p:anim>
                                    <p:anim calcmode="lin" valueType="num">
                                      <p:cBhvr additive="base">
                                        <p:cTn id="25" dur="500" fill="hold"/>
                                        <p:tgtEl>
                                          <p:spTgt spid="87"/>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3" presetClass="entr" presetSubtype="16" fill="hold" grpId="0" nodeType="afterEffect">
                                  <p:stCondLst>
                                    <p:cond delay="0"/>
                                  </p:stCondLst>
                                  <p:childTnLst>
                                    <p:set>
                                      <p:cBhvr>
                                        <p:cTn id="28" dur="1" fill="hold">
                                          <p:stCondLst>
                                            <p:cond delay="0"/>
                                          </p:stCondLst>
                                        </p:cTn>
                                        <p:tgtEl>
                                          <p:spTgt spid="86"/>
                                        </p:tgtEl>
                                        <p:attrNameLst>
                                          <p:attrName>style.visibility</p:attrName>
                                        </p:attrNameLst>
                                      </p:cBhvr>
                                      <p:to>
                                        <p:strVal val="visible"/>
                                      </p:to>
                                    </p:set>
                                    <p:anim calcmode="lin" valueType="num">
                                      <p:cBhvr>
                                        <p:cTn id="29" dur="500" fill="hold"/>
                                        <p:tgtEl>
                                          <p:spTgt spid="86"/>
                                        </p:tgtEl>
                                        <p:attrNameLst>
                                          <p:attrName>ppt_w</p:attrName>
                                        </p:attrNameLst>
                                      </p:cBhvr>
                                      <p:tavLst>
                                        <p:tav tm="0">
                                          <p:val>
                                            <p:fltVal val="0"/>
                                          </p:val>
                                        </p:tav>
                                        <p:tav tm="100000">
                                          <p:val>
                                            <p:strVal val="#ppt_w"/>
                                          </p:val>
                                        </p:tav>
                                      </p:tavLst>
                                    </p:anim>
                                    <p:anim calcmode="lin" valueType="num">
                                      <p:cBhvr>
                                        <p:cTn id="30" dur="500" fill="hold"/>
                                        <p:tgtEl>
                                          <p:spTgt spid="86"/>
                                        </p:tgtEl>
                                        <p:attrNameLst>
                                          <p:attrName>ppt_h</p:attrName>
                                        </p:attrNameLst>
                                      </p:cBhvr>
                                      <p:tavLst>
                                        <p:tav tm="0">
                                          <p:val>
                                            <p:fltVal val="0"/>
                                          </p:val>
                                        </p:tav>
                                        <p:tav tm="100000">
                                          <p:val>
                                            <p:strVal val="#ppt_h"/>
                                          </p:val>
                                        </p:tav>
                                      </p:tavLst>
                                    </p:anim>
                                  </p:childTnLst>
                                </p:cTn>
                              </p:par>
                            </p:childTnLst>
                          </p:cTn>
                        </p:par>
                        <p:par>
                          <p:cTn id="31" fill="hold">
                            <p:stCondLst>
                              <p:cond delay="2500"/>
                            </p:stCondLst>
                            <p:childTnLst>
                              <p:par>
                                <p:cTn id="32" presetID="2" presetClass="entr" presetSubtype="2" fill="hold" grpId="0" nodeType="afterEffect">
                                  <p:stCondLst>
                                    <p:cond delay="0"/>
                                  </p:stCondLst>
                                  <p:childTnLst>
                                    <p:set>
                                      <p:cBhvr>
                                        <p:cTn id="33" dur="1" fill="hold">
                                          <p:stCondLst>
                                            <p:cond delay="0"/>
                                          </p:stCondLst>
                                        </p:cTn>
                                        <p:tgtEl>
                                          <p:spTgt spid="89"/>
                                        </p:tgtEl>
                                        <p:attrNameLst>
                                          <p:attrName>style.visibility</p:attrName>
                                        </p:attrNameLst>
                                      </p:cBhvr>
                                      <p:to>
                                        <p:strVal val="visible"/>
                                      </p:to>
                                    </p:set>
                                    <p:anim calcmode="lin" valueType="num">
                                      <p:cBhvr additive="base">
                                        <p:cTn id="34" dur="500" fill="hold"/>
                                        <p:tgtEl>
                                          <p:spTgt spid="89"/>
                                        </p:tgtEl>
                                        <p:attrNameLst>
                                          <p:attrName>ppt_x</p:attrName>
                                        </p:attrNameLst>
                                      </p:cBhvr>
                                      <p:tavLst>
                                        <p:tav tm="0">
                                          <p:val>
                                            <p:strVal val="1+#ppt_w/2"/>
                                          </p:val>
                                        </p:tav>
                                        <p:tav tm="100000">
                                          <p:val>
                                            <p:strVal val="#ppt_x"/>
                                          </p:val>
                                        </p:tav>
                                      </p:tavLst>
                                    </p:anim>
                                    <p:anim calcmode="lin" valueType="num">
                                      <p:cBhvr additive="base">
                                        <p:cTn id="35" dur="500" fill="hold"/>
                                        <p:tgtEl>
                                          <p:spTgt spid="89"/>
                                        </p:tgtEl>
                                        <p:attrNameLst>
                                          <p:attrName>ppt_y</p:attrName>
                                        </p:attrNameLst>
                                      </p:cBhvr>
                                      <p:tavLst>
                                        <p:tav tm="0">
                                          <p:val>
                                            <p:strVal val="#ppt_y"/>
                                          </p:val>
                                        </p:tav>
                                        <p:tav tm="100000">
                                          <p:val>
                                            <p:strVal val="#ppt_y"/>
                                          </p:val>
                                        </p:tav>
                                      </p:tavLst>
                                    </p:anim>
                                  </p:childTnLst>
                                </p:cTn>
                              </p:par>
                            </p:childTnLst>
                          </p:cTn>
                        </p:par>
                        <p:par>
                          <p:cTn id="36" fill="hold">
                            <p:stCondLst>
                              <p:cond delay="3000"/>
                            </p:stCondLst>
                            <p:childTnLst>
                              <p:par>
                                <p:cTn id="37" presetID="23" presetClass="entr" presetSubtype="16" fill="hold" grpId="0" nodeType="afterEffect">
                                  <p:stCondLst>
                                    <p:cond delay="0"/>
                                  </p:stCondLst>
                                  <p:childTnLst>
                                    <p:set>
                                      <p:cBhvr>
                                        <p:cTn id="38" dur="1" fill="hold">
                                          <p:stCondLst>
                                            <p:cond delay="0"/>
                                          </p:stCondLst>
                                        </p:cTn>
                                        <p:tgtEl>
                                          <p:spTgt spid="109"/>
                                        </p:tgtEl>
                                        <p:attrNameLst>
                                          <p:attrName>style.visibility</p:attrName>
                                        </p:attrNameLst>
                                      </p:cBhvr>
                                      <p:to>
                                        <p:strVal val="visible"/>
                                      </p:to>
                                    </p:set>
                                    <p:anim calcmode="lin" valueType="num">
                                      <p:cBhvr>
                                        <p:cTn id="39" dur="500" fill="hold"/>
                                        <p:tgtEl>
                                          <p:spTgt spid="109"/>
                                        </p:tgtEl>
                                        <p:attrNameLst>
                                          <p:attrName>ppt_w</p:attrName>
                                        </p:attrNameLst>
                                      </p:cBhvr>
                                      <p:tavLst>
                                        <p:tav tm="0">
                                          <p:val>
                                            <p:fltVal val="0"/>
                                          </p:val>
                                        </p:tav>
                                        <p:tav tm="100000">
                                          <p:val>
                                            <p:strVal val="#ppt_w"/>
                                          </p:val>
                                        </p:tav>
                                      </p:tavLst>
                                    </p:anim>
                                    <p:anim calcmode="lin" valueType="num">
                                      <p:cBhvr>
                                        <p:cTn id="40" dur="500" fill="hold"/>
                                        <p:tgtEl>
                                          <p:spTgt spid="109"/>
                                        </p:tgtEl>
                                        <p:attrNameLst>
                                          <p:attrName>ppt_h</p:attrName>
                                        </p:attrNameLst>
                                      </p:cBhvr>
                                      <p:tavLst>
                                        <p:tav tm="0">
                                          <p:val>
                                            <p:fltVal val="0"/>
                                          </p:val>
                                        </p:tav>
                                        <p:tav tm="100000">
                                          <p:val>
                                            <p:strVal val="#ppt_h"/>
                                          </p:val>
                                        </p:tav>
                                      </p:tavLst>
                                    </p:anim>
                                  </p:childTnLst>
                                </p:cTn>
                              </p:par>
                            </p:childTnLst>
                          </p:cTn>
                        </p:par>
                        <p:par>
                          <p:cTn id="41" fill="hold">
                            <p:stCondLst>
                              <p:cond delay="3500"/>
                            </p:stCondLst>
                            <p:childTnLst>
                              <p:par>
                                <p:cTn id="42" presetID="2" presetClass="entr" presetSubtype="8" fill="hold" grpId="0" nodeType="afterEffect">
                                  <p:stCondLst>
                                    <p:cond delay="0"/>
                                  </p:stCondLst>
                                  <p:childTnLst>
                                    <p:set>
                                      <p:cBhvr>
                                        <p:cTn id="43" dur="1" fill="hold">
                                          <p:stCondLst>
                                            <p:cond delay="0"/>
                                          </p:stCondLst>
                                        </p:cTn>
                                        <p:tgtEl>
                                          <p:spTgt spid="90"/>
                                        </p:tgtEl>
                                        <p:attrNameLst>
                                          <p:attrName>style.visibility</p:attrName>
                                        </p:attrNameLst>
                                      </p:cBhvr>
                                      <p:to>
                                        <p:strVal val="visible"/>
                                      </p:to>
                                    </p:set>
                                    <p:anim calcmode="lin" valueType="num">
                                      <p:cBhvr additive="base">
                                        <p:cTn id="44" dur="500" fill="hold"/>
                                        <p:tgtEl>
                                          <p:spTgt spid="90"/>
                                        </p:tgtEl>
                                        <p:attrNameLst>
                                          <p:attrName>ppt_x</p:attrName>
                                        </p:attrNameLst>
                                      </p:cBhvr>
                                      <p:tavLst>
                                        <p:tav tm="0">
                                          <p:val>
                                            <p:strVal val="0-#ppt_w/2"/>
                                          </p:val>
                                        </p:tav>
                                        <p:tav tm="100000">
                                          <p:val>
                                            <p:strVal val="#ppt_x"/>
                                          </p:val>
                                        </p:tav>
                                      </p:tavLst>
                                    </p:anim>
                                    <p:anim calcmode="lin" valueType="num">
                                      <p:cBhvr additive="base">
                                        <p:cTn id="45" dur="500" fill="hold"/>
                                        <p:tgtEl>
                                          <p:spTgt spid="90"/>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3" presetClass="entr" presetSubtype="16" fill="hold" nodeType="clickEffect">
                                  <p:stCondLst>
                                    <p:cond delay="0"/>
                                  </p:stCondLst>
                                  <p:childTnLst>
                                    <p:set>
                                      <p:cBhvr>
                                        <p:cTn id="49" dur="1" fill="hold">
                                          <p:stCondLst>
                                            <p:cond delay="0"/>
                                          </p:stCondLst>
                                        </p:cTn>
                                        <p:tgtEl>
                                          <p:spTgt spid="91"/>
                                        </p:tgtEl>
                                        <p:attrNameLst>
                                          <p:attrName>style.visibility</p:attrName>
                                        </p:attrNameLst>
                                      </p:cBhvr>
                                      <p:to>
                                        <p:strVal val="visible"/>
                                      </p:to>
                                    </p:set>
                                    <p:anim calcmode="lin" valueType="num">
                                      <p:cBhvr>
                                        <p:cTn id="50" dur="500" fill="hold"/>
                                        <p:tgtEl>
                                          <p:spTgt spid="91"/>
                                        </p:tgtEl>
                                        <p:attrNameLst>
                                          <p:attrName>ppt_w</p:attrName>
                                        </p:attrNameLst>
                                      </p:cBhvr>
                                      <p:tavLst>
                                        <p:tav tm="0">
                                          <p:val>
                                            <p:fltVal val="0"/>
                                          </p:val>
                                        </p:tav>
                                        <p:tav tm="100000">
                                          <p:val>
                                            <p:strVal val="#ppt_w"/>
                                          </p:val>
                                        </p:tav>
                                      </p:tavLst>
                                    </p:anim>
                                    <p:anim calcmode="lin" valueType="num">
                                      <p:cBhvr>
                                        <p:cTn id="51" dur="500" fill="hold"/>
                                        <p:tgtEl>
                                          <p:spTgt spid="91"/>
                                        </p:tgtEl>
                                        <p:attrNameLst>
                                          <p:attrName>ppt_h</p:attrName>
                                        </p:attrNameLst>
                                      </p:cBhvr>
                                      <p:tavLst>
                                        <p:tav tm="0">
                                          <p:val>
                                            <p:fltVal val="0"/>
                                          </p:val>
                                        </p:tav>
                                        <p:tav tm="100000">
                                          <p:val>
                                            <p:strVal val="#ppt_h"/>
                                          </p:val>
                                        </p:tav>
                                      </p:tavLst>
                                    </p:anim>
                                  </p:childTnLst>
                                </p:cTn>
                              </p:par>
                            </p:childTnLst>
                          </p:cTn>
                        </p:par>
                        <p:par>
                          <p:cTn id="52" fill="hold">
                            <p:stCondLst>
                              <p:cond delay="500"/>
                            </p:stCondLst>
                            <p:childTnLst>
                              <p:par>
                                <p:cTn id="53" presetID="22" presetClass="entr" presetSubtype="4" fill="hold" nodeType="afterEffect">
                                  <p:stCondLst>
                                    <p:cond delay="100"/>
                                  </p:stCondLst>
                                  <p:childTnLst>
                                    <p:set>
                                      <p:cBhvr>
                                        <p:cTn id="54" dur="1" fill="hold">
                                          <p:stCondLst>
                                            <p:cond delay="0"/>
                                          </p:stCondLst>
                                        </p:cTn>
                                        <p:tgtEl>
                                          <p:spTgt spid="94"/>
                                        </p:tgtEl>
                                        <p:attrNameLst>
                                          <p:attrName>style.visibility</p:attrName>
                                        </p:attrNameLst>
                                      </p:cBhvr>
                                      <p:to>
                                        <p:strVal val="visible"/>
                                      </p:to>
                                    </p:set>
                                    <p:animEffect transition="in" filter="wipe(down)">
                                      <p:cBhvr>
                                        <p:cTn id="55" dur="500"/>
                                        <p:tgtEl>
                                          <p:spTgt spid="94"/>
                                        </p:tgtEl>
                                      </p:cBhvr>
                                    </p:animEffect>
                                  </p:childTnLst>
                                  <p:subTnLst>
                                    <p:set>
                                      <p:cBhvr override="childStyle">
                                        <p:cTn dur="1" fill="hold" display="0" masterRel="nextClick" afterEffect="1"/>
                                        <p:tgtEl>
                                          <p:spTgt spid="94"/>
                                        </p:tgtEl>
                                        <p:attrNameLst>
                                          <p:attrName>style.visibility</p:attrName>
                                        </p:attrNameLst>
                                      </p:cBhvr>
                                      <p:to>
                                        <p:strVal val="hidden"/>
                                      </p:to>
                                    </p:set>
                                  </p:subTnLst>
                                </p:cTn>
                              </p:par>
                            </p:childTnLst>
                          </p:cTn>
                        </p:par>
                        <p:par>
                          <p:cTn id="56" fill="hold">
                            <p:stCondLst>
                              <p:cond delay="1100"/>
                            </p:stCondLst>
                            <p:childTnLst>
                              <p:par>
                                <p:cTn id="57" presetID="17" presetClass="entr" presetSubtype="8" fill="hold" nodeType="afterEffect">
                                  <p:stCondLst>
                                    <p:cond delay="100"/>
                                  </p:stCondLst>
                                  <p:childTnLst>
                                    <p:set>
                                      <p:cBhvr>
                                        <p:cTn id="58" dur="1" fill="hold">
                                          <p:stCondLst>
                                            <p:cond delay="0"/>
                                          </p:stCondLst>
                                        </p:cTn>
                                        <p:tgtEl>
                                          <p:spTgt spid="101"/>
                                        </p:tgtEl>
                                        <p:attrNameLst>
                                          <p:attrName>style.visibility</p:attrName>
                                        </p:attrNameLst>
                                      </p:cBhvr>
                                      <p:to>
                                        <p:strVal val="visible"/>
                                      </p:to>
                                    </p:set>
                                    <p:anim calcmode="lin" valueType="num">
                                      <p:cBhvr>
                                        <p:cTn id="59" dur="500" fill="hold"/>
                                        <p:tgtEl>
                                          <p:spTgt spid="101"/>
                                        </p:tgtEl>
                                        <p:attrNameLst>
                                          <p:attrName>ppt_x</p:attrName>
                                        </p:attrNameLst>
                                      </p:cBhvr>
                                      <p:tavLst>
                                        <p:tav tm="0">
                                          <p:val>
                                            <p:strVal val="#ppt_x-#ppt_w/2"/>
                                          </p:val>
                                        </p:tav>
                                        <p:tav tm="100000">
                                          <p:val>
                                            <p:strVal val="#ppt_x"/>
                                          </p:val>
                                        </p:tav>
                                      </p:tavLst>
                                    </p:anim>
                                    <p:anim calcmode="lin" valueType="num">
                                      <p:cBhvr>
                                        <p:cTn id="60" dur="500" fill="hold"/>
                                        <p:tgtEl>
                                          <p:spTgt spid="101"/>
                                        </p:tgtEl>
                                        <p:attrNameLst>
                                          <p:attrName>ppt_y</p:attrName>
                                        </p:attrNameLst>
                                      </p:cBhvr>
                                      <p:tavLst>
                                        <p:tav tm="0">
                                          <p:val>
                                            <p:strVal val="#ppt_y"/>
                                          </p:val>
                                        </p:tav>
                                        <p:tav tm="100000">
                                          <p:val>
                                            <p:strVal val="#ppt_y"/>
                                          </p:val>
                                        </p:tav>
                                      </p:tavLst>
                                    </p:anim>
                                    <p:anim calcmode="lin" valueType="num">
                                      <p:cBhvr>
                                        <p:cTn id="61" dur="500" fill="hold"/>
                                        <p:tgtEl>
                                          <p:spTgt spid="101"/>
                                        </p:tgtEl>
                                        <p:attrNameLst>
                                          <p:attrName>ppt_w</p:attrName>
                                        </p:attrNameLst>
                                      </p:cBhvr>
                                      <p:tavLst>
                                        <p:tav tm="0">
                                          <p:val>
                                            <p:fltVal val="0"/>
                                          </p:val>
                                        </p:tav>
                                        <p:tav tm="100000">
                                          <p:val>
                                            <p:strVal val="#ppt_w"/>
                                          </p:val>
                                        </p:tav>
                                      </p:tavLst>
                                    </p:anim>
                                    <p:anim calcmode="lin" valueType="num">
                                      <p:cBhvr>
                                        <p:cTn id="62" dur="500" fill="hold"/>
                                        <p:tgtEl>
                                          <p:spTgt spid="101"/>
                                        </p:tgtEl>
                                        <p:attrNameLst>
                                          <p:attrName>ppt_h</p:attrName>
                                        </p:attrNameLst>
                                      </p:cBhvr>
                                      <p:tavLst>
                                        <p:tav tm="0">
                                          <p:val>
                                            <p:strVal val="#ppt_h"/>
                                          </p:val>
                                        </p:tav>
                                        <p:tav tm="100000">
                                          <p:val>
                                            <p:strVal val="#ppt_h"/>
                                          </p:val>
                                        </p:tav>
                                      </p:tavLst>
                                    </p:anim>
                                  </p:childTnLst>
                                </p:cTn>
                              </p:par>
                            </p:childTnLst>
                          </p:cTn>
                        </p:par>
                        <p:par>
                          <p:cTn id="63" fill="hold">
                            <p:stCondLst>
                              <p:cond delay="1700"/>
                            </p:stCondLst>
                            <p:childTnLst>
                              <p:par>
                                <p:cTn id="64" presetID="23" presetClass="entr" presetSubtype="16" fill="hold" grpId="0" nodeType="afterEffect">
                                  <p:stCondLst>
                                    <p:cond delay="100"/>
                                  </p:stCondLst>
                                  <p:childTnLst>
                                    <p:set>
                                      <p:cBhvr>
                                        <p:cTn id="65" dur="1" fill="hold">
                                          <p:stCondLst>
                                            <p:cond delay="0"/>
                                          </p:stCondLst>
                                        </p:cTn>
                                        <p:tgtEl>
                                          <p:spTgt spid="105"/>
                                        </p:tgtEl>
                                        <p:attrNameLst>
                                          <p:attrName>style.visibility</p:attrName>
                                        </p:attrNameLst>
                                      </p:cBhvr>
                                      <p:to>
                                        <p:strVal val="visible"/>
                                      </p:to>
                                    </p:set>
                                    <p:anim calcmode="lin" valueType="num">
                                      <p:cBhvr>
                                        <p:cTn id="66" dur="500" fill="hold"/>
                                        <p:tgtEl>
                                          <p:spTgt spid="105"/>
                                        </p:tgtEl>
                                        <p:attrNameLst>
                                          <p:attrName>ppt_w</p:attrName>
                                        </p:attrNameLst>
                                      </p:cBhvr>
                                      <p:tavLst>
                                        <p:tav tm="0">
                                          <p:val>
                                            <p:fltVal val="0"/>
                                          </p:val>
                                        </p:tav>
                                        <p:tav tm="100000">
                                          <p:val>
                                            <p:strVal val="#ppt_w"/>
                                          </p:val>
                                        </p:tav>
                                      </p:tavLst>
                                    </p:anim>
                                    <p:anim calcmode="lin" valueType="num">
                                      <p:cBhvr>
                                        <p:cTn id="67" dur="500" fill="hold"/>
                                        <p:tgtEl>
                                          <p:spTgt spid="105"/>
                                        </p:tgtEl>
                                        <p:attrNameLst>
                                          <p:attrName>ppt_h</p:attrName>
                                        </p:attrNameLst>
                                      </p:cBhvr>
                                      <p:tavLst>
                                        <p:tav tm="0">
                                          <p:val>
                                            <p:fltVal val="0"/>
                                          </p:val>
                                        </p:tav>
                                        <p:tav tm="100000">
                                          <p:val>
                                            <p:strVal val="#ppt_h"/>
                                          </p:val>
                                        </p:tav>
                                      </p:tavLst>
                                    </p:anim>
                                  </p:childTnLst>
                                </p:cTn>
                              </p:par>
                            </p:childTnLst>
                          </p:cTn>
                        </p:par>
                        <p:par>
                          <p:cTn id="68" fill="hold">
                            <p:stCondLst>
                              <p:cond delay="2300"/>
                            </p:stCondLst>
                            <p:childTnLst>
                              <p:par>
                                <p:cTn id="69" presetID="22" presetClass="entr" presetSubtype="8" fill="hold" grpId="0" nodeType="afterEffect">
                                  <p:stCondLst>
                                    <p:cond delay="100"/>
                                  </p:stCondLst>
                                  <p:childTnLst>
                                    <p:set>
                                      <p:cBhvr>
                                        <p:cTn id="70" dur="1" fill="hold">
                                          <p:stCondLst>
                                            <p:cond delay="0"/>
                                          </p:stCondLst>
                                        </p:cTn>
                                        <p:tgtEl>
                                          <p:spTgt spid="107"/>
                                        </p:tgtEl>
                                        <p:attrNameLst>
                                          <p:attrName>style.visibility</p:attrName>
                                        </p:attrNameLst>
                                      </p:cBhvr>
                                      <p:to>
                                        <p:strVal val="visible"/>
                                      </p:to>
                                    </p:set>
                                    <p:animEffect transition="in" filter="wipe(left)">
                                      <p:cBhvr>
                                        <p:cTn id="71" dur="500"/>
                                        <p:tgtEl>
                                          <p:spTgt spid="107"/>
                                        </p:tgtEl>
                                      </p:cBhvr>
                                    </p:animEffect>
                                  </p:childTnLst>
                                </p:cTn>
                              </p:par>
                            </p:childTnLst>
                          </p:cTn>
                        </p:par>
                        <p:par>
                          <p:cTn id="72" fill="hold">
                            <p:stCondLst>
                              <p:cond delay="2900"/>
                            </p:stCondLst>
                            <p:childTnLst>
                              <p:par>
                                <p:cTn id="73" presetID="22" presetClass="entr" presetSubtype="8" fill="hold" grpId="0" nodeType="afterEffect">
                                  <p:stCondLst>
                                    <p:cond delay="100"/>
                                  </p:stCondLst>
                                  <p:childTnLst>
                                    <p:set>
                                      <p:cBhvr>
                                        <p:cTn id="74" dur="1" fill="hold">
                                          <p:stCondLst>
                                            <p:cond delay="0"/>
                                          </p:stCondLst>
                                        </p:cTn>
                                        <p:tgtEl>
                                          <p:spTgt spid="108"/>
                                        </p:tgtEl>
                                        <p:attrNameLst>
                                          <p:attrName>style.visibility</p:attrName>
                                        </p:attrNameLst>
                                      </p:cBhvr>
                                      <p:to>
                                        <p:strVal val="visible"/>
                                      </p:to>
                                    </p:set>
                                    <p:animEffect transition="in" filter="wipe(left)">
                                      <p:cBhvr>
                                        <p:cTn id="75" dur="500"/>
                                        <p:tgtEl>
                                          <p:spTgt spid="108"/>
                                        </p:tgtEl>
                                      </p:cBhvr>
                                    </p:animEffect>
                                  </p:childTnLst>
                                </p:cTn>
                              </p:par>
                            </p:childTnLst>
                          </p:cTn>
                        </p:par>
                        <p:par>
                          <p:cTn id="76" fill="hold">
                            <p:stCondLst>
                              <p:cond delay="3500"/>
                            </p:stCondLst>
                            <p:childTnLst>
                              <p:par>
                                <p:cTn id="77" presetID="22" presetClass="entr" presetSubtype="8" fill="hold" grpId="0" nodeType="afterEffect">
                                  <p:stCondLst>
                                    <p:cond delay="100"/>
                                  </p:stCondLst>
                                  <p:childTnLst>
                                    <p:set>
                                      <p:cBhvr>
                                        <p:cTn id="78" dur="1" fill="hold">
                                          <p:stCondLst>
                                            <p:cond delay="0"/>
                                          </p:stCondLst>
                                        </p:cTn>
                                        <p:tgtEl>
                                          <p:spTgt spid="106"/>
                                        </p:tgtEl>
                                        <p:attrNameLst>
                                          <p:attrName>style.visibility</p:attrName>
                                        </p:attrNameLst>
                                      </p:cBhvr>
                                      <p:to>
                                        <p:strVal val="visible"/>
                                      </p:to>
                                    </p:set>
                                    <p:animEffect transition="in" filter="wipe(left)">
                                      <p:cBhvr>
                                        <p:cTn id="79" dur="500"/>
                                        <p:tgtEl>
                                          <p:spTgt spid="106"/>
                                        </p:tgtEl>
                                      </p:cBhvr>
                                    </p:animEffect>
                                  </p:childTnLst>
                                </p:cTn>
                              </p:par>
                            </p:childTnLst>
                          </p:cTn>
                        </p:par>
                        <p:par>
                          <p:cTn id="80" fill="hold">
                            <p:stCondLst>
                              <p:cond delay="4100"/>
                            </p:stCondLst>
                            <p:childTnLst>
                              <p:par>
                                <p:cTn id="81" presetID="22" presetClass="entr" presetSubtype="8" fill="hold" grpId="0" nodeType="afterEffect">
                                  <p:stCondLst>
                                    <p:cond delay="100"/>
                                  </p:stCondLst>
                                  <p:childTnLst>
                                    <p:set>
                                      <p:cBhvr>
                                        <p:cTn id="82" dur="1" fill="hold">
                                          <p:stCondLst>
                                            <p:cond delay="0"/>
                                          </p:stCondLst>
                                        </p:cTn>
                                        <p:tgtEl>
                                          <p:spTgt spid="104"/>
                                        </p:tgtEl>
                                        <p:attrNameLst>
                                          <p:attrName>style.visibility</p:attrName>
                                        </p:attrNameLst>
                                      </p:cBhvr>
                                      <p:to>
                                        <p:strVal val="visible"/>
                                      </p:to>
                                    </p:set>
                                    <p:animEffect transition="in" filter="wipe(left)">
                                      <p:cBhvr>
                                        <p:cTn id="83"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autoUpdateAnimBg="0"/>
      <p:bldP spid="87" grpId="0" animBg="1" autoUpdateAnimBg="0"/>
      <p:bldP spid="88" grpId="0" animBg="1" autoUpdateAnimBg="0"/>
      <p:bldP spid="89" grpId="0" animBg="1" autoUpdateAnimBg="0"/>
      <p:bldP spid="90" grpId="0" animBg="1" autoUpdateAnimBg="0"/>
      <p:bldP spid="104" grpId="0" animBg="1" autoUpdateAnimBg="0"/>
      <p:bldP spid="105" grpId="0" autoUpdateAnimBg="0"/>
      <p:bldP spid="106" grpId="0" animBg="1"/>
      <p:bldP spid="107" grpId="0" animBg="1"/>
      <p:bldP spid="108" grpId="0" animBg="1"/>
      <p:bldP spid="109"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PA-矩形 8"/>
          <p:cNvSpPr>
            <a:spLocks noChangeArrowheads="1"/>
          </p:cNvSpPr>
          <p:nvPr>
            <p:custDataLst>
              <p:tags r:id="rId1"/>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84998" name="PA-文本框 8"/>
          <p:cNvSpPr txBox="1">
            <a:spLocks noChangeArrowheads="1"/>
          </p:cNvSpPr>
          <p:nvPr>
            <p:custDataLst>
              <p:tags r:id="rId2"/>
            </p:custDataLst>
          </p:nvPr>
        </p:nvSpPr>
        <p:spPr bwMode="auto">
          <a:xfrm>
            <a:off x="1914792" y="2106087"/>
            <a:ext cx="466329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5286"/>
                </a:solidFill>
                <a:effectLst>
                  <a:outerShdw blurRad="38100" dist="38100" dir="2700000" algn="tl">
                    <a:srgbClr val="000000">
                      <a:alpha val="43137"/>
                    </a:srgbClr>
                  </a:outerShdw>
                </a:effectLst>
                <a:latin typeface="Times New Roman" panose="02020603050405020304" pitchFamily="18" charset="0"/>
              </a:rPr>
              <a:t>用</a:t>
            </a:r>
            <a:r>
              <a:rPr lang="en-US" altLang="zh-CN" sz="2400" b="1" dirty="0">
                <a:solidFill>
                  <a:srgbClr val="005286"/>
                </a:solidFill>
                <a:effectLst>
                  <a:outerShdw blurRad="38100" dist="38100" dir="2700000" algn="tl">
                    <a:srgbClr val="000000">
                      <a:alpha val="43137"/>
                    </a:srgbClr>
                  </a:outerShdw>
                </a:effectLst>
                <a:latin typeface="Times New Roman" panose="02020603050405020304" pitchFamily="18" charset="0"/>
              </a:rPr>
              <a:t>74LS138</a:t>
            </a:r>
            <a:r>
              <a:rPr lang="zh-CN" altLang="en-US" sz="2400" b="1" dirty="0">
                <a:solidFill>
                  <a:srgbClr val="005286"/>
                </a:solidFill>
                <a:effectLst>
                  <a:outerShdw blurRad="38100" dist="38100" dir="2700000" algn="tl">
                    <a:srgbClr val="000000">
                      <a:alpha val="43137"/>
                    </a:srgbClr>
                  </a:outerShdw>
                </a:effectLst>
                <a:latin typeface="Times New Roman" panose="02020603050405020304" pitchFamily="18" charset="0"/>
              </a:rPr>
              <a:t>构成</a:t>
            </a:r>
            <a:r>
              <a:rPr lang="en-US" altLang="zh-CN" sz="2400" b="1" dirty="0">
                <a:solidFill>
                  <a:srgbClr val="005286"/>
                </a:solidFill>
                <a:effectLst>
                  <a:outerShdw blurRad="38100" dist="38100" dir="2700000" algn="tl">
                    <a:srgbClr val="000000">
                      <a:alpha val="43137"/>
                    </a:srgbClr>
                  </a:outerShdw>
                </a:effectLst>
                <a:latin typeface="Times New Roman" panose="02020603050405020304" pitchFamily="18" charset="0"/>
              </a:rPr>
              <a:t>1-8</a:t>
            </a:r>
            <a:r>
              <a:rPr lang="zh-CN" altLang="en-US" sz="2400" b="1" dirty="0">
                <a:solidFill>
                  <a:srgbClr val="005286"/>
                </a:solidFill>
                <a:effectLst>
                  <a:outerShdw blurRad="38100" dist="38100" dir="2700000" algn="tl">
                    <a:srgbClr val="000000">
                      <a:alpha val="43137"/>
                    </a:srgbClr>
                  </a:outerShdw>
                </a:effectLst>
                <a:latin typeface="Times New Roman" panose="02020603050405020304" pitchFamily="18" charset="0"/>
              </a:rPr>
              <a:t>路数据分配器</a:t>
            </a:r>
            <a:endParaRPr lang="zh-CN" altLang="en-US" sz="2400" b="1" dirty="0">
              <a:solidFill>
                <a:srgbClr val="005286"/>
              </a:solidFill>
              <a:effectLst>
                <a:outerShdw blurRad="38100" dist="38100" dir="2700000" algn="tl">
                  <a:srgbClr val="000000">
                    <a:alpha val="43137"/>
                  </a:srgbClr>
                </a:outerShdw>
              </a:effectLst>
              <a:latin typeface="Times New Roman" panose="02020603050405020304" pitchFamily="18" charset="0"/>
            </a:endParaRPr>
          </a:p>
        </p:txBody>
      </p:sp>
      <p:sp>
        <p:nvSpPr>
          <p:cNvPr id="84999" name="PA-矩形 11"/>
          <p:cNvSpPr>
            <a:spLocks noChangeArrowheads="1"/>
          </p:cNvSpPr>
          <p:nvPr>
            <p:custDataLst>
              <p:tags r:id="rId3"/>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81928" name="PA-文本框 7"/>
          <p:cNvSpPr txBox="1">
            <a:spLocks noChangeArrowheads="1"/>
          </p:cNvSpPr>
          <p:nvPr>
            <p:custDataLst>
              <p:tags r:id="rId4"/>
            </p:custDataLst>
          </p:nvPr>
        </p:nvSpPr>
        <p:spPr bwMode="auto">
          <a:xfrm>
            <a:off x="7162800" y="2029098"/>
            <a:ext cx="3886070" cy="168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nSpc>
                <a:spcPct val="150000"/>
              </a:lnSpc>
              <a:spcBef>
                <a:spcPct val="0"/>
              </a:spcBef>
              <a:buFontTx/>
              <a:buNone/>
            </a:pPr>
            <a:r>
              <a:rPr lang="en-US" altLang="zh-CN" sz="2400" b="1" dirty="0">
                <a:solidFill>
                  <a:srgbClr val="0000CC"/>
                </a:solidFill>
                <a:latin typeface="Times New Roman" panose="02020603050405020304" pitchFamily="18" charset="0"/>
                <a:ea typeface="楷体" panose="02010609060101010101" pitchFamily="49" charset="-122"/>
              </a:rPr>
              <a:t>G2BN=0</a:t>
            </a:r>
            <a:r>
              <a:rPr lang="zh-CN" altLang="en-US" sz="2400" b="1" dirty="0">
                <a:solidFill>
                  <a:srgbClr val="000000"/>
                </a:solidFill>
                <a:latin typeface="Times New Roman" panose="02020603050405020304" pitchFamily="18" charset="0"/>
                <a:ea typeface="楷体" panose="02010609060101010101" pitchFamily="49" charset="-122"/>
              </a:rPr>
              <a:t>时，</a:t>
            </a:r>
            <a:r>
              <a:rPr lang="en-US" altLang="zh-CN" sz="2400" b="1" dirty="0">
                <a:solidFill>
                  <a:srgbClr val="000000"/>
                </a:solidFill>
                <a:latin typeface="Times New Roman" panose="02020603050405020304" pitchFamily="18" charset="0"/>
                <a:ea typeface="楷体" panose="02010609060101010101" pitchFamily="49" charset="-122"/>
              </a:rPr>
              <a:t>74138</a:t>
            </a:r>
            <a:r>
              <a:rPr lang="zh-CN" altLang="en-US" sz="2400" b="1" dirty="0">
                <a:solidFill>
                  <a:srgbClr val="000000"/>
                </a:solidFill>
                <a:latin typeface="Times New Roman" panose="02020603050405020304" pitchFamily="18" charset="0"/>
                <a:ea typeface="楷体" panose="02010609060101010101" pitchFamily="49" charset="-122"/>
              </a:rPr>
              <a:t>工作</a:t>
            </a:r>
            <a:r>
              <a:rPr lang="en-US" altLang="zh-CN" sz="2400" b="1" dirty="0">
                <a:solidFill>
                  <a:srgbClr val="000000"/>
                </a:solidFill>
                <a:latin typeface="Times New Roman" panose="02020603050405020304" pitchFamily="18" charset="0"/>
                <a:ea typeface="楷体" panose="02010609060101010101" pitchFamily="49" charset="-122"/>
              </a:rPr>
              <a:t>(</a:t>
            </a:r>
            <a:r>
              <a:rPr lang="zh-CN" altLang="en-US" sz="2400" b="1" dirty="0">
                <a:solidFill>
                  <a:srgbClr val="000000"/>
                </a:solidFill>
                <a:latin typeface="Times New Roman" panose="02020603050405020304" pitchFamily="18" charset="0"/>
                <a:ea typeface="楷体" panose="02010609060101010101" pitchFamily="49" charset="-122"/>
              </a:rPr>
              <a:t>输出低有效</a:t>
            </a:r>
            <a:r>
              <a:rPr lang="en-US" altLang="zh-CN" sz="2400" b="1" dirty="0">
                <a:solidFill>
                  <a:srgbClr val="000000"/>
                </a:solidFill>
                <a:latin typeface="Times New Roman" panose="02020603050405020304" pitchFamily="18" charset="0"/>
                <a:ea typeface="楷体" panose="02010609060101010101" pitchFamily="49" charset="-122"/>
              </a:rPr>
              <a:t>),</a:t>
            </a:r>
            <a:r>
              <a:rPr lang="zh-CN" altLang="en-US" sz="2400" b="1" dirty="0">
                <a:solidFill>
                  <a:srgbClr val="000000"/>
                </a:solidFill>
                <a:latin typeface="Times New Roman" panose="02020603050405020304" pitchFamily="18" charset="0"/>
                <a:ea typeface="楷体" panose="02010609060101010101" pitchFamily="49" charset="-122"/>
              </a:rPr>
              <a:t>则输出</a:t>
            </a:r>
            <a:r>
              <a:rPr lang="en-US" altLang="zh-CN" sz="2400" b="1" dirty="0">
                <a:solidFill>
                  <a:srgbClr val="000000"/>
                </a:solidFill>
                <a:latin typeface="Times New Roman" panose="02020603050405020304" pitchFamily="18" charset="0"/>
                <a:ea typeface="楷体" panose="02010609060101010101" pitchFamily="49" charset="-122"/>
              </a:rPr>
              <a:t>CBA</a:t>
            </a:r>
            <a:r>
              <a:rPr lang="zh-CN" altLang="en-US" sz="2400" b="1" dirty="0">
                <a:solidFill>
                  <a:srgbClr val="000000"/>
                </a:solidFill>
                <a:latin typeface="Times New Roman" panose="02020603050405020304" pitchFamily="18" charset="0"/>
                <a:ea typeface="楷体" panose="02010609060101010101" pitchFamily="49" charset="-122"/>
              </a:rPr>
              <a:t>选定的通道数据</a:t>
            </a:r>
            <a:r>
              <a:rPr lang="en-US" altLang="zh-CN" sz="2400" b="1" dirty="0">
                <a:solidFill>
                  <a:srgbClr val="000000"/>
                </a:solidFill>
                <a:latin typeface="Times New Roman" panose="02020603050405020304" pitchFamily="18" charset="0"/>
                <a:ea typeface="楷体" panose="02010609060101010101" pitchFamily="49" charset="-122"/>
              </a:rPr>
              <a:t>(</a:t>
            </a:r>
            <a:r>
              <a:rPr lang="zh-CN" altLang="en-US" sz="2400" b="1" dirty="0">
                <a:solidFill>
                  <a:srgbClr val="000000"/>
                </a:solidFill>
                <a:latin typeface="Times New Roman" panose="02020603050405020304" pitchFamily="18" charset="0"/>
                <a:ea typeface="楷体" panose="02010609060101010101" pitchFamily="49" charset="-122"/>
              </a:rPr>
              <a:t>结果为</a:t>
            </a:r>
            <a:r>
              <a:rPr lang="en-US" altLang="zh-CN" sz="2400" b="1" dirty="0">
                <a:solidFill>
                  <a:srgbClr val="FF0000"/>
                </a:solidFill>
                <a:latin typeface="+mj-lt"/>
                <a:ea typeface="+mn-ea"/>
              </a:rPr>
              <a:t>0</a:t>
            </a:r>
            <a:r>
              <a:rPr lang="en-US" altLang="zh-CN" sz="2400" b="1" dirty="0">
                <a:solidFill>
                  <a:srgbClr val="000000"/>
                </a:solidFill>
                <a:latin typeface="Times New Roman" panose="02020603050405020304" pitchFamily="18" charset="0"/>
                <a:ea typeface="楷体" panose="02010609060101010101" pitchFamily="49" charset="-122"/>
              </a:rPr>
              <a:t>)</a:t>
            </a:r>
            <a:r>
              <a:rPr lang="zh-CN" altLang="en-US" sz="2400" b="1" dirty="0">
                <a:solidFill>
                  <a:srgbClr val="000000"/>
                </a:solidFill>
                <a:latin typeface="Times New Roman" panose="02020603050405020304" pitchFamily="18" charset="0"/>
                <a:ea typeface="楷体" panose="02010609060101010101" pitchFamily="49" charset="-122"/>
              </a:rPr>
              <a:t>；</a:t>
            </a:r>
            <a:endParaRPr lang="zh-CN" altLang="en-US" sz="2400" b="1" dirty="0">
              <a:solidFill>
                <a:srgbClr val="000000"/>
              </a:solidFill>
              <a:latin typeface="Times New Roman" panose="02020603050405020304" pitchFamily="18" charset="0"/>
              <a:ea typeface="楷体" panose="02010609060101010101" pitchFamily="49" charset="-122"/>
            </a:endParaRPr>
          </a:p>
        </p:txBody>
      </p:sp>
      <p:sp>
        <p:nvSpPr>
          <p:cNvPr id="81929" name="PA-文本框 8"/>
          <p:cNvSpPr txBox="1">
            <a:spLocks noChangeArrowheads="1"/>
          </p:cNvSpPr>
          <p:nvPr>
            <p:custDataLst>
              <p:tags r:id="rId5"/>
            </p:custDataLst>
          </p:nvPr>
        </p:nvSpPr>
        <p:spPr bwMode="auto">
          <a:xfrm>
            <a:off x="7162800" y="4223553"/>
            <a:ext cx="380987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nSpc>
                <a:spcPct val="150000"/>
              </a:lnSpc>
              <a:spcBef>
                <a:spcPct val="0"/>
              </a:spcBef>
              <a:buFontTx/>
              <a:buNone/>
            </a:pPr>
            <a:r>
              <a:rPr lang="en-US" altLang="zh-CN" sz="2400" b="1" dirty="0">
                <a:solidFill>
                  <a:srgbClr val="FF0000"/>
                </a:solidFill>
                <a:latin typeface="+mj-lt"/>
                <a:ea typeface="+mn-ea"/>
              </a:rPr>
              <a:t>G2BN=1</a:t>
            </a:r>
            <a:r>
              <a:rPr lang="zh-CN" altLang="en-US" sz="2400" b="1" dirty="0">
                <a:solidFill>
                  <a:srgbClr val="000000"/>
                </a:solidFill>
                <a:latin typeface="+mj-lt"/>
                <a:ea typeface="+mn-ea"/>
              </a:rPr>
              <a:t>，</a:t>
            </a:r>
            <a:r>
              <a:rPr lang="en-US" altLang="zh-CN" sz="2400" b="1" dirty="0">
                <a:solidFill>
                  <a:srgbClr val="000000"/>
                </a:solidFill>
                <a:latin typeface="+mj-lt"/>
                <a:ea typeface="+mn-ea"/>
              </a:rPr>
              <a:t>74138</a:t>
            </a:r>
            <a:r>
              <a:rPr lang="zh-CN" altLang="en-US" sz="2400" b="1" dirty="0">
                <a:solidFill>
                  <a:srgbClr val="000000"/>
                </a:solidFill>
                <a:latin typeface="+mj-lt"/>
                <a:ea typeface="+mn-ea"/>
              </a:rPr>
              <a:t>禁止，所有输出端都输出</a:t>
            </a:r>
            <a:r>
              <a:rPr lang="en-US" altLang="zh-CN" sz="2400" b="1" dirty="0">
                <a:solidFill>
                  <a:srgbClr val="FF0000"/>
                </a:solidFill>
                <a:latin typeface="+mj-lt"/>
                <a:ea typeface="+mn-ea"/>
              </a:rPr>
              <a:t>1</a:t>
            </a:r>
            <a:r>
              <a:rPr lang="zh-CN" altLang="en-US" sz="2400" b="1" dirty="0">
                <a:solidFill>
                  <a:srgbClr val="000000"/>
                </a:solidFill>
                <a:latin typeface="+mj-lt"/>
                <a:ea typeface="+mn-ea"/>
              </a:rPr>
              <a:t>。</a:t>
            </a:r>
            <a:r>
              <a:rPr lang="zh-CN" altLang="en-US" sz="2400" b="1" dirty="0">
                <a:solidFill>
                  <a:srgbClr val="FF6600"/>
                </a:solidFill>
                <a:latin typeface="+mj-lt"/>
                <a:ea typeface="+mn-ea"/>
              </a:rPr>
              <a:t>即实现把数据</a:t>
            </a:r>
            <a:r>
              <a:rPr lang="en-US" altLang="zh-CN" sz="2400" b="1" dirty="0">
                <a:solidFill>
                  <a:srgbClr val="FF6600"/>
                </a:solidFill>
                <a:latin typeface="+mj-lt"/>
                <a:ea typeface="+mn-ea"/>
              </a:rPr>
              <a:t>D</a:t>
            </a:r>
            <a:r>
              <a:rPr lang="zh-CN" altLang="en-US" sz="2400" b="1" dirty="0">
                <a:solidFill>
                  <a:srgbClr val="FF6600"/>
                </a:solidFill>
                <a:latin typeface="+mj-lt"/>
                <a:ea typeface="+mn-ea"/>
              </a:rPr>
              <a:t>分配到输出端</a:t>
            </a:r>
            <a:r>
              <a:rPr lang="zh-CN" altLang="en-US" sz="2400" b="1" dirty="0">
                <a:solidFill>
                  <a:srgbClr val="005286"/>
                </a:solidFill>
                <a:latin typeface="+mj-lt"/>
                <a:ea typeface="+mn-ea"/>
              </a:rPr>
              <a:t>。</a:t>
            </a:r>
            <a:endParaRPr lang="zh-CN" altLang="en-US" sz="2400" b="1" dirty="0">
              <a:solidFill>
                <a:srgbClr val="005286"/>
              </a:solidFill>
              <a:latin typeface="+mj-lt"/>
              <a:ea typeface="+mn-ea"/>
            </a:endParaRPr>
          </a:p>
        </p:txBody>
      </p:sp>
      <p:pic>
        <p:nvPicPr>
          <p:cNvPr id="4" name="PA-图片 3"/>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1911188" y="2670377"/>
            <a:ext cx="5029636" cy="2956816"/>
          </a:xfrm>
          <a:prstGeom prst="rect">
            <a:avLst/>
          </a:prstGeom>
        </p:spPr>
      </p:pic>
      <p:pic>
        <p:nvPicPr>
          <p:cNvPr id="6" name="PA-图片 5"/>
          <p:cNvPicPr>
            <a:picLocks noChangeAspect="1"/>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a:xfrm>
            <a:off x="2362298" y="5867336"/>
            <a:ext cx="3340898" cy="530398"/>
          </a:xfrm>
          <a:prstGeom prst="rect">
            <a:avLst/>
          </a:prstGeom>
        </p:spPr>
      </p:pic>
      <p:sp>
        <p:nvSpPr>
          <p:cNvPr id="12" name="PA-文本框 5"/>
          <p:cNvSpPr txBox="1">
            <a:spLocks noChangeArrowheads="1"/>
          </p:cNvSpPr>
          <p:nvPr>
            <p:custDataLst>
              <p:tags r:id="rId10"/>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4. </a:t>
            </a:r>
            <a:r>
              <a:rPr kumimoji="1" lang="zh-CN" altLang="en-US" sz="2800" b="1" dirty="0">
                <a:solidFill>
                  <a:srgbClr val="005286"/>
                </a:solidFill>
                <a:latin typeface="+mj-ea"/>
                <a:ea typeface="+mj-ea"/>
                <a:sym typeface="微软雅黑" panose="020B0503020204020204" pitchFamily="34" charset="-122"/>
              </a:rPr>
              <a:t>数据分配器</a:t>
            </a:r>
            <a:endParaRPr kumimoji="1" lang="zh-CN" altLang="en-US" sz="2800" b="1" dirty="0">
              <a:solidFill>
                <a:srgbClr val="005286"/>
              </a:solidFill>
              <a:latin typeface="+mj-ea"/>
              <a:ea typeface="+mj-ea"/>
              <a:sym typeface="微软雅黑" panose="020B0503020204020204" pitchFamily="34" charset="-122"/>
            </a:endParaRPr>
          </a:p>
        </p:txBody>
      </p:sp>
      <p:sp>
        <p:nvSpPr>
          <p:cNvPr id="13" name="PA-圆角矩形 1"/>
          <p:cNvSpPr/>
          <p:nvPr>
            <p:custDataLst>
              <p:tags r:id="rId11"/>
            </p:custDataLst>
          </p:nvPr>
        </p:nvSpPr>
        <p:spPr>
          <a:xfrm>
            <a:off x="-348342" y="516695"/>
            <a:ext cx="4968234"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PA-文本框 5"/>
          <p:cNvSpPr txBox="1">
            <a:spLocks noChangeArrowheads="1"/>
          </p:cNvSpPr>
          <p:nvPr>
            <p:custDataLst>
              <p:tags r:id="rId12"/>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数据选择器与数据分配器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4998"/>
                                        </p:tgtEl>
                                        <p:attrNameLst>
                                          <p:attrName>style.visibility</p:attrName>
                                        </p:attrNameLst>
                                      </p:cBhvr>
                                      <p:to>
                                        <p:strVal val="visible"/>
                                      </p:to>
                                    </p:set>
                                    <p:anim calcmode="lin" valueType="num">
                                      <p:cBhvr additive="base">
                                        <p:cTn id="7" dur="500" fill="hold"/>
                                        <p:tgtEl>
                                          <p:spTgt spid="84998"/>
                                        </p:tgtEl>
                                        <p:attrNameLst>
                                          <p:attrName>ppt_x</p:attrName>
                                        </p:attrNameLst>
                                      </p:cBhvr>
                                      <p:tavLst>
                                        <p:tav tm="0">
                                          <p:val>
                                            <p:strVal val="#ppt_x"/>
                                          </p:val>
                                        </p:tav>
                                        <p:tav tm="100000">
                                          <p:val>
                                            <p:strVal val="#ppt_x"/>
                                          </p:val>
                                        </p:tav>
                                      </p:tavLst>
                                    </p:anim>
                                    <p:anim calcmode="lin" valueType="num">
                                      <p:cBhvr additive="base">
                                        <p:cTn id="8" dur="500" fill="hold"/>
                                        <p:tgtEl>
                                          <p:spTgt spid="84998"/>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1928"/>
                                        </p:tgtEl>
                                        <p:attrNameLst>
                                          <p:attrName>style.visibility</p:attrName>
                                        </p:attrNameLst>
                                      </p:cBhvr>
                                      <p:to>
                                        <p:strVal val="visible"/>
                                      </p:to>
                                    </p:set>
                                    <p:animEffect transition="in" filter="wipe(up)">
                                      <p:cBhvr>
                                        <p:cTn id="21" dur="500"/>
                                        <p:tgtEl>
                                          <p:spTgt spid="8192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81929"/>
                                        </p:tgtEl>
                                        <p:attrNameLst>
                                          <p:attrName>style.visibility</p:attrName>
                                        </p:attrNameLst>
                                      </p:cBhvr>
                                      <p:to>
                                        <p:strVal val="visible"/>
                                      </p:to>
                                    </p:set>
                                    <p:animEffect transition="in" filter="wipe(up)">
                                      <p:cBhvr>
                                        <p:cTn id="26" dur="500"/>
                                        <p:tgtEl>
                                          <p:spTgt spid="81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8" grpId="0"/>
      <p:bldP spid="81928" grpId="0" autoUpdateAnimBg="0"/>
      <p:bldP spid="81929"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TextPlaceholder 1"/>
          <p:cNvSpPr>
            <a:spLocks noGrp="1"/>
          </p:cNvSpPr>
          <p:nvPr>
            <p:ph type="body" sz="quarter" idx="10"/>
            <p:custDataLst>
              <p:tags r:id="rId1"/>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4.6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加法器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PA-TextPlaceholder 2"/>
          <p:cNvSpPr>
            <a:spLocks noGrp="1"/>
          </p:cNvSpPr>
          <p:nvPr>
            <p:ph type="body" sz="quarter" idx="11"/>
            <p:custDataLst>
              <p:tags r:id="rId2"/>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4.5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数据选择器与数据分配器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PA-TextPlaceholder 3"/>
          <p:cNvSpPr>
            <a:spLocks noGrp="1"/>
          </p:cNvSpPr>
          <p:nvPr>
            <p:ph type="body" sz="quarter" idx="12"/>
            <p:custDataLst>
              <p:tags r:id="rId3"/>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4.4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译码器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PA-TextPlaceholder 4"/>
          <p:cNvSpPr>
            <a:spLocks noGrp="1"/>
          </p:cNvSpPr>
          <p:nvPr>
            <p:ph type="body" sz="quarter" idx="13"/>
            <p:custDataLst>
              <p:tags r:id="rId4"/>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TextPlaceholder 9"/>
          <p:cNvSpPr>
            <a:spLocks noGrp="1"/>
          </p:cNvSpPr>
          <p:nvPr>
            <p:ph type="body" sz="quarter" idx="14"/>
            <p:custDataLst>
              <p:tags r:id="rId5"/>
            </p:custDataLst>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4.7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比较器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占位符 5"/>
          <p:cNvSpPr>
            <a:spLocks noGrp="1"/>
          </p:cNvSpPr>
          <p:nvPr>
            <p:ph type="body" sz="quarter" idx="15"/>
          </p:nvPr>
        </p:nvSpPr>
        <p:spPr/>
        <p:txBody>
          <a:bodyPr/>
          <a:lstStyle/>
          <a:p>
            <a:r>
              <a:rPr lang="en-US" altLang="zh-CN" dirty="0"/>
              <a:t>4.8 </a:t>
            </a:r>
            <a:r>
              <a:rPr lang="zh-CN" altLang="en-US" dirty="0"/>
              <a:t>广义译码器概念 </a:t>
            </a:r>
            <a:endParaRPr lang="zh-CN" altLang="en-US" dirty="0"/>
          </a:p>
        </p:txBody>
      </p:sp>
      <p:sp>
        <p:nvSpPr>
          <p:cNvPr id="7" name="文本占位符 6"/>
          <p:cNvSpPr>
            <a:spLocks noGrp="1"/>
          </p:cNvSpPr>
          <p:nvPr>
            <p:ph type="body" sz="quarter" idx="16"/>
          </p:nvPr>
        </p:nvSpPr>
        <p:spPr/>
        <p:txBody>
          <a:bodyPr/>
          <a:lstStyle/>
          <a:p>
            <a:r>
              <a:rPr lang="en-US" altLang="zh-CN" dirty="0"/>
              <a:t>4.9 </a:t>
            </a:r>
            <a:r>
              <a:rPr lang="zh-CN" altLang="en-US" dirty="0"/>
              <a:t>可编程逻辑器件的结构与原理</a:t>
            </a:r>
            <a:endParaRPr lang="zh-CN" altLang="en-US" dirty="0"/>
          </a:p>
        </p:txBody>
      </p:sp>
      <p:sp>
        <p:nvSpPr>
          <p:cNvPr id="8" name="文本占位符 7"/>
          <p:cNvSpPr>
            <a:spLocks noGrp="1"/>
          </p:cNvSpPr>
          <p:nvPr>
            <p:ph type="body" sz="quarter" idx="17"/>
          </p:nvPr>
        </p:nvSpPr>
        <p:spPr/>
        <p:txBody>
          <a:bodyPr/>
          <a:lstStyle/>
          <a:p>
            <a:r>
              <a:rPr lang="en-US" altLang="zh-CN" dirty="0"/>
              <a:t>……</a:t>
            </a:r>
            <a:endParaRPr lang="zh-CN" altLang="en-US" dirty="0"/>
          </a:p>
        </p:txBody>
      </p:sp>
      <p:sp>
        <p:nvSpPr>
          <p:cNvPr id="9" name="文本占位符 8"/>
          <p:cNvSpPr>
            <a:spLocks noGrp="1"/>
          </p:cNvSpPr>
          <p:nvPr>
            <p:ph type="body" sz="quarter" idx="18"/>
          </p:nvPr>
        </p:nvSpPr>
        <p:spPr/>
        <p:txBody>
          <a:body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占位符 14"/>
          <p:cNvSpPr>
            <a:spLocks noGrp="1"/>
          </p:cNvSpPr>
          <p:nvPr>
            <p:ph type="body" sz="quarter" idx="19"/>
          </p:nvPr>
        </p:nvSpPr>
        <p:spPr/>
        <p:txBody>
          <a:body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占位符 10"/>
          <p:cNvSpPr>
            <a:spLocks noGrp="1"/>
          </p:cNvSpPr>
          <p:nvPr>
            <p:ph type="body" sz="quarter" idx="20"/>
          </p:nvPr>
        </p:nvSpPr>
        <p:spPr/>
        <p:txBody>
          <a:bodyPr/>
          <a:lstStyle/>
          <a:p>
            <a:endParaRPr lang="zh-CN" altLang="en-US"/>
          </a:p>
        </p:txBody>
      </p:sp>
      <p:sp>
        <p:nvSpPr>
          <p:cNvPr id="14" name="PA-TextPlaceholder 4"/>
          <p:cNvSpPr txBox="1"/>
          <p:nvPr>
            <p:custDataLst>
              <p:tags r:id="rId6"/>
            </p:custDataLst>
          </p:nvPr>
        </p:nvSpPr>
        <p:spPr>
          <a:xfrm>
            <a:off x="3313081" y="1999847"/>
            <a:ext cx="11755471" cy="47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rgbClr val="005286"/>
                </a:solidFill>
                <a:latin typeface="Songti SC" panose="02010600040101010101" pitchFamily="2" charset="-122"/>
                <a:ea typeface="Songti SC" panose="0201060004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08" name="PA-文本框 4"/>
          <p:cNvSpPr txBox="1">
            <a:spLocks noChangeArrowheads="1"/>
          </p:cNvSpPr>
          <p:nvPr>
            <p:custDataLst>
              <p:tags r:id="rId1"/>
            </p:custDataLst>
          </p:nvPr>
        </p:nvSpPr>
        <p:spPr bwMode="auto">
          <a:xfrm>
            <a:off x="1561368" y="2027323"/>
            <a:ext cx="8612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zh-CN" sz="2400" b="1" dirty="0">
                <a:solidFill>
                  <a:srgbClr val="000000"/>
                </a:solidFill>
                <a:latin typeface="+mn-ea"/>
                <a:ea typeface="+mn-ea"/>
                <a:sym typeface="微软雅黑" panose="020B0503020204020204" pitchFamily="34" charset="-122"/>
              </a:rPr>
              <a:t>将输入的两个</a:t>
            </a:r>
            <a:r>
              <a:rPr lang="en-US" altLang="zh-CN" sz="2400" b="1" dirty="0">
                <a:solidFill>
                  <a:srgbClr val="000000"/>
                </a:solidFill>
                <a:latin typeface="+mn-ea"/>
                <a:ea typeface="+mn-ea"/>
                <a:sym typeface="微软雅黑" panose="020B0503020204020204" pitchFamily="34" charset="-122"/>
              </a:rPr>
              <a:t>1</a:t>
            </a:r>
            <a:r>
              <a:rPr lang="zh-CN" altLang="zh-CN" sz="2400" b="1" dirty="0">
                <a:solidFill>
                  <a:srgbClr val="000000"/>
                </a:solidFill>
                <a:latin typeface="+mn-ea"/>
                <a:ea typeface="+mn-ea"/>
                <a:sym typeface="微软雅黑" panose="020B0503020204020204" pitchFamily="34" charset="-122"/>
              </a:rPr>
              <a:t>位二进制数</a:t>
            </a:r>
            <a:r>
              <a:rPr lang="en-US" altLang="zh-CN" sz="2400" b="1" dirty="0">
                <a:solidFill>
                  <a:srgbClr val="000000"/>
                </a:solidFill>
                <a:latin typeface="+mn-ea"/>
                <a:ea typeface="+mn-ea"/>
                <a:sym typeface="微软雅黑" panose="020B0503020204020204" pitchFamily="34" charset="-122"/>
              </a:rPr>
              <a:t>A</a:t>
            </a:r>
            <a:r>
              <a:rPr lang="zh-CN" altLang="zh-CN" sz="2400" b="1" dirty="0">
                <a:solidFill>
                  <a:srgbClr val="000000"/>
                </a:solidFill>
                <a:latin typeface="+mn-ea"/>
                <a:ea typeface="+mn-ea"/>
                <a:sym typeface="微软雅黑" panose="020B0503020204020204" pitchFamily="34" charset="-122"/>
              </a:rPr>
              <a:t>和</a:t>
            </a:r>
            <a:r>
              <a:rPr lang="en-US" altLang="zh-CN" sz="2400" b="1" dirty="0">
                <a:solidFill>
                  <a:srgbClr val="000000"/>
                </a:solidFill>
                <a:latin typeface="+mn-ea"/>
                <a:ea typeface="+mn-ea"/>
                <a:sym typeface="微软雅黑" panose="020B0503020204020204" pitchFamily="34" charset="-122"/>
              </a:rPr>
              <a:t>B</a:t>
            </a:r>
            <a:r>
              <a:rPr lang="zh-CN" altLang="zh-CN" sz="2400" b="1" dirty="0">
                <a:solidFill>
                  <a:srgbClr val="000000"/>
                </a:solidFill>
                <a:latin typeface="+mn-ea"/>
                <a:ea typeface="+mn-ea"/>
                <a:sym typeface="微软雅黑" panose="020B0503020204020204" pitchFamily="34" charset="-122"/>
              </a:rPr>
              <a:t>相加，产生和数</a:t>
            </a:r>
            <a:r>
              <a:rPr lang="en-US" altLang="zh-CN" sz="2400" b="1" dirty="0">
                <a:solidFill>
                  <a:srgbClr val="000000"/>
                </a:solidFill>
                <a:latin typeface="+mn-ea"/>
                <a:ea typeface="+mn-ea"/>
                <a:sym typeface="微软雅黑" panose="020B0503020204020204" pitchFamily="34" charset="-122"/>
              </a:rPr>
              <a:t>S</a:t>
            </a:r>
            <a:r>
              <a:rPr lang="zh-CN" altLang="zh-CN" sz="2400" b="1" dirty="0">
                <a:solidFill>
                  <a:srgbClr val="000000"/>
                </a:solidFill>
                <a:latin typeface="+mn-ea"/>
                <a:ea typeface="+mn-ea"/>
                <a:sym typeface="微软雅黑" panose="020B0503020204020204" pitchFamily="34" charset="-122"/>
              </a:rPr>
              <a:t>及进位数</a:t>
            </a:r>
            <a:r>
              <a:rPr lang="en-US" altLang="zh-CN" sz="2400" b="1" dirty="0">
                <a:solidFill>
                  <a:srgbClr val="000000"/>
                </a:solidFill>
                <a:latin typeface="+mn-ea"/>
                <a:ea typeface="+mn-ea"/>
                <a:sym typeface="微软雅黑" panose="020B0503020204020204" pitchFamily="34" charset="-122"/>
              </a:rPr>
              <a:t>CO</a:t>
            </a:r>
            <a:r>
              <a:rPr lang="zh-CN" altLang="zh-CN" sz="2400" b="1" dirty="0">
                <a:solidFill>
                  <a:srgbClr val="000000"/>
                </a:solidFill>
                <a:latin typeface="+mn-ea"/>
                <a:ea typeface="+mn-ea"/>
                <a:sym typeface="微软雅黑" panose="020B0503020204020204" pitchFamily="34" charset="-122"/>
              </a:rPr>
              <a:t>。</a:t>
            </a:r>
            <a:endParaRPr lang="zh-CN" altLang="en-US" sz="2400" b="1" dirty="0">
              <a:solidFill>
                <a:srgbClr val="000000"/>
              </a:solidFill>
              <a:latin typeface="+mn-ea"/>
              <a:ea typeface="+mn-ea"/>
              <a:sym typeface="微软雅黑" panose="020B0503020204020204" pitchFamily="34" charset="-122"/>
            </a:endParaRPr>
          </a:p>
        </p:txBody>
      </p:sp>
      <p:sp>
        <p:nvSpPr>
          <p:cNvPr id="84010" name="PA-椭圆 9"/>
          <p:cNvSpPr>
            <a:spLocks noChangeArrowheads="1"/>
          </p:cNvSpPr>
          <p:nvPr>
            <p:custDataLst>
              <p:tags r:id="rId2"/>
            </p:custDataLst>
          </p:nvPr>
        </p:nvSpPr>
        <p:spPr bwMode="auto">
          <a:xfrm>
            <a:off x="3052624" y="3285018"/>
            <a:ext cx="1154112" cy="315529"/>
          </a:xfrm>
          <a:prstGeom prst="roundRect">
            <a:avLst/>
          </a:prstGeom>
          <a:solidFill>
            <a:srgbClr val="FFFF00"/>
          </a:solidFill>
          <a:ln w="19050">
            <a:solidFill>
              <a:srgbClr val="005286"/>
            </a:solidFill>
            <a:round/>
          </a:ln>
        </p:spPr>
        <p:txBody>
          <a:bodyPr wrap="none"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84011" name="PA-椭圆 10"/>
          <p:cNvSpPr>
            <a:spLocks noChangeArrowheads="1"/>
          </p:cNvSpPr>
          <p:nvPr>
            <p:custDataLst>
              <p:tags r:id="rId3"/>
            </p:custDataLst>
          </p:nvPr>
        </p:nvSpPr>
        <p:spPr bwMode="auto">
          <a:xfrm>
            <a:off x="4538785" y="3285018"/>
            <a:ext cx="482599" cy="315529"/>
          </a:xfrm>
          <a:prstGeom prst="roundRect">
            <a:avLst/>
          </a:prstGeom>
          <a:solidFill>
            <a:srgbClr val="FFFF00"/>
          </a:solidFill>
          <a:ln w="19050">
            <a:solidFill>
              <a:srgbClr val="005286"/>
            </a:solidFill>
            <a:round/>
          </a:ln>
        </p:spPr>
        <p:txBody>
          <a:bodyPr wrap="none"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84012" name="PA-椭圆 11"/>
          <p:cNvSpPr>
            <a:spLocks noChangeArrowheads="1"/>
          </p:cNvSpPr>
          <p:nvPr>
            <p:custDataLst>
              <p:tags r:id="rId4"/>
            </p:custDataLst>
          </p:nvPr>
        </p:nvSpPr>
        <p:spPr bwMode="auto">
          <a:xfrm>
            <a:off x="5346301" y="3293662"/>
            <a:ext cx="446854" cy="306886"/>
          </a:xfrm>
          <a:prstGeom prst="roundRect">
            <a:avLst/>
          </a:prstGeom>
          <a:solidFill>
            <a:srgbClr val="FFFF00"/>
          </a:solidFill>
          <a:ln w="19050">
            <a:solidFill>
              <a:srgbClr val="005286"/>
            </a:solidFill>
            <a:round/>
          </a:ln>
        </p:spPr>
        <p:txBody>
          <a:bodyPr wrap="none"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84013" name="PA-文本框 12"/>
          <p:cNvSpPr txBox="1">
            <a:spLocks noChangeArrowheads="1"/>
          </p:cNvSpPr>
          <p:nvPr>
            <p:custDataLst>
              <p:tags r:id="rId5"/>
            </p:custDataLst>
          </p:nvPr>
        </p:nvSpPr>
        <p:spPr bwMode="auto">
          <a:xfrm>
            <a:off x="2057506" y="3581424"/>
            <a:ext cx="838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en-US" sz="2000" b="1" dirty="0">
                <a:solidFill>
                  <a:srgbClr val="000000"/>
                </a:solidFill>
                <a:latin typeface="+mn-ea"/>
                <a:ea typeface="+mn-ea"/>
                <a:sym typeface="微软雅黑" panose="020B0503020204020204" pitchFamily="34" charset="-122"/>
              </a:rPr>
              <a:t>加数</a:t>
            </a:r>
            <a:endParaRPr lang="zh-CN" altLang="en-US" sz="2000" b="1" dirty="0">
              <a:solidFill>
                <a:srgbClr val="000000"/>
              </a:solidFill>
              <a:latin typeface="+mn-ea"/>
              <a:ea typeface="+mn-ea"/>
              <a:sym typeface="微软雅黑" panose="020B0503020204020204" pitchFamily="34" charset="-122"/>
            </a:endParaRPr>
          </a:p>
        </p:txBody>
      </p:sp>
      <p:sp>
        <p:nvSpPr>
          <p:cNvPr id="84014" name="PA-Line 13"/>
          <p:cNvSpPr>
            <a:spLocks noChangeShapeType="1"/>
          </p:cNvSpPr>
          <p:nvPr>
            <p:custDataLst>
              <p:tags r:id="rId6"/>
            </p:custDataLst>
          </p:nvPr>
        </p:nvSpPr>
        <p:spPr bwMode="auto">
          <a:xfrm flipV="1">
            <a:off x="2743305" y="3600548"/>
            <a:ext cx="605587" cy="209476"/>
          </a:xfrm>
          <a:prstGeom prst="line">
            <a:avLst/>
          </a:prstGeom>
          <a:noFill/>
          <a:ln w="19050">
            <a:solidFill>
              <a:srgbClr val="005286"/>
            </a:solidFill>
            <a:round/>
          </a:ln>
          <a:extLst>
            <a:ext uri="{909E8E84-426E-40DD-AFC4-6F175D3DCCD1}">
              <a14:hiddenFill xmlns:a14="http://schemas.microsoft.com/office/drawing/2010/main">
                <a:noFill/>
              </a14:hiddenFill>
            </a:ext>
          </a:extLst>
        </p:spPr>
        <p:txBody>
          <a:bodyPr wrap="none" anchor="ctr"/>
          <a:lstStyle/>
          <a:p>
            <a:endParaRPr lang="zh-CN" altLang="en-US">
              <a:latin typeface="+mn-ea"/>
              <a:sym typeface="宋体" panose="02010600030101010101" pitchFamily="2" charset="-122"/>
            </a:endParaRPr>
          </a:p>
        </p:txBody>
      </p:sp>
      <p:sp>
        <p:nvSpPr>
          <p:cNvPr id="84015" name="PA-文本框 14"/>
          <p:cNvSpPr txBox="1">
            <a:spLocks noChangeArrowheads="1"/>
          </p:cNvSpPr>
          <p:nvPr>
            <p:custDataLst>
              <p:tags r:id="rId7"/>
            </p:custDataLst>
          </p:nvPr>
        </p:nvSpPr>
        <p:spPr bwMode="auto">
          <a:xfrm>
            <a:off x="5910916" y="2537832"/>
            <a:ext cx="106886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50000"/>
              </a:spcBef>
              <a:buNone/>
            </a:pPr>
            <a:r>
              <a:rPr lang="zh-CN" altLang="en-US" sz="2000" b="1" dirty="0">
                <a:solidFill>
                  <a:srgbClr val="000000"/>
                </a:solidFill>
                <a:latin typeface="+mn-ea"/>
                <a:sym typeface="微软雅黑" panose="020B0503020204020204" pitchFamily="34" charset="-122"/>
              </a:rPr>
              <a:t>向高位的进位</a:t>
            </a:r>
            <a:endParaRPr lang="zh-CN" altLang="en-US" sz="2000" b="1" dirty="0">
              <a:solidFill>
                <a:srgbClr val="000000"/>
              </a:solidFill>
              <a:latin typeface="+mn-ea"/>
              <a:sym typeface="微软雅黑" panose="020B0503020204020204" pitchFamily="34" charset="-122"/>
            </a:endParaRPr>
          </a:p>
          <a:p>
            <a:pPr eaLnBrk="1" hangingPunct="1">
              <a:spcBef>
                <a:spcPct val="50000"/>
              </a:spcBef>
              <a:buFontTx/>
              <a:buNone/>
            </a:pPr>
            <a:endParaRPr lang="zh-CN" altLang="en-US" sz="2000" b="1" dirty="0">
              <a:solidFill>
                <a:srgbClr val="000000"/>
              </a:solidFill>
              <a:latin typeface="+mn-ea"/>
              <a:ea typeface="+mn-ea"/>
              <a:sym typeface="微软雅黑" panose="020B0503020204020204" pitchFamily="34" charset="-122"/>
            </a:endParaRPr>
          </a:p>
        </p:txBody>
      </p:sp>
      <p:sp>
        <p:nvSpPr>
          <p:cNvPr id="84016" name="PA-文本框 15"/>
          <p:cNvSpPr txBox="1">
            <a:spLocks noChangeArrowheads="1"/>
          </p:cNvSpPr>
          <p:nvPr>
            <p:custDataLst>
              <p:tags r:id="rId8"/>
            </p:custDataLst>
          </p:nvPr>
        </p:nvSpPr>
        <p:spPr bwMode="auto">
          <a:xfrm>
            <a:off x="6007711" y="3756227"/>
            <a:ext cx="914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en-US" sz="2000" b="1" dirty="0">
                <a:solidFill>
                  <a:srgbClr val="000000"/>
                </a:solidFill>
                <a:latin typeface="+mn-ea"/>
                <a:ea typeface="+mn-ea"/>
                <a:sym typeface="微软雅黑" panose="020B0503020204020204" pitchFamily="34" charset="-122"/>
              </a:rPr>
              <a:t>本位的和</a:t>
            </a:r>
            <a:endParaRPr lang="zh-CN" altLang="en-US" sz="2000" b="1" dirty="0">
              <a:solidFill>
                <a:srgbClr val="000000"/>
              </a:solidFill>
              <a:latin typeface="+mn-ea"/>
              <a:ea typeface="+mn-ea"/>
              <a:sym typeface="微软雅黑" panose="020B0503020204020204" pitchFamily="34" charset="-122"/>
            </a:endParaRPr>
          </a:p>
        </p:txBody>
      </p:sp>
      <p:sp>
        <p:nvSpPr>
          <p:cNvPr id="84017" name="PA-Line 16"/>
          <p:cNvSpPr>
            <a:spLocks noChangeShapeType="1"/>
          </p:cNvSpPr>
          <p:nvPr>
            <p:custDataLst>
              <p:tags r:id="rId9"/>
            </p:custDataLst>
          </p:nvPr>
        </p:nvSpPr>
        <p:spPr bwMode="auto">
          <a:xfrm flipV="1">
            <a:off x="4798645" y="2895621"/>
            <a:ext cx="1209065" cy="388443"/>
          </a:xfrm>
          <a:prstGeom prst="line">
            <a:avLst/>
          </a:prstGeom>
          <a:noFill/>
          <a:ln w="19050">
            <a:solidFill>
              <a:srgbClr val="005286"/>
            </a:solidFill>
            <a:round/>
          </a:ln>
          <a:extLst>
            <a:ext uri="{909E8E84-426E-40DD-AFC4-6F175D3DCCD1}">
              <a14:hiddenFill xmlns:a14="http://schemas.microsoft.com/office/drawing/2010/main">
                <a:noFill/>
              </a14:hiddenFill>
            </a:ext>
          </a:extLst>
        </p:spPr>
        <p:txBody>
          <a:bodyPr wrap="none" anchor="ctr"/>
          <a:lstStyle/>
          <a:p>
            <a:endParaRPr lang="zh-CN" altLang="en-US">
              <a:latin typeface="+mn-ea"/>
              <a:sym typeface="宋体" panose="02010600030101010101" pitchFamily="2" charset="-122"/>
            </a:endParaRPr>
          </a:p>
        </p:txBody>
      </p:sp>
      <p:sp>
        <p:nvSpPr>
          <p:cNvPr id="84018" name="PA-Line 17"/>
          <p:cNvSpPr>
            <a:spLocks noChangeShapeType="1"/>
          </p:cNvSpPr>
          <p:nvPr>
            <p:custDataLst>
              <p:tags r:id="rId10"/>
            </p:custDataLst>
          </p:nvPr>
        </p:nvSpPr>
        <p:spPr bwMode="auto">
          <a:xfrm>
            <a:off x="5523916" y="3600548"/>
            <a:ext cx="522849" cy="509622"/>
          </a:xfrm>
          <a:prstGeom prst="line">
            <a:avLst/>
          </a:prstGeom>
          <a:noFill/>
          <a:ln w="19050">
            <a:solidFill>
              <a:srgbClr val="005286"/>
            </a:solidFill>
            <a:round/>
          </a:ln>
          <a:extLst>
            <a:ext uri="{909E8E84-426E-40DD-AFC4-6F175D3DCCD1}">
              <a14:hiddenFill xmlns:a14="http://schemas.microsoft.com/office/drawing/2010/main">
                <a:noFill/>
              </a14:hiddenFill>
            </a:ext>
          </a:extLst>
        </p:spPr>
        <p:txBody>
          <a:bodyPr wrap="none" anchor="ctr"/>
          <a:lstStyle/>
          <a:p>
            <a:endParaRPr lang="zh-CN" altLang="en-US">
              <a:latin typeface="+mn-ea"/>
              <a:sym typeface="宋体" panose="02010600030101010101" pitchFamily="2" charset="-122"/>
            </a:endParaRPr>
          </a:p>
        </p:txBody>
      </p:sp>
      <p:pic>
        <p:nvPicPr>
          <p:cNvPr id="6" name="PA-图片 5"/>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2935194" y="5383037"/>
            <a:ext cx="3121423" cy="999831"/>
          </a:xfrm>
          <a:prstGeom prst="rect">
            <a:avLst/>
          </a:prstGeom>
        </p:spPr>
      </p:pic>
      <p:sp>
        <p:nvSpPr>
          <p:cNvPr id="19" name="PA-文本框 5"/>
          <p:cNvSpPr txBox="1">
            <a:spLocks noChangeArrowheads="1"/>
          </p:cNvSpPr>
          <p:nvPr>
            <p:custDataLst>
              <p:tags r:id="rId13"/>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1. </a:t>
            </a:r>
            <a:r>
              <a:rPr kumimoji="1" lang="zh-CN" altLang="en-US" sz="2800" b="1" dirty="0">
                <a:solidFill>
                  <a:srgbClr val="005286"/>
                </a:solidFill>
                <a:latin typeface="+mj-ea"/>
                <a:ea typeface="+mj-ea"/>
                <a:sym typeface="微软雅黑" panose="020B0503020204020204" pitchFamily="34" charset="-122"/>
              </a:rPr>
              <a:t>半加器</a:t>
            </a:r>
            <a:endParaRPr kumimoji="1" lang="zh-CN" altLang="en-US" sz="2800" b="1" dirty="0">
              <a:solidFill>
                <a:srgbClr val="005286"/>
              </a:solidFill>
              <a:latin typeface="+mj-ea"/>
              <a:ea typeface="+mj-ea"/>
              <a:sym typeface="微软雅黑" panose="020B0503020204020204" pitchFamily="34" charset="-122"/>
            </a:endParaRPr>
          </a:p>
        </p:txBody>
      </p:sp>
      <p:sp>
        <p:nvSpPr>
          <p:cNvPr id="20" name="PA-圆角矩形 1"/>
          <p:cNvSpPr/>
          <p:nvPr>
            <p:custDataLst>
              <p:tags r:id="rId14"/>
            </p:custDataLst>
          </p:nvPr>
        </p:nvSpPr>
        <p:spPr>
          <a:xfrm>
            <a:off x="-348342" y="516695"/>
            <a:ext cx="212227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PA-文本框 5"/>
          <p:cNvSpPr txBox="1">
            <a:spLocks noChangeArrowheads="1"/>
          </p:cNvSpPr>
          <p:nvPr>
            <p:custDataLst>
              <p:tags r:id="rId15"/>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加法器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nvGraphicFramePr>
        <p:xfrm>
          <a:off x="2834323" y="2687655"/>
          <a:ext cx="3121424" cy="2584927"/>
        </p:xfrm>
        <a:graphic>
          <a:graphicData uri="http://schemas.openxmlformats.org/drawingml/2006/table">
            <a:tbl>
              <a:tblPr/>
              <a:tblGrid>
                <a:gridCol w="780356"/>
                <a:gridCol w="780356"/>
                <a:gridCol w="780356"/>
                <a:gridCol w="780356"/>
              </a:tblGrid>
              <a:tr h="551087">
                <a:tc gridSpan="2">
                  <a:txBody>
                    <a:bodyPr/>
                    <a:lstStyle/>
                    <a:p>
                      <a:pPr algn="ctr" fontAlgn="ctr"/>
                      <a:r>
                        <a:rPr lang="zh-CN" altLang="en-US" sz="2000" b="1" i="0" u="none" strike="noStrike" dirty="0">
                          <a:solidFill>
                            <a:srgbClr val="000000"/>
                          </a:solidFill>
                          <a:effectLst/>
                          <a:latin typeface="宋体" panose="02010600030101010101" pitchFamily="2" charset="-122"/>
                          <a:ea typeface="宋体" panose="02010600030101010101" pitchFamily="2" charset="-122"/>
                        </a:rPr>
                        <a:t>输入</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cPr/>
                </a:tc>
                <a:tc gridSpan="2">
                  <a:txBody>
                    <a:bodyPr/>
                    <a:lstStyle/>
                    <a:p>
                      <a:pPr algn="ctr" fontAlgn="ctr"/>
                      <a:r>
                        <a:rPr lang="zh-CN" altLang="en-US" sz="2000" b="1" i="0" u="none" strike="noStrike">
                          <a:solidFill>
                            <a:srgbClr val="000000"/>
                          </a:solidFill>
                          <a:effectLst/>
                          <a:latin typeface="宋体" panose="02010600030101010101" pitchFamily="2" charset="-122"/>
                          <a:ea typeface="宋体" panose="02010600030101010101" pitchFamily="2" charset="-122"/>
                        </a:rPr>
                        <a:t>输出</a:t>
                      </a:r>
                      <a:endParaRPr lang="zh-CN" altLang="en-US"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cPr/>
                </a:tc>
              </a:tr>
              <a:tr h="406768">
                <a:tc>
                  <a:txBody>
                    <a:bodyPr/>
                    <a:lstStyle/>
                    <a:p>
                      <a:pPr algn="ctr" fontAlgn="ctr"/>
                      <a:r>
                        <a:rPr lang="en-US" sz="2000" b="1" i="0" u="none" strike="noStrike" dirty="0">
                          <a:solidFill>
                            <a:srgbClr val="000000"/>
                          </a:solidFill>
                          <a:effectLst/>
                          <a:latin typeface="宋体" panose="02010600030101010101" pitchFamily="2" charset="-122"/>
                          <a:ea typeface="宋体" panose="02010600030101010101" pitchFamily="2" charset="-122"/>
                        </a:rPr>
                        <a:t>A</a:t>
                      </a:r>
                      <a:endParaRPr lang="en-US"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宋体" panose="02010600030101010101" pitchFamily="2" charset="-122"/>
                          <a:ea typeface="宋体" panose="02010600030101010101" pitchFamily="2" charset="-122"/>
                        </a:rPr>
                        <a:t>B</a:t>
                      </a:r>
                      <a:endParaRPr lang="en-US"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宋体" panose="02010600030101010101" pitchFamily="2" charset="-122"/>
                          <a:ea typeface="宋体" panose="02010600030101010101" pitchFamily="2" charset="-122"/>
                        </a:rPr>
                        <a:t>CO</a:t>
                      </a:r>
                      <a:endParaRPr lang="en-US"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宋体" panose="02010600030101010101" pitchFamily="2" charset="-122"/>
                          <a:ea typeface="宋体" panose="02010600030101010101" pitchFamily="2" charset="-122"/>
                        </a:rPr>
                        <a:t>S</a:t>
                      </a:r>
                      <a:endParaRPr lang="en-US"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6768">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6768">
                <a:tc>
                  <a:txBody>
                    <a:bodyPr/>
                    <a:lstStyle/>
                    <a:p>
                      <a:pPr algn="ctr" fontAlgn="ctr"/>
                      <a:r>
                        <a:rPr lang="en-US" altLang="zh-CN" sz="20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6768">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6768">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effectLst/>
                          <a:latin typeface="宋体" panose="02010600030101010101" pitchFamily="2" charset="-122"/>
                          <a:ea typeface="宋体" panose="02010600030101010101" pitchFamily="2" charset="-122"/>
                        </a:rPr>
                        <a:t>1</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grpSp>
        <p:nvGrpSpPr>
          <p:cNvPr id="10" name="组合 9"/>
          <p:cNvGrpSpPr/>
          <p:nvPr/>
        </p:nvGrpSpPr>
        <p:grpSpPr>
          <a:xfrm>
            <a:off x="7262918" y="2589017"/>
            <a:ext cx="2356627" cy="1875096"/>
            <a:chOff x="7262918" y="2589017"/>
            <a:chExt cx="2356627" cy="1875096"/>
          </a:xfrm>
        </p:grpSpPr>
        <p:pic>
          <p:nvPicPr>
            <p:cNvPr id="84019" name="PA-图片 18" descr="4-3-25"/>
            <p:cNvPicPr>
              <a:picLocks noChangeAspect="1" noChangeArrowheads="1"/>
            </p:cNvPicPr>
            <p:nvPr>
              <p:custDataLst>
                <p:tags r:id="rId16"/>
              </p:custDataLst>
            </p:nvPr>
          </p:nvPicPr>
          <p:blipFill rotWithShape="1">
            <a:blip r:embed="rId17" cstate="print">
              <a:extLst>
                <a:ext uri="{28A0092B-C50C-407E-A947-70E740481C1C}">
                  <a14:useLocalDpi xmlns:a14="http://schemas.microsoft.com/office/drawing/2010/main" val="0"/>
                </a:ext>
              </a:extLst>
            </a:blip>
            <a:srcRect t="6089" r="55279" b="26042"/>
            <a:stretch>
              <a:fillRect/>
            </a:stretch>
          </p:blipFill>
          <p:spPr bwMode="auto">
            <a:xfrm>
              <a:off x="7262918" y="2589017"/>
              <a:ext cx="2356627" cy="1521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7830098" y="4094781"/>
              <a:ext cx="1421296" cy="369332"/>
            </a:xfrm>
            <a:prstGeom prst="rect">
              <a:avLst/>
            </a:prstGeom>
            <a:noFill/>
          </p:spPr>
          <p:txBody>
            <a:bodyPr wrap="square" rtlCol="0">
              <a:spAutoFit/>
            </a:bodyPr>
            <a:lstStyle/>
            <a:p>
              <a:r>
                <a:rPr lang="zh-CN" altLang="en-US" b="1" dirty="0"/>
                <a:t>逻辑电路图</a:t>
              </a:r>
              <a:endParaRPr lang="zh-CN" altLang="en-US" b="1" dirty="0"/>
            </a:p>
          </p:txBody>
        </p:sp>
      </p:grpSp>
      <p:grpSp>
        <p:nvGrpSpPr>
          <p:cNvPr id="13" name="组合 12"/>
          <p:cNvGrpSpPr/>
          <p:nvPr/>
        </p:nvGrpSpPr>
        <p:grpSpPr>
          <a:xfrm>
            <a:off x="7224916" y="4673196"/>
            <a:ext cx="2334970" cy="1990514"/>
            <a:chOff x="7224916" y="4673196"/>
            <a:chExt cx="2334970" cy="1990514"/>
          </a:xfrm>
        </p:grpSpPr>
        <p:pic>
          <p:nvPicPr>
            <p:cNvPr id="8" name="PA-图片 7"/>
            <p:cNvPicPr>
              <a:picLocks noChangeAspect="1"/>
            </p:cNvPicPr>
            <p:nvPr>
              <p:custDataLst>
                <p:tags r:id="rId18"/>
              </p:custDataLst>
            </p:nvPr>
          </p:nvPicPr>
          <p:blipFill>
            <a:blip r:embed="rId19">
              <a:extLst>
                <a:ext uri="{28A0092B-C50C-407E-A947-70E740481C1C}">
                  <a14:useLocalDpi xmlns:a14="http://schemas.microsoft.com/office/drawing/2010/main" val="0"/>
                </a:ext>
              </a:extLst>
            </a:blip>
            <a:stretch>
              <a:fillRect/>
            </a:stretch>
          </p:blipFill>
          <p:spPr>
            <a:xfrm>
              <a:off x="7224916" y="4673196"/>
              <a:ext cx="2334970" cy="1603387"/>
            </a:xfrm>
            <a:prstGeom prst="rect">
              <a:avLst/>
            </a:prstGeom>
          </p:spPr>
        </p:pic>
        <p:sp>
          <p:nvSpPr>
            <p:cNvPr id="5" name="文本框 4"/>
            <p:cNvSpPr txBox="1"/>
            <p:nvPr/>
          </p:nvSpPr>
          <p:spPr>
            <a:xfrm>
              <a:off x="7938255" y="6294378"/>
              <a:ext cx="1204983" cy="369332"/>
            </a:xfrm>
            <a:prstGeom prst="rect">
              <a:avLst/>
            </a:prstGeom>
            <a:noFill/>
          </p:spPr>
          <p:txBody>
            <a:bodyPr wrap="square" rtlCol="0">
              <a:spAutoFit/>
            </a:bodyPr>
            <a:lstStyle/>
            <a:p>
              <a:r>
                <a:rPr lang="zh-CN" altLang="en-US" b="1" dirty="0"/>
                <a:t>逻辑符号</a:t>
              </a:r>
              <a:endParaRPr lang="zh-CN" altLang="en-US" b="1" dirty="0"/>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4008"/>
                                        </p:tgtEl>
                                        <p:attrNameLst>
                                          <p:attrName>style.visibility</p:attrName>
                                        </p:attrNameLst>
                                      </p:cBhvr>
                                      <p:to>
                                        <p:strVal val="visible"/>
                                      </p:to>
                                    </p:set>
                                    <p:animEffect transition="in" filter="wipe(left)">
                                      <p:cBhvr>
                                        <p:cTn id="11" dur="500"/>
                                        <p:tgtEl>
                                          <p:spTgt spid="84008"/>
                                        </p:tgtEl>
                                      </p:cBhvr>
                                    </p:animEffect>
                                  </p:childTnLst>
                                </p:cTn>
                              </p:par>
                            </p:childTnLst>
                          </p:cTn>
                        </p:par>
                      </p:childTnLst>
                    </p:cTn>
                  </p:par>
                  <p:par>
                    <p:cTn id="12" fill="hold">
                      <p:stCondLst>
                        <p:cond delay="indefinite"/>
                      </p:stCondLst>
                      <p:childTnLst>
                        <p:par>
                          <p:cTn id="13" fill="hold">
                            <p:stCondLst>
                              <p:cond delay="0"/>
                            </p:stCondLst>
                            <p:childTnLst>
                              <p:par>
                                <p:cTn id="14" presetID="49" presetClass="entr" presetSubtype="0" decel="10000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childTnLst>
                          </p:cTn>
                        </p:par>
                        <p:par>
                          <p:cTn id="20" fill="hold">
                            <p:stCondLst>
                              <p:cond delay="500"/>
                            </p:stCondLst>
                            <p:childTnLst>
                              <p:par>
                                <p:cTn id="21" presetID="4" presetClass="entr" presetSubtype="32" fill="hold" grpId="0" nodeType="afterEffect">
                                  <p:stCondLst>
                                    <p:cond delay="0"/>
                                  </p:stCondLst>
                                  <p:childTnLst>
                                    <p:set>
                                      <p:cBhvr>
                                        <p:cTn id="22" dur="1" fill="hold">
                                          <p:stCondLst>
                                            <p:cond delay="0"/>
                                          </p:stCondLst>
                                        </p:cTn>
                                        <p:tgtEl>
                                          <p:spTgt spid="84010"/>
                                        </p:tgtEl>
                                        <p:attrNameLst>
                                          <p:attrName>style.visibility</p:attrName>
                                        </p:attrNameLst>
                                      </p:cBhvr>
                                      <p:to>
                                        <p:strVal val="visible"/>
                                      </p:to>
                                    </p:set>
                                    <p:animEffect transition="in" filter="box(out)">
                                      <p:cBhvr>
                                        <p:cTn id="23" dur="500"/>
                                        <p:tgtEl>
                                          <p:spTgt spid="84010"/>
                                        </p:tgtEl>
                                      </p:cBhvr>
                                    </p:animEffect>
                                  </p:childTnLst>
                                  <p:subTnLst>
                                    <p:audio>
                                      <p:cMediaNode mute="1">
                                        <p:cTn display="0" masterRel="sameClick">
                                          <p:stCondLst>
                                            <p:cond evt="begin" delay="0">
                                              <p:tn val="21"/>
                                            </p:cond>
                                          </p:stCondLst>
                                          <p:endCondLst>
                                            <p:cond evt="onStopAudio" delay="0">
                                              <p:tgtEl>
                                                <p:sldTgt/>
                                              </p:tgtEl>
                                            </p:cond>
                                          </p:endCondLst>
                                        </p:cTn>
                                        <p:tgtEl>
                                          <p:sndTgt r:embed="rId20" name="camera.wav"/>
                                        </p:tgtEl>
                                      </p:cMediaNode>
                                    </p:audio>
                                  </p:subTnLst>
                                </p:cTn>
                              </p:par>
                            </p:childTnLst>
                          </p:cTn>
                        </p:par>
                        <p:par>
                          <p:cTn id="24" fill="hold">
                            <p:stCondLst>
                              <p:cond delay="1000"/>
                            </p:stCondLst>
                            <p:childTnLst>
                              <p:par>
                                <p:cTn id="25" presetID="22" presetClass="entr" presetSubtype="2" fill="hold" nodeType="afterEffect">
                                  <p:stCondLst>
                                    <p:cond delay="0"/>
                                  </p:stCondLst>
                                  <p:childTnLst>
                                    <p:set>
                                      <p:cBhvr>
                                        <p:cTn id="26" dur="1" fill="hold">
                                          <p:stCondLst>
                                            <p:cond delay="0"/>
                                          </p:stCondLst>
                                        </p:cTn>
                                        <p:tgtEl>
                                          <p:spTgt spid="84014"/>
                                        </p:tgtEl>
                                        <p:attrNameLst>
                                          <p:attrName>style.visibility</p:attrName>
                                        </p:attrNameLst>
                                      </p:cBhvr>
                                      <p:to>
                                        <p:strVal val="visible"/>
                                      </p:to>
                                    </p:set>
                                    <p:animEffect transition="in" filter="wipe(right)">
                                      <p:cBhvr>
                                        <p:cTn id="27" dur="500"/>
                                        <p:tgtEl>
                                          <p:spTgt spid="84014"/>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84013"/>
                                        </p:tgtEl>
                                        <p:attrNameLst>
                                          <p:attrName>style.visibility</p:attrName>
                                        </p:attrNameLst>
                                      </p:cBhvr>
                                      <p:to>
                                        <p:strVal val="visible"/>
                                      </p:to>
                                    </p:set>
                                    <p:animEffect transition="in" filter="fade">
                                      <p:cBhvr>
                                        <p:cTn id="31" dur="500"/>
                                        <p:tgtEl>
                                          <p:spTgt spid="84013"/>
                                        </p:tgtEl>
                                      </p:cBhvr>
                                    </p:animEffect>
                                  </p:childTnLst>
                                </p:cTn>
                              </p:par>
                            </p:childTnLst>
                          </p:cTn>
                        </p:par>
                        <p:par>
                          <p:cTn id="32" fill="hold">
                            <p:stCondLst>
                              <p:cond delay="2000"/>
                            </p:stCondLst>
                            <p:childTnLst>
                              <p:par>
                                <p:cTn id="33" presetID="4" presetClass="entr" presetSubtype="32" fill="hold" grpId="0" nodeType="afterEffect">
                                  <p:stCondLst>
                                    <p:cond delay="0"/>
                                  </p:stCondLst>
                                  <p:childTnLst>
                                    <p:set>
                                      <p:cBhvr>
                                        <p:cTn id="34" dur="1" fill="hold">
                                          <p:stCondLst>
                                            <p:cond delay="0"/>
                                          </p:stCondLst>
                                        </p:cTn>
                                        <p:tgtEl>
                                          <p:spTgt spid="84011"/>
                                        </p:tgtEl>
                                        <p:attrNameLst>
                                          <p:attrName>style.visibility</p:attrName>
                                        </p:attrNameLst>
                                      </p:cBhvr>
                                      <p:to>
                                        <p:strVal val="visible"/>
                                      </p:to>
                                    </p:set>
                                    <p:animEffect transition="in" filter="box(out)">
                                      <p:cBhvr>
                                        <p:cTn id="35" dur="500"/>
                                        <p:tgtEl>
                                          <p:spTgt spid="84011"/>
                                        </p:tgtEl>
                                      </p:cBhvr>
                                    </p:animEffect>
                                  </p:childTnLst>
                                  <p:subTnLst>
                                    <p:audio>
                                      <p:cMediaNode mute="1">
                                        <p:cTn display="0" masterRel="sameClick">
                                          <p:stCondLst>
                                            <p:cond evt="begin" delay="0">
                                              <p:tn val="33"/>
                                            </p:cond>
                                          </p:stCondLst>
                                          <p:endCondLst>
                                            <p:cond evt="onStopAudio" delay="0">
                                              <p:tgtEl>
                                                <p:sldTgt/>
                                              </p:tgtEl>
                                            </p:cond>
                                          </p:endCondLst>
                                        </p:cTn>
                                        <p:tgtEl>
                                          <p:sndTgt r:embed="rId20" name="camera.wav"/>
                                        </p:tgtEl>
                                      </p:cMediaNode>
                                    </p:audio>
                                  </p:sub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84017"/>
                                        </p:tgtEl>
                                        <p:attrNameLst>
                                          <p:attrName>style.visibility</p:attrName>
                                        </p:attrNameLst>
                                      </p:cBhvr>
                                      <p:to>
                                        <p:strVal val="visible"/>
                                      </p:to>
                                    </p:set>
                                    <p:animEffect transition="in" filter="wipe(left)">
                                      <p:cBhvr>
                                        <p:cTn id="39" dur="500"/>
                                        <p:tgtEl>
                                          <p:spTgt spid="84017"/>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84015"/>
                                        </p:tgtEl>
                                        <p:attrNameLst>
                                          <p:attrName>style.visibility</p:attrName>
                                        </p:attrNameLst>
                                      </p:cBhvr>
                                      <p:to>
                                        <p:strVal val="visible"/>
                                      </p:to>
                                    </p:set>
                                    <p:animEffect transition="in" filter="fade">
                                      <p:cBhvr>
                                        <p:cTn id="43" dur="500"/>
                                        <p:tgtEl>
                                          <p:spTgt spid="84015"/>
                                        </p:tgtEl>
                                      </p:cBhvr>
                                    </p:animEffect>
                                  </p:childTnLst>
                                </p:cTn>
                              </p:par>
                            </p:childTnLst>
                          </p:cTn>
                        </p:par>
                        <p:par>
                          <p:cTn id="44" fill="hold">
                            <p:stCondLst>
                              <p:cond delay="3500"/>
                            </p:stCondLst>
                            <p:childTnLst>
                              <p:par>
                                <p:cTn id="45" presetID="4" presetClass="entr" presetSubtype="32" fill="hold" grpId="0" nodeType="afterEffect">
                                  <p:stCondLst>
                                    <p:cond delay="0"/>
                                  </p:stCondLst>
                                  <p:childTnLst>
                                    <p:set>
                                      <p:cBhvr>
                                        <p:cTn id="46" dur="1" fill="hold">
                                          <p:stCondLst>
                                            <p:cond delay="0"/>
                                          </p:stCondLst>
                                        </p:cTn>
                                        <p:tgtEl>
                                          <p:spTgt spid="84012"/>
                                        </p:tgtEl>
                                        <p:attrNameLst>
                                          <p:attrName>style.visibility</p:attrName>
                                        </p:attrNameLst>
                                      </p:cBhvr>
                                      <p:to>
                                        <p:strVal val="visible"/>
                                      </p:to>
                                    </p:set>
                                    <p:animEffect transition="in" filter="box(out)">
                                      <p:cBhvr>
                                        <p:cTn id="47" dur="500"/>
                                        <p:tgtEl>
                                          <p:spTgt spid="84012"/>
                                        </p:tgtEl>
                                      </p:cBhvr>
                                    </p:animEffect>
                                  </p:childTnLst>
                                  <p:subTnLst>
                                    <p:audio>
                                      <p:cMediaNode mute="1">
                                        <p:cTn display="0" masterRel="sameClick">
                                          <p:stCondLst>
                                            <p:cond evt="begin" delay="0">
                                              <p:tn val="45"/>
                                            </p:cond>
                                          </p:stCondLst>
                                          <p:endCondLst>
                                            <p:cond evt="onStopAudio" delay="0">
                                              <p:tgtEl>
                                                <p:sldTgt/>
                                              </p:tgtEl>
                                            </p:cond>
                                          </p:endCondLst>
                                        </p:cTn>
                                        <p:tgtEl>
                                          <p:sndTgt r:embed="rId20" name="camera.wav"/>
                                        </p:tgtEl>
                                      </p:cMediaNode>
                                    </p:audio>
                                  </p:subTnLst>
                                </p:cTn>
                              </p:par>
                            </p:childTnLst>
                          </p:cTn>
                        </p:par>
                        <p:par>
                          <p:cTn id="48" fill="hold">
                            <p:stCondLst>
                              <p:cond delay="4000"/>
                            </p:stCondLst>
                            <p:childTnLst>
                              <p:par>
                                <p:cTn id="49" presetID="22" presetClass="entr" presetSubtype="8" fill="hold" nodeType="afterEffect">
                                  <p:stCondLst>
                                    <p:cond delay="0"/>
                                  </p:stCondLst>
                                  <p:childTnLst>
                                    <p:set>
                                      <p:cBhvr>
                                        <p:cTn id="50" dur="1" fill="hold">
                                          <p:stCondLst>
                                            <p:cond delay="0"/>
                                          </p:stCondLst>
                                        </p:cTn>
                                        <p:tgtEl>
                                          <p:spTgt spid="84018"/>
                                        </p:tgtEl>
                                        <p:attrNameLst>
                                          <p:attrName>style.visibility</p:attrName>
                                        </p:attrNameLst>
                                      </p:cBhvr>
                                      <p:to>
                                        <p:strVal val="visible"/>
                                      </p:to>
                                    </p:set>
                                    <p:animEffect transition="in" filter="wipe(left)">
                                      <p:cBhvr>
                                        <p:cTn id="51" dur="500"/>
                                        <p:tgtEl>
                                          <p:spTgt spid="84018"/>
                                        </p:tgtEl>
                                      </p:cBhvr>
                                    </p:animEffect>
                                  </p:childTnLst>
                                </p:cTn>
                              </p:par>
                            </p:childTnLst>
                          </p:cTn>
                        </p:par>
                        <p:par>
                          <p:cTn id="52" fill="hold">
                            <p:stCondLst>
                              <p:cond delay="4500"/>
                            </p:stCondLst>
                            <p:childTnLst>
                              <p:par>
                                <p:cTn id="53" presetID="10" presetClass="entr" presetSubtype="0" fill="hold" grpId="0" nodeType="afterEffect">
                                  <p:stCondLst>
                                    <p:cond delay="0"/>
                                  </p:stCondLst>
                                  <p:childTnLst>
                                    <p:set>
                                      <p:cBhvr>
                                        <p:cTn id="54" dur="1" fill="hold">
                                          <p:stCondLst>
                                            <p:cond delay="0"/>
                                          </p:stCondLst>
                                        </p:cTn>
                                        <p:tgtEl>
                                          <p:spTgt spid="84016"/>
                                        </p:tgtEl>
                                        <p:attrNameLst>
                                          <p:attrName>style.visibility</p:attrName>
                                        </p:attrNameLst>
                                      </p:cBhvr>
                                      <p:to>
                                        <p:strVal val="visible"/>
                                      </p:to>
                                    </p:set>
                                    <p:animEffect transition="in" filter="fade">
                                      <p:cBhvr>
                                        <p:cTn id="55" dur="500"/>
                                        <p:tgtEl>
                                          <p:spTgt spid="84016"/>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42" fill="hold"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barn(outHorizontal)">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08" grpId="0"/>
      <p:bldP spid="84010" grpId="0" animBg="1" autoUpdateAnimBg="0"/>
      <p:bldP spid="84011" grpId="0" animBg="1" autoUpdateAnimBg="0"/>
      <p:bldP spid="84012" grpId="0" animBg="1" autoUpdateAnimBg="0"/>
      <p:bldP spid="84013" grpId="0"/>
      <p:bldP spid="84015" grpId="0"/>
      <p:bldP spid="84016" grpId="0"/>
      <p:bldP spid="1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85" name="PA-AutoShape 91"/>
          <p:cNvSpPr>
            <a:spLocks noChangeArrowheads="1"/>
          </p:cNvSpPr>
          <p:nvPr>
            <p:custDataLst>
              <p:tags r:id="rId1"/>
            </p:custDataLst>
          </p:nvPr>
        </p:nvSpPr>
        <p:spPr bwMode="auto">
          <a:xfrm>
            <a:off x="4183959" y="2585050"/>
            <a:ext cx="1109663" cy="457200"/>
          </a:xfrm>
          <a:prstGeom prst="leftRightArrow">
            <a:avLst>
              <a:gd name="adj1" fmla="val 50000"/>
              <a:gd name="adj2" fmla="val 60138"/>
            </a:avLst>
          </a:prstGeom>
          <a:solidFill>
            <a:srgbClr val="CCFFFF"/>
          </a:solidFill>
          <a:ln w="9525"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wrap="none"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b="1">
              <a:solidFill>
                <a:srgbClr val="000000"/>
              </a:solidFill>
              <a:latin typeface="+mn-ea"/>
              <a:ea typeface="+mn-ea"/>
            </a:endParaRPr>
          </a:p>
        </p:txBody>
      </p:sp>
      <p:graphicFrame>
        <p:nvGraphicFramePr>
          <p:cNvPr id="86086" name="PA-Object 70"/>
          <p:cNvGraphicFramePr>
            <a:graphicFrameLocks noChangeAspect="1"/>
          </p:cNvGraphicFramePr>
          <p:nvPr>
            <p:custDataLst>
              <p:tags r:id="rId2"/>
            </p:custDataLst>
          </p:nvPr>
        </p:nvGraphicFramePr>
        <p:xfrm>
          <a:off x="5396302" y="2264242"/>
          <a:ext cx="2909339" cy="1193575"/>
        </p:xfrm>
        <a:graphic>
          <a:graphicData uri="http://schemas.openxmlformats.org/presentationml/2006/ole">
            <mc:AlternateContent xmlns:mc="http://schemas.openxmlformats.org/markup-compatibility/2006">
              <mc:Choice xmlns:v="urn:schemas-microsoft-com:vml" Requires="v">
                <p:oleObj spid="_x0000_s2" name="" r:id="rId3" imgW="1168400" imgH="508000" progId="Equation.3">
                  <p:embed/>
                </p:oleObj>
              </mc:Choice>
              <mc:Fallback>
                <p:oleObj name="" r:id="rId3" imgW="1168400" imgH="508000" progId="Equation.3">
                  <p:embed/>
                  <p:pic>
                    <p:nvPicPr>
                      <p:cNvPr id="0" name="PA-Object 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302" y="2264242"/>
                        <a:ext cx="2909339" cy="1193575"/>
                      </a:xfrm>
                      <a:prstGeom prst="rect">
                        <a:avLst/>
                      </a:prstGeom>
                      <a:solidFill>
                        <a:schemeClr val="bg1"/>
                      </a:solidFill>
                      <a:ln>
                        <a:noFill/>
                      </a:ln>
                      <a:effectLst/>
                    </p:spPr>
                  </p:pic>
                </p:oleObj>
              </mc:Fallback>
            </mc:AlternateContent>
          </a:graphicData>
        </a:graphic>
      </p:graphicFrame>
      <p:sp>
        <p:nvSpPr>
          <p:cNvPr id="86088" name="PA-文本框 12"/>
          <p:cNvSpPr txBox="1">
            <a:spLocks noChangeArrowheads="1"/>
          </p:cNvSpPr>
          <p:nvPr>
            <p:custDataLst>
              <p:tags r:id="rId5"/>
            </p:custDataLst>
          </p:nvPr>
        </p:nvSpPr>
        <p:spPr bwMode="auto">
          <a:xfrm>
            <a:off x="2533263" y="1502472"/>
            <a:ext cx="6019800" cy="461963"/>
          </a:xfrm>
          <a:prstGeom prst="rect">
            <a:avLst/>
          </a:prstGeom>
          <a:noFill/>
          <a:ln>
            <a:noFill/>
          </a:ln>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FF6600"/>
                </a:solidFill>
                <a:effectLst>
                  <a:outerShdw blurRad="38100" dist="38100" dir="2700000" algn="tl">
                    <a:srgbClr val="000000">
                      <a:alpha val="43137"/>
                    </a:srgbClr>
                  </a:outerShdw>
                </a:effectLst>
                <a:latin typeface="+mn-ea"/>
                <a:ea typeface="+mn-ea"/>
              </a:rPr>
              <a:t>将两个</a:t>
            </a:r>
            <a:r>
              <a:rPr lang="en-US" altLang="zh-CN" sz="2400" b="1" dirty="0">
                <a:solidFill>
                  <a:srgbClr val="FF6600"/>
                </a:solidFill>
                <a:effectLst>
                  <a:outerShdw blurRad="38100" dist="38100" dir="2700000" algn="tl">
                    <a:srgbClr val="000000">
                      <a:alpha val="43137"/>
                    </a:srgbClr>
                  </a:outerShdw>
                </a:effectLst>
                <a:latin typeface="+mn-ea"/>
                <a:ea typeface="+mn-ea"/>
              </a:rPr>
              <a:t>1</a:t>
            </a:r>
            <a:r>
              <a:rPr lang="zh-CN" altLang="en-US" sz="2400" b="1" dirty="0">
                <a:solidFill>
                  <a:srgbClr val="FF6600"/>
                </a:solidFill>
                <a:effectLst>
                  <a:outerShdw blurRad="38100" dist="38100" dir="2700000" algn="tl">
                    <a:srgbClr val="000000">
                      <a:alpha val="43137"/>
                    </a:srgbClr>
                  </a:outerShdw>
                </a:effectLst>
                <a:latin typeface="+mn-ea"/>
                <a:ea typeface="+mn-ea"/>
              </a:rPr>
              <a:t>位二进制数及来自低位的进位相加</a:t>
            </a:r>
            <a:endParaRPr lang="zh-CN" altLang="en-US" sz="2400" dirty="0">
              <a:solidFill>
                <a:srgbClr val="FF6600"/>
              </a:solidFill>
              <a:effectLst>
                <a:outerShdw blurRad="38100" dist="38100" dir="2700000" algn="tl">
                  <a:srgbClr val="000000">
                    <a:alpha val="43137"/>
                  </a:srgbClr>
                </a:outerShdw>
              </a:effectLst>
              <a:latin typeface="+mn-ea"/>
              <a:ea typeface="+mn-ea"/>
            </a:endParaRPr>
          </a:p>
        </p:txBody>
      </p:sp>
      <p:sp>
        <p:nvSpPr>
          <p:cNvPr id="89161" name="PA-矩形 75"/>
          <p:cNvSpPr>
            <a:spLocks noChangeArrowheads="1"/>
          </p:cNvSpPr>
          <p:nvPr>
            <p:custDataLst>
              <p:tags r:id="rId6"/>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89163" name="PA-矩形 77"/>
          <p:cNvSpPr>
            <a:spLocks noChangeArrowheads="1"/>
          </p:cNvSpPr>
          <p:nvPr>
            <p:custDataLst>
              <p:tags r:id="rId7"/>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4" name="PA-文本框 5"/>
          <p:cNvSpPr txBox="1">
            <a:spLocks noChangeArrowheads="1"/>
          </p:cNvSpPr>
          <p:nvPr>
            <p:custDataLst>
              <p:tags r:id="rId8"/>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2. </a:t>
            </a:r>
            <a:r>
              <a:rPr kumimoji="1" lang="zh-CN" altLang="en-US" sz="2800" b="1" dirty="0">
                <a:solidFill>
                  <a:srgbClr val="005286"/>
                </a:solidFill>
                <a:latin typeface="+mj-ea"/>
                <a:ea typeface="+mj-ea"/>
                <a:sym typeface="微软雅黑" panose="020B0503020204020204" pitchFamily="34" charset="-122"/>
              </a:rPr>
              <a:t>全加器</a:t>
            </a:r>
            <a:endParaRPr kumimoji="1" lang="zh-CN" altLang="en-US" sz="2800" b="1" dirty="0">
              <a:solidFill>
                <a:srgbClr val="005286"/>
              </a:solidFill>
              <a:latin typeface="+mj-ea"/>
              <a:ea typeface="+mj-ea"/>
              <a:sym typeface="微软雅黑" panose="020B0503020204020204" pitchFamily="34" charset="-122"/>
            </a:endParaRPr>
          </a:p>
        </p:txBody>
      </p:sp>
      <p:sp>
        <p:nvSpPr>
          <p:cNvPr id="15" name="PA-圆角矩形 1"/>
          <p:cNvSpPr/>
          <p:nvPr>
            <p:custDataLst>
              <p:tags r:id="rId9"/>
            </p:custDataLst>
          </p:nvPr>
        </p:nvSpPr>
        <p:spPr>
          <a:xfrm>
            <a:off x="-348342" y="516695"/>
            <a:ext cx="212227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PA-文本框 5"/>
          <p:cNvSpPr txBox="1">
            <a:spLocks noChangeArrowheads="1"/>
          </p:cNvSpPr>
          <p:nvPr>
            <p:custDataLst>
              <p:tags r:id="rId10"/>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加法器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nvGraphicFramePr>
        <p:xfrm>
          <a:off x="1030379" y="2216835"/>
          <a:ext cx="2990445" cy="3972560"/>
        </p:xfrm>
        <a:graphic>
          <a:graphicData uri="http://schemas.openxmlformats.org/drawingml/2006/table">
            <a:tbl>
              <a:tblPr/>
              <a:tblGrid>
                <a:gridCol w="598089"/>
                <a:gridCol w="598089"/>
                <a:gridCol w="598089"/>
                <a:gridCol w="598089"/>
                <a:gridCol w="598089"/>
              </a:tblGrid>
              <a:tr h="391160">
                <a:tc gridSpan="3">
                  <a:txBody>
                    <a:bodyPr/>
                    <a:lstStyle/>
                    <a:p>
                      <a:pPr algn="ctr" rtl="0" fontAlgn="ctr"/>
                      <a:r>
                        <a:rPr lang="zh-CN" altLang="en-US" sz="2000" b="1" i="0" u="none" strike="noStrike" dirty="0">
                          <a:solidFill>
                            <a:srgbClr val="000000"/>
                          </a:solidFill>
                          <a:effectLst/>
                          <a:latin typeface="+mn-ea"/>
                          <a:ea typeface="+mn-ea"/>
                        </a:rPr>
                        <a:t>输 入</a:t>
                      </a:r>
                      <a:endParaRPr lang="zh-CN" altLang="en-US" sz="2000" b="1" i="0" u="none" strike="noStrike" dirty="0">
                        <a:solidFill>
                          <a:srgbClr val="000000"/>
                        </a:solidFill>
                        <a:effectLst/>
                        <a:latin typeface="+mn-ea"/>
                        <a:ea typeface="+mn-ea"/>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gridSpan="2">
                  <a:txBody>
                    <a:bodyPr/>
                    <a:lstStyle/>
                    <a:p>
                      <a:pPr algn="ctr" rtl="0" fontAlgn="ctr"/>
                      <a:r>
                        <a:rPr lang="zh-CN" altLang="en-US" sz="2000" b="1" i="0" u="none" strike="noStrike" dirty="0">
                          <a:solidFill>
                            <a:srgbClr val="000000"/>
                          </a:solidFill>
                          <a:effectLst/>
                          <a:latin typeface="+mn-ea"/>
                          <a:ea typeface="+mn-ea"/>
                        </a:rPr>
                        <a:t>输 出</a:t>
                      </a:r>
                      <a:endParaRPr lang="zh-CN" altLang="en-US" sz="2000" b="1" i="0" u="none" strike="noStrike" dirty="0">
                        <a:solidFill>
                          <a:srgbClr val="000000"/>
                        </a:solidFill>
                        <a:effectLst/>
                        <a:latin typeface="+mn-ea"/>
                        <a:ea typeface="+mn-ea"/>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r>
              <a:tr h="391160">
                <a:tc>
                  <a:txBody>
                    <a:bodyPr/>
                    <a:lstStyle/>
                    <a:p>
                      <a:pPr algn="ctr" rtl="0" fontAlgn="ctr"/>
                      <a:r>
                        <a:rPr lang="en-US" sz="2000" b="1" i="1" u="none" strike="noStrike" dirty="0">
                          <a:solidFill>
                            <a:srgbClr val="000000"/>
                          </a:solidFill>
                          <a:effectLst/>
                          <a:latin typeface="Times New Roman" panose="02020603050405020304" pitchFamily="18" charset="0"/>
                          <a:ea typeface="等线" panose="02010600030101010101" pitchFamily="2" charset="-122"/>
                        </a:rPr>
                        <a:t>A</a:t>
                      </a:r>
                      <a:r>
                        <a:rPr lang="en-US" sz="2000" b="1" i="1" u="none" strike="noStrike" baseline="-25000" dirty="0">
                          <a:solidFill>
                            <a:srgbClr val="000000"/>
                          </a:solidFill>
                          <a:effectLst/>
                          <a:latin typeface="Times New Roman" panose="02020603050405020304" pitchFamily="18" charset="0"/>
                          <a:ea typeface="等线" panose="02010600030101010101" pitchFamily="2" charset="-122"/>
                        </a:rPr>
                        <a:t>i</a:t>
                      </a:r>
                      <a:endParaRPr lang="en-US" sz="2000" b="1" i="1" u="none" strike="noStrike" dirty="0">
                        <a:solidFill>
                          <a:srgbClr val="000000"/>
                        </a:solidFill>
                        <a:effectLst/>
                        <a:latin typeface="Times New Roman" panose="02020603050405020304" pitchFamily="18"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000" b="1" i="1" u="none" strike="noStrike" dirty="0">
                          <a:solidFill>
                            <a:srgbClr val="000000"/>
                          </a:solidFill>
                          <a:effectLst/>
                          <a:latin typeface="Times New Roman" panose="02020603050405020304" pitchFamily="18" charset="0"/>
                          <a:ea typeface="等线" panose="02010600030101010101" pitchFamily="2" charset="-122"/>
                        </a:rPr>
                        <a:t>B</a:t>
                      </a:r>
                      <a:r>
                        <a:rPr lang="en-US" sz="2000" b="1" i="1" u="none" strike="noStrike" baseline="-25000" dirty="0">
                          <a:solidFill>
                            <a:srgbClr val="000000"/>
                          </a:solidFill>
                          <a:effectLst/>
                          <a:latin typeface="Times New Roman" panose="02020603050405020304" pitchFamily="18" charset="0"/>
                          <a:ea typeface="等线" panose="02010600030101010101" pitchFamily="2" charset="-122"/>
                        </a:rPr>
                        <a:t>i</a:t>
                      </a:r>
                      <a:endParaRPr lang="en-US" sz="2000" b="1" i="1" u="none" strike="noStrike" dirty="0">
                        <a:solidFill>
                          <a:srgbClr val="000000"/>
                        </a:solidFill>
                        <a:effectLst/>
                        <a:latin typeface="Times New Roman" panose="02020603050405020304" pitchFamily="18"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000" b="1" i="1" u="none" strike="noStrike">
                          <a:solidFill>
                            <a:srgbClr val="000000"/>
                          </a:solidFill>
                          <a:effectLst/>
                          <a:latin typeface="Times New Roman" panose="02020603050405020304" pitchFamily="18" charset="0"/>
                          <a:ea typeface="等线" panose="02010600030101010101" pitchFamily="2" charset="-122"/>
                        </a:rPr>
                        <a:t>C</a:t>
                      </a:r>
                      <a:r>
                        <a:rPr lang="en-US" sz="2000" b="1" i="1" u="none" strike="noStrike" baseline="-25000">
                          <a:solidFill>
                            <a:srgbClr val="000000"/>
                          </a:solidFill>
                          <a:effectLst/>
                          <a:latin typeface="Times New Roman" panose="02020603050405020304" pitchFamily="18" charset="0"/>
                          <a:ea typeface="等线" panose="02010600030101010101" pitchFamily="2" charset="-122"/>
                        </a:rPr>
                        <a:t>i-1</a:t>
                      </a:r>
                      <a:endParaRPr lang="en-US" sz="2000" b="1" i="1" u="none" strike="noStrike">
                        <a:solidFill>
                          <a:srgbClr val="000000"/>
                        </a:solidFill>
                        <a:effectLst/>
                        <a:latin typeface="Times New Roman" panose="02020603050405020304" pitchFamily="18"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000" b="1" i="1" u="none" strike="noStrike">
                          <a:solidFill>
                            <a:srgbClr val="000000"/>
                          </a:solidFill>
                          <a:effectLst/>
                          <a:latin typeface="Times New Roman" panose="02020603050405020304" pitchFamily="18" charset="0"/>
                          <a:ea typeface="等线" panose="02010600030101010101" pitchFamily="2" charset="-122"/>
                        </a:rPr>
                        <a:t>C</a:t>
                      </a:r>
                      <a:r>
                        <a:rPr lang="en-US" sz="2000" b="1" i="1" u="none" strike="noStrike" baseline="-25000">
                          <a:solidFill>
                            <a:srgbClr val="000000"/>
                          </a:solidFill>
                          <a:effectLst/>
                          <a:latin typeface="Times New Roman" panose="02020603050405020304" pitchFamily="18" charset="0"/>
                          <a:ea typeface="等线" panose="02010600030101010101" pitchFamily="2" charset="-122"/>
                        </a:rPr>
                        <a:t>i</a:t>
                      </a:r>
                      <a:endParaRPr lang="en-US" sz="2000" b="1" i="1" u="none" strike="noStrike">
                        <a:solidFill>
                          <a:srgbClr val="000000"/>
                        </a:solidFill>
                        <a:effectLst/>
                        <a:latin typeface="Times New Roman" panose="02020603050405020304" pitchFamily="18"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2000" b="1" i="1" u="none" strike="noStrike">
                          <a:solidFill>
                            <a:srgbClr val="000000"/>
                          </a:solidFill>
                          <a:effectLst/>
                          <a:latin typeface="Times New Roman" panose="02020603050405020304" pitchFamily="18" charset="0"/>
                          <a:ea typeface="等线" panose="02010600030101010101" pitchFamily="2" charset="-122"/>
                        </a:rPr>
                        <a:t>S</a:t>
                      </a:r>
                      <a:r>
                        <a:rPr lang="en-US" sz="2000" b="1" i="1" u="none" strike="noStrike" baseline="-25000">
                          <a:solidFill>
                            <a:srgbClr val="000000"/>
                          </a:solidFill>
                          <a:effectLst/>
                          <a:latin typeface="Times New Roman" panose="02020603050405020304" pitchFamily="18" charset="0"/>
                          <a:ea typeface="等线" panose="02010600030101010101" pitchFamily="2" charset="-122"/>
                        </a:rPr>
                        <a:t>i</a:t>
                      </a:r>
                      <a:endParaRPr lang="en-US" sz="2000" b="1" i="1" u="none" strike="noStrike">
                        <a:solidFill>
                          <a:srgbClr val="000000"/>
                        </a:solidFill>
                        <a:effectLst/>
                        <a:latin typeface="Times New Roman" panose="02020603050405020304" pitchFamily="18"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8780">
                <a:tc>
                  <a:txBody>
                    <a:bodyPr/>
                    <a:lstStyle/>
                    <a:p>
                      <a:pPr algn="ctr" rtl="0" fontAlgn="ctr"/>
                      <a:r>
                        <a:rPr lang="en-US" altLang="zh-CN" sz="2000" b="0" i="0" u="none" strike="noStrike" dirty="0">
                          <a:solidFill>
                            <a:srgbClr val="000000"/>
                          </a:solidFill>
                          <a:effectLst/>
                          <a:latin typeface="Comic Sans MS" panose="030F0702030302020204" pitchFamily="66" charset="0"/>
                          <a:ea typeface="等线" panose="02010600030101010101" pitchFamily="2" charset="-122"/>
                        </a:rPr>
                        <a:t>0</a:t>
                      </a:r>
                      <a:endParaRPr lang="en-US" altLang="zh-CN" sz="2000" b="0" i="0" u="none" strike="noStrike" dirty="0">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dirty="0">
                          <a:solidFill>
                            <a:srgbClr val="000000"/>
                          </a:solidFill>
                          <a:effectLst/>
                          <a:latin typeface="Comic Sans MS" panose="030F0702030302020204" pitchFamily="66" charset="0"/>
                          <a:ea typeface="等线" panose="02010600030101010101" pitchFamily="2" charset="-122"/>
                        </a:rPr>
                        <a:t>0</a:t>
                      </a:r>
                      <a:endParaRPr lang="en-US" altLang="zh-CN" sz="2000" b="0" i="0" u="none" strike="noStrike" dirty="0">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dirty="0">
                          <a:solidFill>
                            <a:srgbClr val="000000"/>
                          </a:solidFill>
                          <a:effectLst/>
                          <a:latin typeface="Comic Sans MS" panose="030F0702030302020204" pitchFamily="66" charset="0"/>
                          <a:ea typeface="等线" panose="02010600030101010101" pitchFamily="2" charset="-122"/>
                        </a:rPr>
                        <a:t>0</a:t>
                      </a:r>
                      <a:endParaRPr lang="en-US" altLang="zh-CN" sz="2000" b="0" i="0" u="none" strike="noStrike" dirty="0">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0</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0</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8780">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0</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0</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dirty="0">
                          <a:solidFill>
                            <a:srgbClr val="000000"/>
                          </a:solidFill>
                          <a:effectLst/>
                          <a:latin typeface="Comic Sans MS" panose="030F0702030302020204" pitchFamily="66" charset="0"/>
                          <a:ea typeface="等线" panose="02010600030101010101" pitchFamily="2" charset="-122"/>
                        </a:rPr>
                        <a:t>1</a:t>
                      </a:r>
                      <a:endParaRPr lang="en-US" altLang="zh-CN" sz="2000" b="0" i="0" u="none" strike="noStrike" dirty="0">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0</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1</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8780">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0</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1</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dirty="0">
                          <a:solidFill>
                            <a:srgbClr val="000000"/>
                          </a:solidFill>
                          <a:effectLst/>
                          <a:latin typeface="Comic Sans MS" panose="030F0702030302020204" pitchFamily="66" charset="0"/>
                          <a:ea typeface="等线" panose="02010600030101010101" pitchFamily="2" charset="-122"/>
                        </a:rPr>
                        <a:t>0</a:t>
                      </a:r>
                      <a:endParaRPr lang="en-US" altLang="zh-CN" sz="2000" b="0" i="0" u="none" strike="noStrike" dirty="0">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dirty="0">
                          <a:solidFill>
                            <a:srgbClr val="000000"/>
                          </a:solidFill>
                          <a:effectLst/>
                          <a:latin typeface="Comic Sans MS" panose="030F0702030302020204" pitchFamily="66" charset="0"/>
                          <a:ea typeface="等线" panose="02010600030101010101" pitchFamily="2" charset="-122"/>
                        </a:rPr>
                        <a:t>0</a:t>
                      </a:r>
                      <a:endParaRPr lang="en-US" altLang="zh-CN" sz="2000" b="0" i="0" u="none" strike="noStrike" dirty="0">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1</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8780">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0</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1</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1</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dirty="0">
                          <a:solidFill>
                            <a:srgbClr val="000000"/>
                          </a:solidFill>
                          <a:effectLst/>
                          <a:latin typeface="Comic Sans MS" panose="030F0702030302020204" pitchFamily="66" charset="0"/>
                          <a:ea typeface="等线" panose="02010600030101010101" pitchFamily="2" charset="-122"/>
                        </a:rPr>
                        <a:t>1</a:t>
                      </a:r>
                      <a:endParaRPr lang="en-US" altLang="zh-CN" sz="2000" b="0" i="0" u="none" strike="noStrike" dirty="0">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0</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8780">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1</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0</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0</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0</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dirty="0">
                          <a:solidFill>
                            <a:srgbClr val="000000"/>
                          </a:solidFill>
                          <a:effectLst/>
                          <a:latin typeface="Comic Sans MS" panose="030F0702030302020204" pitchFamily="66" charset="0"/>
                          <a:ea typeface="等线" panose="02010600030101010101" pitchFamily="2" charset="-122"/>
                        </a:rPr>
                        <a:t>1</a:t>
                      </a:r>
                      <a:endParaRPr lang="en-US" altLang="zh-CN" sz="2000" b="0" i="0" u="none" strike="noStrike" dirty="0">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8780">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1</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0</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1</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1</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dirty="0">
                          <a:solidFill>
                            <a:srgbClr val="000000"/>
                          </a:solidFill>
                          <a:effectLst/>
                          <a:latin typeface="Comic Sans MS" panose="030F0702030302020204" pitchFamily="66" charset="0"/>
                          <a:ea typeface="等线" panose="02010600030101010101" pitchFamily="2" charset="-122"/>
                        </a:rPr>
                        <a:t>0</a:t>
                      </a:r>
                      <a:endParaRPr lang="en-US" altLang="zh-CN" sz="2000" b="0" i="0" u="none" strike="noStrike" dirty="0">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8780">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1</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1</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0</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1</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dirty="0">
                          <a:solidFill>
                            <a:srgbClr val="000000"/>
                          </a:solidFill>
                          <a:effectLst/>
                          <a:latin typeface="Comic Sans MS" panose="030F0702030302020204" pitchFamily="66" charset="0"/>
                          <a:ea typeface="等线" panose="02010600030101010101" pitchFamily="2" charset="-122"/>
                        </a:rPr>
                        <a:t>0</a:t>
                      </a:r>
                      <a:endParaRPr lang="en-US" altLang="zh-CN" sz="2000" b="0" i="0" u="none" strike="noStrike" dirty="0">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8780">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1</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1</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1</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a:solidFill>
                            <a:srgbClr val="000000"/>
                          </a:solidFill>
                          <a:effectLst/>
                          <a:latin typeface="Comic Sans MS" panose="030F0702030302020204" pitchFamily="66" charset="0"/>
                          <a:ea typeface="等线" panose="02010600030101010101" pitchFamily="2" charset="-122"/>
                        </a:rPr>
                        <a:t>1</a:t>
                      </a:r>
                      <a:endParaRPr lang="en-US" altLang="zh-CN" sz="2000" b="0" i="0" u="none" strike="noStrike">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2000" b="0" i="0" u="none" strike="noStrike" dirty="0">
                          <a:solidFill>
                            <a:srgbClr val="000000"/>
                          </a:solidFill>
                          <a:effectLst/>
                          <a:latin typeface="Comic Sans MS" panose="030F0702030302020204" pitchFamily="66" charset="0"/>
                          <a:ea typeface="等线" panose="02010600030101010101" pitchFamily="2" charset="-122"/>
                        </a:rPr>
                        <a:t>1</a:t>
                      </a:r>
                      <a:endParaRPr lang="en-US" altLang="zh-CN" sz="2000" b="0" i="0" u="none" strike="noStrike" dirty="0">
                        <a:solidFill>
                          <a:srgbClr val="000000"/>
                        </a:solidFill>
                        <a:effectLst/>
                        <a:latin typeface="Comic Sans MS" panose="030F0702030302020204" pitchFamily="66" charset="0"/>
                        <a:ea typeface="等线" panose="02010600030101010101" pitchFamily="2" charset="-122"/>
                      </a:endParaRPr>
                    </a:p>
                  </a:txBody>
                  <a:tcPr marL="7815" marR="7815" marT="78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Rectangle 54"/>
          <p:cNvSpPr>
            <a:spLocks noChangeArrowheads="1"/>
          </p:cNvSpPr>
          <p:nvPr/>
        </p:nvSpPr>
        <p:spPr bwMode="auto">
          <a:xfrm>
            <a:off x="7511142" y="736559"/>
            <a:ext cx="201366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3905901" y="5097235"/>
          <a:ext cx="4163124" cy="1041319"/>
        </p:xfrm>
        <a:graphic>
          <a:graphicData uri="http://schemas.openxmlformats.org/presentationml/2006/ole">
            <mc:AlternateContent xmlns:mc="http://schemas.openxmlformats.org/markup-compatibility/2006">
              <mc:Choice xmlns:v="urn:schemas-microsoft-com:vml" Requires="v">
                <p:oleObj spid="_x0000_s6" name="Equation" r:id="rId11" imgW="39319200" imgH="9753600" progId="Equation.DSMT4">
                  <p:embed/>
                </p:oleObj>
              </mc:Choice>
              <mc:Fallback>
                <p:oleObj name="Equation" r:id="rId11" imgW="39319200" imgH="9753600" progId="Equation.DSMT4">
                  <p:embed/>
                  <p:pic>
                    <p:nvPicPr>
                      <p:cNvPr id="0" name="对象 3"/>
                      <p:cNvPicPr>
                        <a:picLocks noChangeAspect="1" noChangeArrowheads="1"/>
                      </p:cNvPicPr>
                      <p:nvPr/>
                    </p:nvPicPr>
                    <p:blipFill>
                      <a:blip r:embed="rId12"/>
                      <a:srcRect/>
                      <a:stretch>
                        <a:fillRect/>
                      </a:stretch>
                    </p:blipFill>
                    <p:spPr bwMode="auto">
                      <a:xfrm>
                        <a:off x="3905901" y="5097235"/>
                        <a:ext cx="4163124" cy="1041319"/>
                      </a:xfrm>
                      <a:prstGeom prst="rect">
                        <a:avLst/>
                      </a:prstGeom>
                      <a:noFill/>
                    </p:spPr>
                  </p:pic>
                </p:oleObj>
              </mc:Fallback>
            </mc:AlternateContent>
          </a:graphicData>
        </a:graphic>
      </p:graphicFrame>
      <p:sp>
        <p:nvSpPr>
          <p:cNvPr id="7" name="灯片编号占位符 6"/>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grpSp>
        <p:nvGrpSpPr>
          <p:cNvPr id="8" name="组合 7"/>
          <p:cNvGrpSpPr/>
          <p:nvPr/>
        </p:nvGrpSpPr>
        <p:grpSpPr>
          <a:xfrm>
            <a:off x="5363129" y="3610074"/>
            <a:ext cx="6167919" cy="1295400"/>
            <a:chOff x="5363129" y="3610074"/>
            <a:chExt cx="6167919" cy="1295400"/>
          </a:xfrm>
        </p:grpSpPr>
        <p:graphicFrame>
          <p:nvGraphicFramePr>
            <p:cNvPr id="86090" name="PA-Object 4"/>
            <p:cNvGraphicFramePr>
              <a:graphicFrameLocks noChangeAspect="1"/>
            </p:cNvGraphicFramePr>
            <p:nvPr>
              <p:custDataLst>
                <p:tags r:id="rId13"/>
              </p:custDataLst>
            </p:nvPr>
          </p:nvGraphicFramePr>
          <p:xfrm>
            <a:off x="5363129" y="3610074"/>
            <a:ext cx="4675188" cy="1295400"/>
          </p:xfrm>
          <a:graphic>
            <a:graphicData uri="http://schemas.openxmlformats.org/presentationml/2006/ole">
              <mc:AlternateContent xmlns:mc="http://schemas.openxmlformats.org/markup-compatibility/2006">
                <mc:Choice xmlns:v="urn:schemas-microsoft-com:vml" Requires="v">
                  <p:oleObj spid="_x0000_s9" name="" r:id="rId14" imgW="2252345" imgH="635000" progId="">
                    <p:embed/>
                  </p:oleObj>
                </mc:Choice>
                <mc:Fallback>
                  <p:oleObj name="" r:id="rId14" imgW="2252345" imgH="635000" progId="">
                    <p:embed/>
                    <p:pic>
                      <p:nvPicPr>
                        <p:cNvPr id="0" name="PA-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63129" y="3610074"/>
                          <a:ext cx="467518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文本框 9"/>
            <p:cNvSpPr txBox="1"/>
            <p:nvPr/>
          </p:nvSpPr>
          <p:spPr>
            <a:xfrm>
              <a:off x="10109752" y="4094781"/>
              <a:ext cx="1421296" cy="369332"/>
            </a:xfrm>
            <a:prstGeom prst="rect">
              <a:avLst/>
            </a:prstGeom>
            <a:noFill/>
          </p:spPr>
          <p:txBody>
            <a:bodyPr wrap="square" rtlCol="0">
              <a:spAutoFit/>
            </a:bodyPr>
            <a:lstStyle/>
            <a:p>
              <a:r>
                <a:rPr lang="zh-CN" altLang="en-US" b="1" dirty="0"/>
                <a:t>逻辑电路图</a:t>
              </a:r>
              <a:endParaRPr lang="zh-CN" altLang="en-US" b="1" dirty="0"/>
            </a:p>
          </p:txBody>
        </p:sp>
      </p:grpSp>
      <p:grpSp>
        <p:nvGrpSpPr>
          <p:cNvPr id="11" name="组合 10"/>
          <p:cNvGrpSpPr/>
          <p:nvPr/>
        </p:nvGrpSpPr>
        <p:grpSpPr>
          <a:xfrm>
            <a:off x="8305641" y="5046395"/>
            <a:ext cx="3581471" cy="1143000"/>
            <a:chOff x="8305641" y="5046395"/>
            <a:chExt cx="3581471" cy="1143000"/>
          </a:xfrm>
        </p:grpSpPr>
        <p:graphicFrame>
          <p:nvGraphicFramePr>
            <p:cNvPr id="86092" name="PA-Object 76"/>
            <p:cNvGraphicFramePr>
              <a:graphicFrameLocks noChangeAspect="1"/>
            </p:cNvGraphicFramePr>
            <p:nvPr>
              <p:custDataLst>
                <p:tags r:id="rId16"/>
              </p:custDataLst>
            </p:nvPr>
          </p:nvGraphicFramePr>
          <p:xfrm>
            <a:off x="8305641" y="5046395"/>
            <a:ext cx="2376488" cy="1143000"/>
          </p:xfrm>
          <a:graphic>
            <a:graphicData uri="http://schemas.openxmlformats.org/presentationml/2006/ole">
              <mc:AlternateContent xmlns:mc="http://schemas.openxmlformats.org/markup-compatibility/2006">
                <mc:Choice xmlns:v="urn:schemas-microsoft-com:vml" Requires="v">
                  <p:oleObj spid="_x0000_s12" name="" r:id="rId17" imgW="1117600" imgH="541655" progId="">
                    <p:embed/>
                  </p:oleObj>
                </mc:Choice>
                <mc:Fallback>
                  <p:oleObj name="" r:id="rId17" imgW="1117600" imgH="541655" progId="">
                    <p:embed/>
                    <p:pic>
                      <p:nvPicPr>
                        <p:cNvPr id="0" name="PA-Object 7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05641" y="5046395"/>
                          <a:ext cx="23764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文本框 12"/>
            <p:cNvSpPr txBox="1"/>
            <p:nvPr/>
          </p:nvSpPr>
          <p:spPr>
            <a:xfrm>
              <a:off x="10682129" y="5433228"/>
              <a:ext cx="1204983" cy="369332"/>
            </a:xfrm>
            <a:prstGeom prst="rect">
              <a:avLst/>
            </a:prstGeom>
            <a:noFill/>
          </p:spPr>
          <p:txBody>
            <a:bodyPr wrap="square" rtlCol="0">
              <a:spAutoFit/>
            </a:bodyPr>
            <a:lstStyle/>
            <a:p>
              <a:r>
                <a:rPr lang="zh-CN" altLang="en-US" b="1" dirty="0"/>
                <a:t>逻辑符号</a:t>
              </a:r>
              <a:endParaRPr lang="zh-CN" altLang="en-US" b="1" dirty="0"/>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6088"/>
                                        </p:tgtEl>
                                        <p:attrNameLst>
                                          <p:attrName>style.visibility</p:attrName>
                                        </p:attrNameLst>
                                      </p:cBhvr>
                                      <p:to>
                                        <p:strVal val="visible"/>
                                      </p:to>
                                    </p:set>
                                    <p:animEffect transition="in" filter="wipe(left)">
                                      <p:cBhvr>
                                        <p:cTn id="11" dur="500"/>
                                        <p:tgtEl>
                                          <p:spTgt spid="86088"/>
                                        </p:tgtEl>
                                      </p:cBhvr>
                                    </p:animEffect>
                                  </p:childTnLst>
                                </p:cTn>
                              </p:par>
                            </p:childTnLst>
                          </p:cTn>
                        </p:par>
                      </p:childTnLst>
                    </p:cTn>
                  </p:par>
                  <p:par>
                    <p:cTn id="12" fill="hold">
                      <p:stCondLst>
                        <p:cond delay="indefinite"/>
                      </p:stCondLst>
                      <p:childTnLst>
                        <p:par>
                          <p:cTn id="13" fill="hold">
                            <p:stCondLst>
                              <p:cond delay="0"/>
                            </p:stCondLst>
                            <p:childTnLst>
                              <p:par>
                                <p:cTn id="14" presetID="49" presetClass="entr" presetSubtype="0" decel="10000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childTnLst>
                          </p:cTn>
                        </p:par>
                        <p:par>
                          <p:cTn id="20" fill="hold">
                            <p:stCondLst>
                              <p:cond delay="500"/>
                            </p:stCondLst>
                            <p:childTnLst>
                              <p:par>
                                <p:cTn id="21" presetID="16" presetClass="entr" presetSubtype="37" fill="hold" grpId="0" nodeType="afterEffect">
                                  <p:stCondLst>
                                    <p:cond delay="0"/>
                                  </p:stCondLst>
                                  <p:childTnLst>
                                    <p:set>
                                      <p:cBhvr>
                                        <p:cTn id="22" dur="1" fill="hold">
                                          <p:stCondLst>
                                            <p:cond delay="0"/>
                                          </p:stCondLst>
                                        </p:cTn>
                                        <p:tgtEl>
                                          <p:spTgt spid="86085"/>
                                        </p:tgtEl>
                                        <p:attrNameLst>
                                          <p:attrName>style.visibility</p:attrName>
                                        </p:attrNameLst>
                                      </p:cBhvr>
                                      <p:to>
                                        <p:strVal val="visible"/>
                                      </p:to>
                                    </p:set>
                                    <p:animEffect transition="in" filter="barn(outVertical)">
                                      <p:cBhvr>
                                        <p:cTn id="23" dur="500"/>
                                        <p:tgtEl>
                                          <p:spTgt spid="86085"/>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86086"/>
                                        </p:tgtEl>
                                        <p:attrNameLst>
                                          <p:attrName>style.visibility</p:attrName>
                                        </p:attrNameLst>
                                      </p:cBhvr>
                                      <p:to>
                                        <p:strVal val="visible"/>
                                      </p:to>
                                    </p:set>
                                    <p:animEffect transition="in" filter="wipe(left)">
                                      <p:cBhvr>
                                        <p:cTn id="27" dur="500"/>
                                        <p:tgtEl>
                                          <p:spTgt spid="86086"/>
                                        </p:tgtEl>
                                      </p:cBhvr>
                                    </p:animEffect>
                                  </p:childTnLst>
                                </p:cTn>
                              </p:par>
                            </p:childTnLst>
                          </p:cTn>
                        </p:par>
                        <p:par>
                          <p:cTn id="28" fill="hold">
                            <p:stCondLst>
                              <p:cond delay="1500"/>
                            </p:stCondLst>
                            <p:childTnLst>
                              <p:par>
                                <p:cTn id="29" presetID="21" presetClass="entr" presetSubtype="1"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heel(1)">
                                      <p:cBhvr>
                                        <p:cTn id="31" dur="20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85" grpId="0" animBg="1"/>
      <p:bldP spid="86088" grpId="0"/>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PA-矩形 8"/>
          <p:cNvSpPr>
            <a:spLocks noChangeArrowheads="1"/>
          </p:cNvSpPr>
          <p:nvPr>
            <p:custDataLst>
              <p:tags r:id="rId1"/>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88071" name="PA-文本框 5"/>
          <p:cNvSpPr txBox="1">
            <a:spLocks noChangeArrowheads="1"/>
          </p:cNvSpPr>
          <p:nvPr>
            <p:custDataLst>
              <p:tags r:id="rId2"/>
            </p:custDataLst>
          </p:nvPr>
        </p:nvSpPr>
        <p:spPr bwMode="auto">
          <a:xfrm>
            <a:off x="4241920" y="2515552"/>
            <a:ext cx="6476880" cy="830997"/>
          </a:xfrm>
          <a:prstGeom prst="rect">
            <a:avLst/>
          </a:prstGeom>
          <a:noFill/>
          <a:ln w="9525">
            <a:noFill/>
            <a:miter lim="800000"/>
          </a:ln>
        </p:spPr>
        <p:txBody>
          <a:bodyPr wrap="square">
            <a:spAutoFit/>
          </a:bodyPr>
          <a:lstStyle/>
          <a:p>
            <a:pPr eaLnBrk="1" hangingPunct="1">
              <a:spcBef>
                <a:spcPct val="50000"/>
              </a:spcBef>
              <a:buFont typeface="Arial" panose="020B0604020202020204" pitchFamily="34" charset="0"/>
              <a:buNone/>
              <a:defRPr/>
            </a:pPr>
            <a:r>
              <a:rPr lang="zh-CN" altLang="en-US" sz="2400" b="1" dirty="0">
                <a:solidFill>
                  <a:srgbClr val="005286"/>
                </a:solidFill>
                <a:effectLst>
                  <a:outerShdw blurRad="38100" dist="38100" dir="2700000" algn="tl">
                    <a:srgbClr val="000000"/>
                  </a:outerShdw>
                </a:effectLst>
                <a:latin typeface="+mn-ea"/>
                <a:sym typeface="微软雅黑" panose="020B0503020204020204" pitchFamily="34" charset="-122"/>
              </a:rPr>
              <a:t>构成</a:t>
            </a:r>
            <a:r>
              <a:rPr lang="zh-CN" altLang="en-US" sz="2400" b="1" dirty="0">
                <a:solidFill>
                  <a:srgbClr val="000000"/>
                </a:solidFill>
                <a:latin typeface="+mn-ea"/>
                <a:sym typeface="微软雅黑" panose="020B0503020204020204" pitchFamily="34" charset="-122"/>
              </a:rPr>
              <a:t>：把</a:t>
            </a:r>
            <a:r>
              <a:rPr lang="en-US" sz="2400" b="1" dirty="0">
                <a:solidFill>
                  <a:srgbClr val="000000"/>
                </a:solidFill>
                <a:latin typeface="+mn-ea"/>
                <a:sym typeface="微软雅黑" panose="020B0503020204020204" pitchFamily="34" charset="-122"/>
              </a:rPr>
              <a:t>n</a:t>
            </a:r>
            <a:r>
              <a:rPr lang="zh-CN" altLang="en-US" sz="2400" b="1" dirty="0">
                <a:solidFill>
                  <a:srgbClr val="000000"/>
                </a:solidFill>
                <a:latin typeface="+mn-ea"/>
                <a:sym typeface="微软雅黑" panose="020B0503020204020204" pitchFamily="34" charset="-122"/>
              </a:rPr>
              <a:t>位全加器串联起来，低位全加器的进位输出连接到相邻的高位全加器的进位输入。</a:t>
            </a:r>
            <a:endParaRPr lang="zh-CN" altLang="en-US" sz="2400" b="1" dirty="0">
              <a:solidFill>
                <a:srgbClr val="000000"/>
              </a:solidFill>
              <a:latin typeface="+mn-ea"/>
              <a:sym typeface="微软雅黑" panose="020B0503020204020204" pitchFamily="34" charset="-122"/>
            </a:endParaRPr>
          </a:p>
        </p:txBody>
      </p:sp>
      <p:sp>
        <p:nvSpPr>
          <p:cNvPr id="88072" name="PA-文本框 7"/>
          <p:cNvSpPr txBox="1">
            <a:spLocks noChangeArrowheads="1"/>
          </p:cNvSpPr>
          <p:nvPr>
            <p:custDataLst>
              <p:tags r:id="rId3"/>
            </p:custDataLst>
          </p:nvPr>
        </p:nvSpPr>
        <p:spPr bwMode="auto">
          <a:xfrm>
            <a:off x="2144662" y="2548199"/>
            <a:ext cx="2286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FF0000"/>
                </a:solidFill>
                <a:latin typeface="+mn-ea"/>
                <a:ea typeface="+mn-ea"/>
              </a:rPr>
              <a:t>优点</a:t>
            </a:r>
            <a:r>
              <a:rPr lang="zh-CN" altLang="en-US" sz="2400" b="1" dirty="0">
                <a:solidFill>
                  <a:srgbClr val="000000"/>
                </a:solidFill>
                <a:latin typeface="+mn-ea"/>
                <a:ea typeface="+mn-ea"/>
              </a:rPr>
              <a:t>：简单</a:t>
            </a:r>
            <a:endParaRPr lang="zh-CN" altLang="en-US" sz="2400" b="1" dirty="0">
              <a:solidFill>
                <a:srgbClr val="000000"/>
              </a:solidFill>
              <a:latin typeface="+mn-ea"/>
              <a:ea typeface="+mn-ea"/>
            </a:endParaRPr>
          </a:p>
          <a:p>
            <a:pPr>
              <a:spcBef>
                <a:spcPct val="0"/>
              </a:spcBef>
              <a:buFontTx/>
              <a:buNone/>
            </a:pPr>
            <a:r>
              <a:rPr lang="zh-CN" altLang="en-US" sz="2400" b="1" dirty="0">
                <a:solidFill>
                  <a:srgbClr val="005286"/>
                </a:solidFill>
                <a:latin typeface="+mn-ea"/>
                <a:ea typeface="+mn-ea"/>
              </a:rPr>
              <a:t>缺点</a:t>
            </a:r>
            <a:r>
              <a:rPr lang="zh-CN" altLang="en-US" sz="2400" b="1" dirty="0">
                <a:solidFill>
                  <a:srgbClr val="000000"/>
                </a:solidFill>
                <a:latin typeface="+mn-ea"/>
                <a:ea typeface="+mn-ea"/>
              </a:rPr>
              <a:t>：慢</a:t>
            </a:r>
            <a:endParaRPr lang="zh-CN" altLang="en-US" sz="2400" b="1" dirty="0">
              <a:solidFill>
                <a:srgbClr val="000000"/>
              </a:solidFill>
              <a:latin typeface="+mn-ea"/>
              <a:ea typeface="+mn-ea"/>
            </a:endParaRPr>
          </a:p>
        </p:txBody>
      </p:sp>
      <p:pic>
        <p:nvPicPr>
          <p:cNvPr id="3" name="PA-图片 2"/>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2209902" y="3655896"/>
            <a:ext cx="8065707" cy="2359356"/>
          </a:xfrm>
          <a:prstGeom prst="rect">
            <a:avLst/>
          </a:prstGeom>
        </p:spPr>
      </p:pic>
      <p:sp>
        <p:nvSpPr>
          <p:cNvPr id="10" name="PA-文本框 5"/>
          <p:cNvSpPr txBox="1">
            <a:spLocks noChangeArrowheads="1"/>
          </p:cNvSpPr>
          <p:nvPr>
            <p:custDataLst>
              <p:tags r:id="rId6"/>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3. </a:t>
            </a:r>
            <a:r>
              <a:rPr kumimoji="1" lang="zh-CN" altLang="en-US" sz="2800" b="1" dirty="0">
                <a:solidFill>
                  <a:srgbClr val="005286"/>
                </a:solidFill>
                <a:latin typeface="+mj-ea"/>
                <a:ea typeface="+mj-ea"/>
                <a:sym typeface="微软雅黑" panose="020B0503020204020204" pitchFamily="34" charset="-122"/>
              </a:rPr>
              <a:t>多位加法器</a:t>
            </a:r>
            <a:endParaRPr kumimoji="1" lang="zh-CN" altLang="en-US" sz="2800" b="1" dirty="0">
              <a:solidFill>
                <a:srgbClr val="005286"/>
              </a:solidFill>
              <a:latin typeface="+mj-ea"/>
              <a:ea typeface="+mj-ea"/>
              <a:sym typeface="微软雅黑" panose="020B0503020204020204" pitchFamily="34" charset="-122"/>
            </a:endParaRPr>
          </a:p>
        </p:txBody>
      </p:sp>
      <p:sp>
        <p:nvSpPr>
          <p:cNvPr id="11" name="PA-圆角矩形 1"/>
          <p:cNvSpPr/>
          <p:nvPr>
            <p:custDataLst>
              <p:tags r:id="rId7"/>
            </p:custDataLst>
          </p:nvPr>
        </p:nvSpPr>
        <p:spPr>
          <a:xfrm>
            <a:off x="-348342" y="516695"/>
            <a:ext cx="212227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PA-文本框 5"/>
          <p:cNvSpPr txBox="1">
            <a:spLocks noChangeArrowheads="1"/>
          </p:cNvSpPr>
          <p:nvPr>
            <p:custDataLst>
              <p:tags r:id="rId8"/>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加法器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3" name="矩形 12"/>
          <p:cNvSpPr/>
          <p:nvPr/>
        </p:nvSpPr>
        <p:spPr>
          <a:xfrm>
            <a:off x="911514" y="2007046"/>
            <a:ext cx="3108543" cy="461665"/>
          </a:xfrm>
          <a:prstGeom prst="rect">
            <a:avLst/>
          </a:prstGeom>
        </p:spPr>
        <p:txBody>
          <a:bodyPr wrap="none">
            <a:spAutoFit/>
          </a:bodyPr>
          <a:lstStyle/>
          <a:p>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1</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串行进位加法器</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88072"/>
                                        </p:tgtEl>
                                        <p:attrNameLst>
                                          <p:attrName>style.visibility</p:attrName>
                                        </p:attrNameLst>
                                      </p:cBhvr>
                                      <p:to>
                                        <p:strVal val="visible"/>
                                      </p:to>
                                    </p:set>
                                    <p:animEffect transition="in" filter="blinds(horizontal)">
                                      <p:cBhvr>
                                        <p:cTn id="16" dur="500"/>
                                        <p:tgtEl>
                                          <p:spTgt spid="88072"/>
                                        </p:tgtEl>
                                      </p:cBhvr>
                                    </p:animEffect>
                                  </p:childTnLst>
                                </p:cTn>
                              </p:par>
                            </p:childTnLst>
                          </p:cTn>
                        </p:par>
                        <p:par>
                          <p:cTn id="17" fill="hold">
                            <p:stCondLst>
                              <p:cond delay="1000"/>
                            </p:stCondLst>
                            <p:childTnLst>
                              <p:par>
                                <p:cTn id="18" presetID="2" presetClass="entr" presetSubtype="2" fill="hold" grpId="0" nodeType="afterEffect">
                                  <p:stCondLst>
                                    <p:cond delay="0"/>
                                  </p:stCondLst>
                                  <p:childTnLst>
                                    <p:set>
                                      <p:cBhvr>
                                        <p:cTn id="19" dur="1" fill="hold">
                                          <p:stCondLst>
                                            <p:cond delay="0"/>
                                          </p:stCondLst>
                                        </p:cTn>
                                        <p:tgtEl>
                                          <p:spTgt spid="88071">
                                            <p:txEl>
                                              <p:pRg st="0" end="0"/>
                                            </p:txEl>
                                          </p:spTgt>
                                        </p:tgtEl>
                                        <p:attrNameLst>
                                          <p:attrName>style.visibility</p:attrName>
                                        </p:attrNameLst>
                                      </p:cBhvr>
                                      <p:to>
                                        <p:strVal val="visible"/>
                                      </p:to>
                                    </p:set>
                                    <p:anim calcmode="lin" valueType="num">
                                      <p:cBhvr additive="base">
                                        <p:cTn id="20" dur="500" fill="hold"/>
                                        <p:tgtEl>
                                          <p:spTgt spid="88071">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88071">
                                            <p:txEl>
                                              <p:pRg st="0" end="0"/>
                                            </p:txEl>
                                          </p:spTgt>
                                        </p:tgtEl>
                                        <p:attrNameLst>
                                          <p:attrName>ppt_y</p:attrName>
                                        </p:attrNameLst>
                                      </p:cBhvr>
                                      <p:tavLst>
                                        <p:tav tm="0">
                                          <p:val>
                                            <p:strVal val="#ppt_y"/>
                                          </p:val>
                                        </p:tav>
                                        <p:tav tm="100000">
                                          <p:val>
                                            <p:strVal val="#ppt_y"/>
                                          </p:val>
                                        </p:tav>
                                      </p:tavLst>
                                    </p:anim>
                                  </p:childTnLst>
                                  <p:subTnLst>
                                    <p:audio>
                                      <p:cMediaNode vol="0" mute="1">
                                        <p:cTn display="0" masterRel="sameClick">
                                          <p:stCondLst>
                                            <p:cond evt="begin" delay="0">
                                              <p:tn val="18"/>
                                            </p:cond>
                                          </p:stCondLst>
                                          <p:endCondLst>
                                            <p:cond evt="onStopAudio" delay="0">
                                              <p:tgtEl>
                                                <p:sldTgt/>
                                              </p:tgtEl>
                                            </p:cond>
                                          </p:endCondLst>
                                        </p:cTn>
                                        <p:tgtEl>
                                          <p:sndTgt r:embed="rId9" name="CARBRAKE.WAV"/>
                                        </p:tgtEl>
                                      </p:cMediaNode>
                                    </p:audio>
                                  </p:subTnLst>
                                </p:cTn>
                              </p:par>
                            </p:childTnLst>
                          </p:cTn>
                        </p:par>
                        <p:par>
                          <p:cTn id="22" fill="hold">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 calcmode="lin" valueType="num">
                                      <p:cBhvr>
                                        <p:cTn id="27" dur="500" fill="hold"/>
                                        <p:tgtEl>
                                          <p:spTgt spid="3"/>
                                        </p:tgtEl>
                                        <p:attrNameLst>
                                          <p:attrName>style.rotation</p:attrName>
                                        </p:attrNameLst>
                                      </p:cBhvr>
                                      <p:tavLst>
                                        <p:tav tm="0">
                                          <p:val>
                                            <p:fltVal val="360"/>
                                          </p:val>
                                        </p:tav>
                                        <p:tav tm="100000">
                                          <p:val>
                                            <p:fltVal val="0"/>
                                          </p:val>
                                        </p:tav>
                                      </p:tavLst>
                                    </p:anim>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1" grpId="0" autoUpdateAnimBg="0" build="p"/>
      <p:bldP spid="88072" grpId="0" autoUpdateAnimBg="0"/>
      <p:bldP spid="10"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03554" y="5787701"/>
            <a:ext cx="763349" cy="514579"/>
          </a:xfrm>
          <a:prstGeom prst="rect">
            <a:avLst/>
          </a:prstGeom>
          <a:solidFill>
            <a:srgbClr val="FFFF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337" name="PA-文本框 25"/>
          <p:cNvSpPr txBox="1">
            <a:spLocks noChangeArrowheads="1"/>
          </p:cNvSpPr>
          <p:nvPr>
            <p:custDataLst>
              <p:tags r:id="rId1"/>
            </p:custDataLst>
          </p:nvPr>
        </p:nvSpPr>
        <p:spPr bwMode="auto">
          <a:xfrm>
            <a:off x="4090120" y="5780671"/>
            <a:ext cx="911090" cy="464230"/>
          </a:xfrm>
          <a:prstGeom prst="rect">
            <a:avLst/>
          </a:prstGeom>
          <a:noFill/>
          <a:ln>
            <a:noFill/>
          </a:ln>
        </p:spPr>
        <p:txBody>
          <a:bodyPr wrap="square" lIns="90170" tIns="46990" rIns="90170" bIns="46990">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rPr>
              <a:t>同或</a:t>
            </a:r>
            <a:endParaRPr lang="zh-CN" altLang="en-US" sz="2400" b="1" dirty="0">
              <a:solidFill>
                <a:srgbClr val="000000"/>
              </a:solidFill>
            </a:endParaRPr>
          </a:p>
        </p:txBody>
      </p:sp>
      <p:sp>
        <p:nvSpPr>
          <p:cNvPr id="13316" name="PA-矩形 7"/>
          <p:cNvSpPr>
            <a:spLocks noChangeArrowheads="1"/>
          </p:cNvSpPr>
          <p:nvPr>
            <p:custDataLst>
              <p:tags r:id="rId2"/>
            </p:custDataLst>
          </p:nvPr>
        </p:nvSpPr>
        <p:spPr bwMode="auto">
          <a:xfrm>
            <a:off x="1063752" y="2233172"/>
            <a:ext cx="9829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t>解：（</a:t>
            </a:r>
            <a:r>
              <a:rPr lang="en-US" altLang="zh-CN" sz="2400" b="1" dirty="0"/>
              <a:t>1</a:t>
            </a:r>
            <a:r>
              <a:rPr lang="zh-CN" altLang="en-US" sz="2400" b="1" dirty="0"/>
              <a:t>）根据给定的逻辑电路，逐级写出各输出的逻辑函数表达式：</a:t>
            </a:r>
            <a:endParaRPr lang="zh-CN" altLang="en-US" sz="2400" b="1" dirty="0"/>
          </a:p>
        </p:txBody>
      </p:sp>
      <p:graphicFrame>
        <p:nvGraphicFramePr>
          <p:cNvPr id="13319" name="PA-Object 7"/>
          <p:cNvGraphicFramePr>
            <a:graphicFrameLocks noChangeAspect="1"/>
          </p:cNvGraphicFramePr>
          <p:nvPr>
            <p:custDataLst>
              <p:tags r:id="rId3"/>
            </p:custDataLst>
          </p:nvPr>
        </p:nvGraphicFramePr>
        <p:xfrm>
          <a:off x="5651450" y="3477697"/>
          <a:ext cx="1905000" cy="609600"/>
        </p:xfrm>
        <a:graphic>
          <a:graphicData uri="http://schemas.openxmlformats.org/presentationml/2006/ole">
            <mc:AlternateContent xmlns:mc="http://schemas.openxmlformats.org/markup-compatibility/2006">
              <mc:Choice xmlns:v="urn:schemas-microsoft-com:vml" Requires="v">
                <p:oleObj spid="_x0000_s3" name="" r:id="rId4" imgW="711200" imgH="228600" progId="">
                  <p:embed/>
                </p:oleObj>
              </mc:Choice>
              <mc:Fallback>
                <p:oleObj name="" r:id="rId4" imgW="711200" imgH="228600" progId="">
                  <p:embed/>
                  <p:pic>
                    <p:nvPicPr>
                      <p:cNvPr id="0" name="PA-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450" y="3477697"/>
                        <a:ext cx="1905000" cy="609600"/>
                      </a:xfrm>
                      <a:prstGeom prst="rect">
                        <a:avLst/>
                      </a:prstGeom>
                      <a:noFill/>
                      <a:ln>
                        <a:noFill/>
                      </a:ln>
                    </p:spPr>
                  </p:pic>
                </p:oleObj>
              </mc:Fallback>
            </mc:AlternateContent>
          </a:graphicData>
        </a:graphic>
      </p:graphicFrame>
      <p:sp>
        <p:nvSpPr>
          <p:cNvPr id="13326" name="PA-矩形 20"/>
          <p:cNvSpPr>
            <a:spLocks noChangeArrowheads="1"/>
          </p:cNvSpPr>
          <p:nvPr>
            <p:custDataLst>
              <p:tags r:id="rId6"/>
            </p:custDataLst>
          </p:nvPr>
        </p:nvSpPr>
        <p:spPr bwMode="auto">
          <a:xfrm>
            <a:off x="1695731" y="4143814"/>
            <a:ext cx="739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rPr>
              <a:t>（</a:t>
            </a:r>
            <a:r>
              <a:rPr lang="en-US" altLang="zh-CN" sz="2400" b="1" dirty="0">
                <a:solidFill>
                  <a:srgbClr val="000000"/>
                </a:solidFill>
              </a:rPr>
              <a:t>2</a:t>
            </a:r>
            <a:r>
              <a:rPr lang="zh-CN" altLang="en-US" sz="2400" b="1" dirty="0">
                <a:solidFill>
                  <a:srgbClr val="000000"/>
                </a:solidFill>
              </a:rPr>
              <a:t>）化简逻辑电路的输出函数表达式：</a:t>
            </a:r>
            <a:endParaRPr lang="zh-CN" altLang="en-US" sz="2400" b="1" dirty="0">
              <a:solidFill>
                <a:srgbClr val="000000"/>
              </a:solidFill>
            </a:endParaRPr>
          </a:p>
        </p:txBody>
      </p:sp>
      <p:sp>
        <p:nvSpPr>
          <p:cNvPr id="13328" name="PA-矩形 25"/>
          <p:cNvSpPr>
            <a:spLocks noChangeArrowheads="1"/>
          </p:cNvSpPr>
          <p:nvPr>
            <p:custDataLst>
              <p:tags r:id="rId7"/>
            </p:custDataLst>
          </p:nvPr>
        </p:nvSpPr>
        <p:spPr bwMode="auto">
          <a:xfrm>
            <a:off x="1695731" y="5266092"/>
            <a:ext cx="739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rPr>
              <a:t>（</a:t>
            </a:r>
            <a:r>
              <a:rPr lang="en-US" altLang="zh-CN" sz="2400" b="1" dirty="0">
                <a:solidFill>
                  <a:srgbClr val="000000"/>
                </a:solidFill>
              </a:rPr>
              <a:t>3</a:t>
            </a:r>
            <a:r>
              <a:rPr lang="zh-CN" altLang="en-US" sz="2400" b="1" dirty="0">
                <a:solidFill>
                  <a:srgbClr val="000000"/>
                </a:solidFill>
              </a:rPr>
              <a:t>）列出真值表：</a:t>
            </a:r>
            <a:endParaRPr lang="zh-CN" altLang="en-US" sz="2400" b="1" dirty="0">
              <a:solidFill>
                <a:srgbClr val="000000"/>
              </a:solidFill>
            </a:endParaRPr>
          </a:p>
        </p:txBody>
      </p:sp>
      <p:pic>
        <p:nvPicPr>
          <p:cNvPr id="13329" name="PA-图片 22"/>
          <p:cNvPicPr>
            <a:picLocks noChangeAspect="1" noChangeArrowheads="1"/>
          </p:cNvPicPr>
          <p:nvPr>
            <p:custDataLst>
              <p:tags r:id="rId8"/>
            </p:custDataLst>
          </p:nvPr>
        </p:nvPicPr>
        <p:blipFill>
          <a:blip r:embed="rId9">
            <a:extLst>
              <a:ext uri="{28A0092B-C50C-407E-A947-70E740481C1C}">
                <a14:useLocalDpi xmlns:a14="http://schemas.microsoft.com/office/drawing/2010/main" val="0"/>
              </a:ext>
            </a:extLst>
          </a:blip>
          <a:srcRect/>
          <a:stretch>
            <a:fillRect/>
          </a:stretch>
        </p:blipFill>
        <p:spPr bwMode="auto">
          <a:xfrm>
            <a:off x="8571220" y="3942380"/>
            <a:ext cx="2158679" cy="2645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0" name="PA-矩形 27"/>
          <p:cNvSpPr>
            <a:spLocks noChangeArrowheads="1"/>
          </p:cNvSpPr>
          <p:nvPr>
            <p:custDataLst>
              <p:tags r:id="rId10"/>
            </p:custDataLst>
          </p:nvPr>
        </p:nvSpPr>
        <p:spPr bwMode="auto">
          <a:xfrm>
            <a:off x="1690671" y="5787701"/>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rPr>
              <a:t>（</a:t>
            </a:r>
            <a:r>
              <a:rPr lang="en-US" altLang="zh-CN" sz="2400" b="1" dirty="0">
                <a:solidFill>
                  <a:srgbClr val="000000"/>
                </a:solidFill>
              </a:rPr>
              <a:t>4</a:t>
            </a:r>
            <a:r>
              <a:rPr lang="zh-CN" altLang="en-US" sz="2400" b="1" dirty="0">
                <a:solidFill>
                  <a:srgbClr val="000000"/>
                </a:solidFill>
              </a:rPr>
              <a:t>）逻辑功能：</a:t>
            </a:r>
            <a:endParaRPr lang="zh-CN" altLang="en-US" sz="2400" b="1" dirty="0">
              <a:solidFill>
                <a:srgbClr val="000000"/>
              </a:solidFill>
            </a:endParaRPr>
          </a:p>
        </p:txBody>
      </p:sp>
      <p:pic>
        <p:nvPicPr>
          <p:cNvPr id="27" name="PA-图片 26"/>
          <p:cNvPicPr>
            <a:picLocks noChangeAspect="1"/>
          </p:cNvPicPr>
          <p:nvPr>
            <p:custDataLst>
              <p:tags r:id="rId11"/>
            </p:custDataLst>
          </p:nvPr>
        </p:nvPicPr>
        <p:blipFill>
          <a:blip r:embed="rId12">
            <a:biLevel thresh="75000"/>
            <a:extLst>
              <a:ext uri="{28A0092B-C50C-407E-A947-70E740481C1C}">
                <a14:useLocalDpi xmlns:a14="http://schemas.microsoft.com/office/drawing/2010/main" val="0"/>
              </a:ext>
            </a:extLst>
          </a:blip>
          <a:stretch>
            <a:fillRect/>
          </a:stretch>
        </p:blipFill>
        <p:spPr>
          <a:xfrm>
            <a:off x="7505378" y="427508"/>
            <a:ext cx="4200508" cy="1585097"/>
          </a:xfrm>
          <a:prstGeom prst="rect">
            <a:avLst/>
          </a:prstGeom>
        </p:spPr>
      </p:pic>
      <p:pic>
        <p:nvPicPr>
          <p:cNvPr id="4" name="PA-图片 3"/>
          <p:cNvPicPr>
            <a:picLocks noChangeAspect="1"/>
          </p:cNvPicPr>
          <p:nvPr>
            <p:custDataLst>
              <p:tags r:id="rId13"/>
            </p:custDataLst>
          </p:nvPr>
        </p:nvPicPr>
        <p:blipFill>
          <a:blip r:embed="rId14">
            <a:clrChange>
              <a:clrFrom>
                <a:srgbClr val="CCFFFF"/>
              </a:clrFrom>
              <a:clrTo>
                <a:srgbClr val="CCFFFF">
                  <a:alpha val="0"/>
                </a:srgbClr>
              </a:clrTo>
            </a:clrChange>
            <a:extLst>
              <a:ext uri="{28A0092B-C50C-407E-A947-70E740481C1C}">
                <a14:useLocalDpi xmlns:a14="http://schemas.microsoft.com/office/drawing/2010/main" val="0"/>
              </a:ext>
            </a:extLst>
          </a:blip>
          <a:stretch>
            <a:fillRect/>
          </a:stretch>
        </p:blipFill>
        <p:spPr>
          <a:xfrm>
            <a:off x="2543029" y="2801847"/>
            <a:ext cx="1066892" cy="634039"/>
          </a:xfrm>
          <a:prstGeom prst="rect">
            <a:avLst/>
          </a:prstGeom>
        </p:spPr>
      </p:pic>
      <p:pic>
        <p:nvPicPr>
          <p:cNvPr id="8" name="PA-图片 7"/>
          <p:cNvPicPr>
            <a:picLocks noChangeAspect="1"/>
          </p:cNvPicPr>
          <p:nvPr>
            <p:custDataLst>
              <p:tags r:id="rId15"/>
            </p:custDataLst>
          </p:nvPr>
        </p:nvPicPr>
        <p:blipFill>
          <a:blip r:embed="rId16">
            <a:clrChange>
              <a:clrFrom>
                <a:srgbClr val="CCFFFF"/>
              </a:clrFrom>
              <a:clrTo>
                <a:srgbClr val="CCFFFF">
                  <a:alpha val="0"/>
                </a:srgbClr>
              </a:clrTo>
            </a:clrChange>
            <a:extLst>
              <a:ext uri="{28A0092B-C50C-407E-A947-70E740481C1C}">
                <a14:useLocalDpi xmlns:a14="http://schemas.microsoft.com/office/drawing/2010/main" val="0"/>
              </a:ext>
            </a:extLst>
          </a:blip>
          <a:stretch>
            <a:fillRect/>
          </a:stretch>
        </p:blipFill>
        <p:spPr>
          <a:xfrm>
            <a:off x="4698950" y="2788180"/>
            <a:ext cx="1115665" cy="634039"/>
          </a:xfrm>
          <a:prstGeom prst="rect">
            <a:avLst/>
          </a:prstGeom>
        </p:spPr>
      </p:pic>
      <p:pic>
        <p:nvPicPr>
          <p:cNvPr id="10" name="PA-图片 9"/>
          <p:cNvPicPr>
            <a:picLocks noChangeAspect="1"/>
          </p:cNvPicPr>
          <p:nvPr>
            <p:custDataLst>
              <p:tags r:id="rId17"/>
            </p:custDataLst>
          </p:nvPr>
        </p:nvPicPr>
        <p:blipFill>
          <a:blip r:embed="rId18">
            <a:clrChange>
              <a:clrFrom>
                <a:srgbClr val="CCFFFF"/>
              </a:clrFrom>
              <a:clrTo>
                <a:srgbClr val="CCFFFF">
                  <a:alpha val="0"/>
                </a:srgbClr>
              </a:clrTo>
            </a:clrChange>
            <a:extLst>
              <a:ext uri="{28A0092B-C50C-407E-A947-70E740481C1C}">
                <a14:useLocalDpi xmlns:a14="http://schemas.microsoft.com/office/drawing/2010/main" val="0"/>
              </a:ext>
            </a:extLst>
          </a:blip>
          <a:stretch>
            <a:fillRect/>
          </a:stretch>
        </p:blipFill>
        <p:spPr>
          <a:xfrm>
            <a:off x="6538206" y="2747174"/>
            <a:ext cx="2834886" cy="670618"/>
          </a:xfrm>
          <a:prstGeom prst="rect">
            <a:avLst/>
          </a:prstGeom>
        </p:spPr>
      </p:pic>
      <p:pic>
        <p:nvPicPr>
          <p:cNvPr id="12" name="PA-图片 11"/>
          <p:cNvPicPr>
            <a:picLocks noChangeAspect="1"/>
          </p:cNvPicPr>
          <p:nvPr>
            <p:custDataLst>
              <p:tags r:id="rId19"/>
            </p:custDataLst>
          </p:nvPr>
        </p:nvPicPr>
        <p:blipFill>
          <a:blip r:embed="rId20">
            <a:clrChange>
              <a:clrFrom>
                <a:srgbClr val="CCFFFF"/>
              </a:clrFrom>
              <a:clrTo>
                <a:srgbClr val="CCFFFF">
                  <a:alpha val="0"/>
                </a:srgbClr>
              </a:clrTo>
            </a:clrChange>
            <a:extLst>
              <a:ext uri="{28A0092B-C50C-407E-A947-70E740481C1C}">
                <a14:useLocalDpi xmlns:a14="http://schemas.microsoft.com/office/drawing/2010/main" val="0"/>
              </a:ext>
            </a:extLst>
          </a:blip>
          <a:stretch>
            <a:fillRect/>
          </a:stretch>
        </p:blipFill>
        <p:spPr>
          <a:xfrm>
            <a:off x="2531948" y="3539127"/>
            <a:ext cx="1603387" cy="573074"/>
          </a:xfrm>
          <a:prstGeom prst="rect">
            <a:avLst/>
          </a:prstGeom>
        </p:spPr>
      </p:pic>
      <p:pic>
        <p:nvPicPr>
          <p:cNvPr id="14" name="PA-图片 13"/>
          <p:cNvPicPr>
            <a:picLocks noChangeAspect="1"/>
          </p:cNvPicPr>
          <p:nvPr>
            <p:custDataLst>
              <p:tags r:id="rId21"/>
            </p:custDataLst>
          </p:nvPr>
        </p:nvPicPr>
        <p:blipFill>
          <a:blip r:embed="rId22">
            <a:clrChange>
              <a:clrFrom>
                <a:srgbClr val="FFFF00"/>
              </a:clrFrom>
              <a:clrTo>
                <a:srgbClr val="FFFF00">
                  <a:alpha val="0"/>
                </a:srgbClr>
              </a:clrTo>
            </a:clrChange>
            <a:biLevel thresh="75000"/>
            <a:extLst>
              <a:ext uri="{28A0092B-C50C-407E-A947-70E740481C1C}">
                <a14:useLocalDpi xmlns:a14="http://schemas.microsoft.com/office/drawing/2010/main" val="0"/>
              </a:ext>
            </a:extLst>
          </a:blip>
          <a:stretch>
            <a:fillRect/>
          </a:stretch>
        </p:blipFill>
        <p:spPr>
          <a:xfrm>
            <a:off x="2566352" y="4626146"/>
            <a:ext cx="5255207" cy="780356"/>
          </a:xfrm>
          <a:prstGeom prst="rect">
            <a:avLst/>
          </a:prstGeom>
        </p:spPr>
      </p:pic>
      <p:sp>
        <p:nvSpPr>
          <p:cNvPr id="25" name="PA-矩形 6"/>
          <p:cNvSpPr>
            <a:spLocks noChangeArrowheads="1"/>
          </p:cNvSpPr>
          <p:nvPr>
            <p:custDataLst>
              <p:tags r:id="rId23"/>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26" name="PA-圆角矩形 1"/>
          <p:cNvSpPr/>
          <p:nvPr>
            <p:custDataLst>
              <p:tags r:id="rId24"/>
            </p:custDataLst>
          </p:nvPr>
        </p:nvSpPr>
        <p:spPr>
          <a:xfrm>
            <a:off x="-348343" y="516695"/>
            <a:ext cx="4646023"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PA-文本框 5"/>
          <p:cNvSpPr txBox="1">
            <a:spLocks noChangeArrowheads="1"/>
          </p:cNvSpPr>
          <p:nvPr>
            <p:custDataLst>
              <p:tags r:id="rId25"/>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组合逻辑电路手工分析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9" name="PA-文本框 5"/>
          <p:cNvSpPr txBox="1">
            <a:spLocks noChangeArrowheads="1"/>
          </p:cNvSpPr>
          <p:nvPr>
            <p:custDataLst>
              <p:tags r:id="rId26"/>
            </p:custDataLst>
          </p:nvPr>
        </p:nvSpPr>
        <p:spPr bwMode="auto">
          <a:xfrm>
            <a:off x="544701" y="1543169"/>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3.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组合逻辑电路分析 </a:t>
            </a:r>
            <a:endPar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5" name="PA-直接连接符 2"/>
          <p:cNvCxnSpPr/>
          <p:nvPr>
            <p:custDataLst>
              <p:tags r:id="rId27"/>
            </p:custDataLst>
          </p:nvPr>
        </p:nvCxnSpPr>
        <p:spPr>
          <a:xfrm>
            <a:off x="6713182" y="5231800"/>
            <a:ext cx="9894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灯片编号占位符 5"/>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500" fill="hold"/>
                                        <p:tgtEl>
                                          <p:spTgt spid="27"/>
                                        </p:tgtEl>
                                        <p:attrNameLst>
                                          <p:attrName>ppt_w</p:attrName>
                                        </p:attrNameLst>
                                      </p:cBhvr>
                                      <p:tavLst>
                                        <p:tav tm="0">
                                          <p:val>
                                            <p:fltVal val="0"/>
                                          </p:val>
                                        </p:tav>
                                        <p:tav tm="100000">
                                          <p:val>
                                            <p:strVal val="#ppt_w"/>
                                          </p:val>
                                        </p:tav>
                                      </p:tavLst>
                                    </p:anim>
                                    <p:anim calcmode="lin" valueType="num">
                                      <p:cBhvr>
                                        <p:cTn id="12" dur="500" fill="hold"/>
                                        <p:tgtEl>
                                          <p:spTgt spid="27"/>
                                        </p:tgtEl>
                                        <p:attrNameLst>
                                          <p:attrName>ppt_h</p:attrName>
                                        </p:attrNameLst>
                                      </p:cBhvr>
                                      <p:tavLst>
                                        <p:tav tm="0">
                                          <p:val>
                                            <p:fltVal val="0"/>
                                          </p:val>
                                        </p:tav>
                                        <p:tav tm="100000">
                                          <p:val>
                                            <p:strVal val="#ppt_h"/>
                                          </p:val>
                                        </p:tav>
                                      </p:tavLst>
                                    </p:anim>
                                    <p:anim calcmode="lin" valueType="num">
                                      <p:cBhvr>
                                        <p:cTn id="13" dur="500" fill="hold"/>
                                        <p:tgtEl>
                                          <p:spTgt spid="27"/>
                                        </p:tgtEl>
                                        <p:attrNameLst>
                                          <p:attrName>style.rotation</p:attrName>
                                        </p:attrNameLst>
                                      </p:cBhvr>
                                      <p:tavLst>
                                        <p:tav tm="0">
                                          <p:val>
                                            <p:fltVal val="360"/>
                                          </p:val>
                                        </p:tav>
                                        <p:tav tm="100000">
                                          <p:val>
                                            <p:fltVal val="0"/>
                                          </p:val>
                                        </p:tav>
                                      </p:tavLst>
                                    </p:anim>
                                    <p:animEffect transition="in" filter="fade">
                                      <p:cBhvr>
                                        <p:cTn id="14" dur="500"/>
                                        <p:tgtEl>
                                          <p:spTgt spid="27"/>
                                        </p:tgtEl>
                                      </p:cBhvr>
                                    </p:animEffect>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13316"/>
                                        </p:tgtEl>
                                        <p:attrNameLst>
                                          <p:attrName>style.visibility</p:attrName>
                                        </p:attrNameLst>
                                      </p:cBhvr>
                                      <p:to>
                                        <p:strVal val="visible"/>
                                      </p:to>
                                    </p:set>
                                    <p:anim calcmode="lin" valueType="num">
                                      <p:cBhvr additive="base">
                                        <p:cTn id="18" dur="500" fill="hold"/>
                                        <p:tgtEl>
                                          <p:spTgt spid="13316"/>
                                        </p:tgtEl>
                                        <p:attrNameLst>
                                          <p:attrName>ppt_x</p:attrName>
                                        </p:attrNameLst>
                                      </p:cBhvr>
                                      <p:tavLst>
                                        <p:tav tm="0">
                                          <p:val>
                                            <p:strVal val="0-#ppt_w/2"/>
                                          </p:val>
                                        </p:tav>
                                        <p:tav tm="100000">
                                          <p:val>
                                            <p:strVal val="#ppt_x"/>
                                          </p:val>
                                        </p:tav>
                                      </p:tavLst>
                                    </p:anim>
                                    <p:anim calcmode="lin" valueType="num">
                                      <p:cBhvr additive="base">
                                        <p:cTn id="19" dur="500" fill="hold"/>
                                        <p:tgtEl>
                                          <p:spTgt spid="1331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par>
                          <p:cTn id="33" fill="hold">
                            <p:stCondLst>
                              <p:cond delay="1500"/>
                            </p:stCondLst>
                            <p:childTnLst>
                              <p:par>
                                <p:cTn id="34" presetID="22" presetClass="entr" presetSubtype="8"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par>
                          <p:cTn id="37" fill="hold">
                            <p:stCondLst>
                              <p:cond delay="2000"/>
                            </p:stCondLst>
                            <p:childTnLst>
                              <p:par>
                                <p:cTn id="38" presetID="2" presetClass="entr" presetSubtype="4" fill="hold" nodeType="afterEffect">
                                  <p:stCondLst>
                                    <p:cond delay="0"/>
                                  </p:stCondLst>
                                  <p:childTnLst>
                                    <p:set>
                                      <p:cBhvr>
                                        <p:cTn id="39" dur="1" fill="hold">
                                          <p:stCondLst>
                                            <p:cond delay="0"/>
                                          </p:stCondLst>
                                        </p:cTn>
                                        <p:tgtEl>
                                          <p:spTgt spid="13319"/>
                                        </p:tgtEl>
                                        <p:attrNameLst>
                                          <p:attrName>style.visibility</p:attrName>
                                        </p:attrNameLst>
                                      </p:cBhvr>
                                      <p:to>
                                        <p:strVal val="visible"/>
                                      </p:to>
                                    </p:set>
                                    <p:anim calcmode="lin" valueType="num">
                                      <p:cBhvr additive="base">
                                        <p:cTn id="40" dur="500" fill="hold"/>
                                        <p:tgtEl>
                                          <p:spTgt spid="13319"/>
                                        </p:tgtEl>
                                        <p:attrNameLst>
                                          <p:attrName>ppt_x</p:attrName>
                                        </p:attrNameLst>
                                      </p:cBhvr>
                                      <p:tavLst>
                                        <p:tav tm="0">
                                          <p:val>
                                            <p:strVal val="#ppt_x"/>
                                          </p:val>
                                        </p:tav>
                                        <p:tav tm="100000">
                                          <p:val>
                                            <p:strVal val="#ppt_x"/>
                                          </p:val>
                                        </p:tav>
                                      </p:tavLst>
                                    </p:anim>
                                    <p:anim calcmode="lin" valueType="num">
                                      <p:cBhvr additive="base">
                                        <p:cTn id="41" dur="500" fill="hold"/>
                                        <p:tgtEl>
                                          <p:spTgt spid="13319"/>
                                        </p:tgtEl>
                                        <p:attrNameLst>
                                          <p:attrName>ppt_y</p:attrName>
                                        </p:attrNameLst>
                                      </p:cBhvr>
                                      <p:tavLst>
                                        <p:tav tm="0">
                                          <p:val>
                                            <p:strVal val="1+#ppt_h/2"/>
                                          </p:val>
                                        </p:tav>
                                        <p:tav tm="100000">
                                          <p:val>
                                            <p:strVal val="#ppt_y"/>
                                          </p:val>
                                        </p:tav>
                                      </p:tavLst>
                                    </p:anim>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3326"/>
                                        </p:tgtEl>
                                        <p:attrNameLst>
                                          <p:attrName>style.visibility</p:attrName>
                                        </p:attrNameLst>
                                      </p:cBhvr>
                                      <p:to>
                                        <p:strVal val="visible"/>
                                      </p:to>
                                    </p:set>
                                    <p:animEffect transition="in" filter="fade">
                                      <p:cBhvr>
                                        <p:cTn id="45" dur="500"/>
                                        <p:tgtEl>
                                          <p:spTgt spid="13326"/>
                                        </p:tgtEl>
                                      </p:cBhvr>
                                    </p:animEffect>
                                  </p:childTnLst>
                                </p:cTn>
                              </p:par>
                            </p:childTnLst>
                          </p:cTn>
                        </p:par>
                        <p:par>
                          <p:cTn id="46" fill="hold">
                            <p:stCondLst>
                              <p:cond delay="3000"/>
                            </p:stCondLst>
                            <p:childTnLst>
                              <p:par>
                                <p:cTn id="47" presetID="22" presetClass="entr" presetSubtype="8"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3328"/>
                                        </p:tgtEl>
                                        <p:attrNameLst>
                                          <p:attrName>style.visibility</p:attrName>
                                        </p:attrNameLst>
                                      </p:cBhvr>
                                      <p:to>
                                        <p:strVal val="visible"/>
                                      </p:to>
                                    </p:set>
                                    <p:animEffect transition="in" filter="wipe(left)">
                                      <p:cBhvr>
                                        <p:cTn id="54" dur="500"/>
                                        <p:tgtEl>
                                          <p:spTgt spid="13328"/>
                                        </p:tgtEl>
                                      </p:cBhvr>
                                    </p:animEffect>
                                  </p:childTnLst>
                                </p:cTn>
                              </p:par>
                            </p:childTnLst>
                          </p:cTn>
                        </p:par>
                      </p:childTnLst>
                    </p:cTn>
                  </p:par>
                  <p:par>
                    <p:cTn id="55" fill="hold">
                      <p:stCondLst>
                        <p:cond delay="indefinite"/>
                      </p:stCondLst>
                      <p:childTnLst>
                        <p:par>
                          <p:cTn id="56" fill="hold">
                            <p:stCondLst>
                              <p:cond delay="0"/>
                            </p:stCondLst>
                            <p:childTnLst>
                              <p:par>
                                <p:cTn id="57" presetID="49" presetClass="entr" presetSubtype="0" decel="100000" fill="hold" nodeType="clickEffect">
                                  <p:stCondLst>
                                    <p:cond delay="0"/>
                                  </p:stCondLst>
                                  <p:childTnLst>
                                    <p:set>
                                      <p:cBhvr>
                                        <p:cTn id="58" dur="1" fill="hold">
                                          <p:stCondLst>
                                            <p:cond delay="0"/>
                                          </p:stCondLst>
                                        </p:cTn>
                                        <p:tgtEl>
                                          <p:spTgt spid="13329"/>
                                        </p:tgtEl>
                                        <p:attrNameLst>
                                          <p:attrName>style.visibility</p:attrName>
                                        </p:attrNameLst>
                                      </p:cBhvr>
                                      <p:to>
                                        <p:strVal val="visible"/>
                                      </p:to>
                                    </p:set>
                                    <p:anim calcmode="lin" valueType="num">
                                      <p:cBhvr>
                                        <p:cTn id="59" dur="500" fill="hold"/>
                                        <p:tgtEl>
                                          <p:spTgt spid="13329"/>
                                        </p:tgtEl>
                                        <p:attrNameLst>
                                          <p:attrName>ppt_w</p:attrName>
                                        </p:attrNameLst>
                                      </p:cBhvr>
                                      <p:tavLst>
                                        <p:tav tm="0">
                                          <p:val>
                                            <p:fltVal val="0"/>
                                          </p:val>
                                        </p:tav>
                                        <p:tav tm="100000">
                                          <p:val>
                                            <p:strVal val="#ppt_w"/>
                                          </p:val>
                                        </p:tav>
                                      </p:tavLst>
                                    </p:anim>
                                    <p:anim calcmode="lin" valueType="num">
                                      <p:cBhvr>
                                        <p:cTn id="60" dur="500" fill="hold"/>
                                        <p:tgtEl>
                                          <p:spTgt spid="13329"/>
                                        </p:tgtEl>
                                        <p:attrNameLst>
                                          <p:attrName>ppt_h</p:attrName>
                                        </p:attrNameLst>
                                      </p:cBhvr>
                                      <p:tavLst>
                                        <p:tav tm="0">
                                          <p:val>
                                            <p:fltVal val="0"/>
                                          </p:val>
                                        </p:tav>
                                        <p:tav tm="100000">
                                          <p:val>
                                            <p:strVal val="#ppt_h"/>
                                          </p:val>
                                        </p:tav>
                                      </p:tavLst>
                                    </p:anim>
                                    <p:anim calcmode="lin" valueType="num">
                                      <p:cBhvr>
                                        <p:cTn id="61" dur="500" fill="hold"/>
                                        <p:tgtEl>
                                          <p:spTgt spid="13329"/>
                                        </p:tgtEl>
                                        <p:attrNameLst>
                                          <p:attrName>style.rotation</p:attrName>
                                        </p:attrNameLst>
                                      </p:cBhvr>
                                      <p:tavLst>
                                        <p:tav tm="0">
                                          <p:val>
                                            <p:fltVal val="360"/>
                                          </p:val>
                                        </p:tav>
                                        <p:tav tm="100000">
                                          <p:val>
                                            <p:fltVal val="0"/>
                                          </p:val>
                                        </p:tav>
                                      </p:tavLst>
                                    </p:anim>
                                    <p:animEffect transition="in" filter="fade">
                                      <p:cBhvr>
                                        <p:cTn id="62" dur="500"/>
                                        <p:tgtEl>
                                          <p:spTgt spid="133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3330"/>
                                        </p:tgtEl>
                                        <p:attrNameLst>
                                          <p:attrName>style.visibility</p:attrName>
                                        </p:attrNameLst>
                                      </p:cBhvr>
                                      <p:to>
                                        <p:strVal val="visible"/>
                                      </p:to>
                                    </p:set>
                                    <p:animEffect transition="in" filter="wipe(left)">
                                      <p:cBhvr>
                                        <p:cTn id="67" dur="500"/>
                                        <p:tgtEl>
                                          <p:spTgt spid="13330"/>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13337"/>
                                        </p:tgtEl>
                                        <p:attrNameLst>
                                          <p:attrName>style.visibility</p:attrName>
                                        </p:attrNameLst>
                                      </p:cBhvr>
                                      <p:to>
                                        <p:strVal val="visible"/>
                                      </p:to>
                                    </p:set>
                                    <p:animEffect transition="in" filter="fade">
                                      <p:cBhvr>
                                        <p:cTn id="71" dur="500"/>
                                        <p:tgtEl>
                                          <p:spTgt spid="13337"/>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337" grpId="0"/>
      <p:bldP spid="13316" grpId="0"/>
      <p:bldP spid="13326" grpId="0"/>
      <p:bldP spid="13328" grpId="0" autoUpdateAnimBg="0"/>
      <p:bldP spid="13330" grpId="0" autoUpdateAnimBg="0"/>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PA-文本框 3"/>
          <p:cNvSpPr txBox="1">
            <a:spLocks noChangeArrowheads="1"/>
          </p:cNvSpPr>
          <p:nvPr>
            <p:custDataLst>
              <p:tags r:id="rId1"/>
            </p:custDataLst>
          </p:nvPr>
        </p:nvSpPr>
        <p:spPr bwMode="auto">
          <a:xfrm>
            <a:off x="4153137" y="1965165"/>
            <a:ext cx="7315008" cy="510778"/>
          </a:xfrm>
          <a:prstGeom prst="round2DiagRect">
            <a:avLst/>
          </a:prstGeom>
          <a:solidFill>
            <a:srgbClr val="CCFFFF"/>
          </a:solidFill>
          <a:ln w="19050">
            <a:noFill/>
            <a:miter lim="800000"/>
          </a:ln>
          <a:effectLst>
            <a:outerShdw blurRad="50800" dist="38100" dir="2700000" algn="tl" rotWithShape="0">
              <a:prstClr val="black">
                <a:alpha val="40000"/>
              </a:prstClr>
            </a:outerShdw>
          </a:effec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Tx/>
              <a:buNone/>
            </a:pPr>
            <a:r>
              <a:rPr lang="zh-CN" altLang="en-US" sz="2400" b="1" dirty="0">
                <a:solidFill>
                  <a:srgbClr val="000000"/>
                </a:solidFill>
                <a:sym typeface="宋体" panose="02010600030101010101" pitchFamily="2" charset="-122"/>
              </a:rPr>
              <a:t>提高工作速度的途径：设法减小进位信号的传递时间</a:t>
            </a:r>
            <a:endParaRPr lang="zh-CN" altLang="en-US" sz="2400" b="1" dirty="0">
              <a:solidFill>
                <a:srgbClr val="000000"/>
              </a:solidFill>
              <a:sym typeface="宋体" panose="02010600030101010101" pitchFamily="2" charset="-122"/>
            </a:endParaRPr>
          </a:p>
        </p:txBody>
      </p:sp>
      <p:sp>
        <p:nvSpPr>
          <p:cNvPr id="89094" name="PA-文本框 3"/>
          <p:cNvSpPr txBox="1">
            <a:spLocks noChangeArrowheads="1"/>
          </p:cNvSpPr>
          <p:nvPr>
            <p:custDataLst>
              <p:tags r:id="rId2"/>
            </p:custDataLst>
          </p:nvPr>
        </p:nvSpPr>
        <p:spPr bwMode="auto">
          <a:xfrm>
            <a:off x="7047857" y="4245394"/>
            <a:ext cx="3817937" cy="1191816"/>
          </a:xfrm>
          <a:prstGeom prst="roundRect">
            <a:avLst/>
          </a:prstGeom>
          <a:solidFill>
            <a:srgbClr val="CCFFFF"/>
          </a:solidFill>
          <a:ln w="28575">
            <a:noFill/>
            <a:miter lim="800000"/>
          </a:ln>
          <a:effectLst>
            <a:outerShdw blurRad="50800" dist="38100" dir="2700000" algn="tl" rotWithShape="0">
              <a:prstClr val="black">
                <a:alpha val="40000"/>
              </a:prstClr>
            </a:outerShdw>
          </a:effec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0"/>
              </a:spcBef>
              <a:buFontTx/>
              <a:buNone/>
            </a:pPr>
            <a:r>
              <a:rPr lang="zh-CN" altLang="en-US" sz="2000" b="1" dirty="0">
                <a:solidFill>
                  <a:srgbClr val="6600FF"/>
                </a:solidFill>
                <a:sym typeface="宋体" panose="02010600030101010101" pitchFamily="2" charset="-122"/>
              </a:rPr>
              <a:t>优点</a:t>
            </a:r>
            <a:r>
              <a:rPr lang="zh-CN" altLang="en-US" sz="2000" b="1" dirty="0">
                <a:solidFill>
                  <a:srgbClr val="000000"/>
                </a:solidFill>
                <a:sym typeface="宋体" panose="02010600030101010101" pitchFamily="2" charset="-122"/>
              </a:rPr>
              <a:t>：快，每</a:t>
            </a:r>
            <a:r>
              <a:rPr lang="en-US" altLang="zh-CN" sz="2000" b="1" dirty="0">
                <a:solidFill>
                  <a:srgbClr val="000000"/>
                </a:solidFill>
                <a:sym typeface="宋体" panose="02010600030101010101" pitchFamily="2" charset="-122"/>
              </a:rPr>
              <a:t>1</a:t>
            </a:r>
            <a:r>
              <a:rPr lang="zh-CN" altLang="en-US" sz="2000" b="1" dirty="0">
                <a:solidFill>
                  <a:srgbClr val="000000"/>
                </a:solidFill>
                <a:sym typeface="宋体" panose="02010600030101010101" pitchFamily="2" charset="-122"/>
              </a:rPr>
              <a:t>位的</a:t>
            </a:r>
            <a:r>
              <a:rPr lang="zh-CN" altLang="en-US" sz="2200" b="1" dirty="0">
                <a:effectLst>
                  <a:outerShdw blurRad="38100" dist="38100" dir="2700000" algn="tl">
                    <a:srgbClr val="000000">
                      <a:alpha val="43137"/>
                    </a:srgbClr>
                  </a:outerShdw>
                </a:effectLst>
                <a:sym typeface="宋体" panose="02010600030101010101" pitchFamily="2" charset="-122"/>
              </a:rPr>
              <a:t>和</a:t>
            </a:r>
            <a:r>
              <a:rPr lang="zh-CN" altLang="en-US" sz="2000" b="1" dirty="0">
                <a:solidFill>
                  <a:srgbClr val="000000"/>
                </a:solidFill>
                <a:sym typeface="宋体" panose="02010600030101010101" pitchFamily="2" charset="-122"/>
              </a:rPr>
              <a:t>及最后的</a:t>
            </a:r>
            <a:r>
              <a:rPr lang="zh-CN" altLang="en-US" sz="2200" b="1" dirty="0">
                <a:effectLst>
                  <a:outerShdw blurRad="38100" dist="38100" dir="2700000" algn="tl">
                    <a:srgbClr val="000000">
                      <a:alpha val="43137"/>
                    </a:srgbClr>
                  </a:outerShdw>
                </a:effectLst>
                <a:sym typeface="宋体" panose="02010600030101010101" pitchFamily="2" charset="-122"/>
              </a:rPr>
              <a:t>进位</a:t>
            </a:r>
            <a:r>
              <a:rPr lang="zh-CN" altLang="en-US" sz="2000" b="1" dirty="0">
                <a:solidFill>
                  <a:srgbClr val="000000"/>
                </a:solidFill>
                <a:sym typeface="宋体" panose="02010600030101010101" pitchFamily="2" charset="-122"/>
              </a:rPr>
              <a:t>基本同时产生。</a:t>
            </a:r>
            <a:endParaRPr lang="zh-CN" altLang="en-US" sz="2000" b="1" dirty="0">
              <a:solidFill>
                <a:srgbClr val="000000"/>
              </a:solidFill>
              <a:sym typeface="宋体" panose="02010600030101010101" pitchFamily="2" charset="-122"/>
            </a:endParaRPr>
          </a:p>
          <a:p>
            <a:pPr eaLnBrk="1" hangingPunct="1">
              <a:spcBef>
                <a:spcPct val="0"/>
              </a:spcBef>
              <a:buFontTx/>
              <a:buNone/>
            </a:pPr>
            <a:r>
              <a:rPr lang="zh-CN" altLang="en-US" sz="2000" b="1" dirty="0">
                <a:solidFill>
                  <a:srgbClr val="FF0000"/>
                </a:solidFill>
                <a:sym typeface="宋体" panose="02010600030101010101" pitchFamily="2" charset="-122"/>
              </a:rPr>
              <a:t>缺点</a:t>
            </a:r>
            <a:r>
              <a:rPr lang="zh-CN" altLang="en-US" sz="2000" b="1" dirty="0">
                <a:solidFill>
                  <a:srgbClr val="000000"/>
                </a:solidFill>
                <a:sym typeface="宋体" panose="02010600030101010101" pitchFamily="2" charset="-122"/>
              </a:rPr>
              <a:t>：电路复杂。</a:t>
            </a:r>
            <a:endParaRPr lang="zh-CN" altLang="en-US" sz="2000" b="1" dirty="0">
              <a:solidFill>
                <a:srgbClr val="000000"/>
              </a:solidFill>
              <a:sym typeface="宋体" panose="02010600030101010101" pitchFamily="2" charset="-122"/>
            </a:endParaRPr>
          </a:p>
        </p:txBody>
      </p:sp>
      <p:pic>
        <p:nvPicPr>
          <p:cNvPr id="4" name="PA-图片 3"/>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7054914" y="2513373"/>
            <a:ext cx="3039130" cy="1191816"/>
          </a:xfrm>
          <a:prstGeom prst="rect">
            <a:avLst/>
          </a:prstGeom>
        </p:spPr>
      </p:pic>
      <p:pic>
        <p:nvPicPr>
          <p:cNvPr id="10" name="PA-图片 9"/>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1024377" y="2472175"/>
            <a:ext cx="7315008" cy="4160194"/>
          </a:xfrm>
          <a:prstGeom prst="rect">
            <a:avLst/>
          </a:prstGeom>
        </p:spPr>
      </p:pic>
      <p:sp>
        <p:nvSpPr>
          <p:cNvPr id="11" name="PA-文本框 5"/>
          <p:cNvSpPr txBox="1">
            <a:spLocks noChangeArrowheads="1"/>
          </p:cNvSpPr>
          <p:nvPr>
            <p:custDataLst>
              <p:tags r:id="rId7"/>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3. </a:t>
            </a:r>
            <a:r>
              <a:rPr kumimoji="1" lang="zh-CN" altLang="en-US" sz="2800" b="1" dirty="0">
                <a:solidFill>
                  <a:srgbClr val="005286"/>
                </a:solidFill>
                <a:latin typeface="+mj-ea"/>
                <a:ea typeface="+mj-ea"/>
                <a:sym typeface="微软雅黑" panose="020B0503020204020204" pitchFamily="34" charset="-122"/>
              </a:rPr>
              <a:t>多位加法器</a:t>
            </a:r>
            <a:endParaRPr kumimoji="1" lang="zh-CN" altLang="en-US" sz="2800" b="1" dirty="0">
              <a:solidFill>
                <a:srgbClr val="005286"/>
              </a:solidFill>
              <a:latin typeface="+mj-ea"/>
              <a:ea typeface="+mj-ea"/>
              <a:sym typeface="微软雅黑" panose="020B0503020204020204" pitchFamily="34" charset="-122"/>
            </a:endParaRPr>
          </a:p>
        </p:txBody>
      </p:sp>
      <p:sp>
        <p:nvSpPr>
          <p:cNvPr id="12" name="PA-圆角矩形 1"/>
          <p:cNvSpPr/>
          <p:nvPr>
            <p:custDataLst>
              <p:tags r:id="rId8"/>
            </p:custDataLst>
          </p:nvPr>
        </p:nvSpPr>
        <p:spPr>
          <a:xfrm>
            <a:off x="-348342" y="516695"/>
            <a:ext cx="212227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PA-文本框 5"/>
          <p:cNvSpPr txBox="1">
            <a:spLocks noChangeArrowheads="1"/>
          </p:cNvSpPr>
          <p:nvPr>
            <p:custDataLst>
              <p:tags r:id="rId9"/>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加法器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4" name="矩形 13"/>
          <p:cNvSpPr/>
          <p:nvPr/>
        </p:nvSpPr>
        <p:spPr>
          <a:xfrm>
            <a:off x="911514" y="2007046"/>
            <a:ext cx="3108543" cy="461665"/>
          </a:xfrm>
          <a:prstGeom prst="rect">
            <a:avLst/>
          </a:prstGeom>
        </p:spPr>
        <p:txBody>
          <a:bodyPr wrap="none">
            <a:spAutoFit/>
          </a:bodyPr>
          <a:lstStyle/>
          <a:p>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2</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超前进位加法器</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89093"/>
                                        </p:tgtEl>
                                        <p:attrNameLst>
                                          <p:attrName>style.visibility</p:attrName>
                                        </p:attrNameLst>
                                      </p:cBhvr>
                                      <p:to>
                                        <p:strVal val="visible"/>
                                      </p:to>
                                    </p:set>
                                    <p:anim calcmode="lin" valueType="num">
                                      <p:cBhvr>
                                        <p:cTn id="11" dur="500" fill="hold"/>
                                        <p:tgtEl>
                                          <p:spTgt spid="89093"/>
                                        </p:tgtEl>
                                        <p:attrNameLst>
                                          <p:attrName>ppt_w</p:attrName>
                                        </p:attrNameLst>
                                      </p:cBhvr>
                                      <p:tavLst>
                                        <p:tav tm="0">
                                          <p:val>
                                            <p:fltVal val="0"/>
                                          </p:val>
                                        </p:tav>
                                        <p:tav tm="100000">
                                          <p:val>
                                            <p:strVal val="#ppt_w"/>
                                          </p:val>
                                        </p:tav>
                                      </p:tavLst>
                                    </p:anim>
                                    <p:anim calcmode="lin" valueType="num">
                                      <p:cBhvr>
                                        <p:cTn id="12" dur="500" fill="hold"/>
                                        <p:tgtEl>
                                          <p:spTgt spid="89093"/>
                                        </p:tgtEl>
                                        <p:attrNameLst>
                                          <p:attrName>ppt_h</p:attrName>
                                        </p:attrNameLst>
                                      </p:cBhvr>
                                      <p:tavLst>
                                        <p:tav tm="0">
                                          <p:val>
                                            <p:fltVal val="0"/>
                                          </p:val>
                                        </p:tav>
                                        <p:tav tm="100000">
                                          <p:val>
                                            <p:strVal val="#ppt_h"/>
                                          </p:val>
                                        </p:tav>
                                      </p:tavLst>
                                    </p:anim>
                                    <p:anim calcmode="lin" valueType="num">
                                      <p:cBhvr>
                                        <p:cTn id="13" dur="500" fill="hold"/>
                                        <p:tgtEl>
                                          <p:spTgt spid="89093"/>
                                        </p:tgtEl>
                                        <p:attrNameLst>
                                          <p:attrName>style.rotation</p:attrName>
                                        </p:attrNameLst>
                                      </p:cBhvr>
                                      <p:tavLst>
                                        <p:tav tm="0">
                                          <p:val>
                                            <p:fltVal val="360"/>
                                          </p:val>
                                        </p:tav>
                                        <p:tav tm="100000">
                                          <p:val>
                                            <p:fltVal val="0"/>
                                          </p:val>
                                        </p:tav>
                                      </p:tavLst>
                                    </p:anim>
                                    <p:animEffect transition="in" filter="fade">
                                      <p:cBhvr>
                                        <p:cTn id="14" dur="500"/>
                                        <p:tgtEl>
                                          <p:spTgt spid="8909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49" presetClass="entr" presetSubtype="0" decel="100000" fill="hold" grpId="0" nodeType="clickEffect">
                                  <p:stCondLst>
                                    <p:cond delay="0"/>
                                  </p:stCondLst>
                                  <p:childTnLst>
                                    <p:set>
                                      <p:cBhvr>
                                        <p:cTn id="27" dur="1" fill="hold">
                                          <p:stCondLst>
                                            <p:cond delay="0"/>
                                          </p:stCondLst>
                                        </p:cTn>
                                        <p:tgtEl>
                                          <p:spTgt spid="89094"/>
                                        </p:tgtEl>
                                        <p:attrNameLst>
                                          <p:attrName>style.visibility</p:attrName>
                                        </p:attrNameLst>
                                      </p:cBhvr>
                                      <p:to>
                                        <p:strVal val="visible"/>
                                      </p:to>
                                    </p:set>
                                    <p:anim calcmode="lin" valueType="num">
                                      <p:cBhvr>
                                        <p:cTn id="28" dur="500" fill="hold"/>
                                        <p:tgtEl>
                                          <p:spTgt spid="89094"/>
                                        </p:tgtEl>
                                        <p:attrNameLst>
                                          <p:attrName>ppt_w</p:attrName>
                                        </p:attrNameLst>
                                      </p:cBhvr>
                                      <p:tavLst>
                                        <p:tav tm="0">
                                          <p:val>
                                            <p:fltVal val="0"/>
                                          </p:val>
                                        </p:tav>
                                        <p:tav tm="100000">
                                          <p:val>
                                            <p:strVal val="#ppt_w"/>
                                          </p:val>
                                        </p:tav>
                                      </p:tavLst>
                                    </p:anim>
                                    <p:anim calcmode="lin" valueType="num">
                                      <p:cBhvr>
                                        <p:cTn id="29" dur="500" fill="hold"/>
                                        <p:tgtEl>
                                          <p:spTgt spid="89094"/>
                                        </p:tgtEl>
                                        <p:attrNameLst>
                                          <p:attrName>ppt_h</p:attrName>
                                        </p:attrNameLst>
                                      </p:cBhvr>
                                      <p:tavLst>
                                        <p:tav tm="0">
                                          <p:val>
                                            <p:fltVal val="0"/>
                                          </p:val>
                                        </p:tav>
                                        <p:tav tm="100000">
                                          <p:val>
                                            <p:strVal val="#ppt_h"/>
                                          </p:val>
                                        </p:tav>
                                      </p:tavLst>
                                    </p:anim>
                                    <p:anim calcmode="lin" valueType="num">
                                      <p:cBhvr>
                                        <p:cTn id="30" dur="500" fill="hold"/>
                                        <p:tgtEl>
                                          <p:spTgt spid="89094"/>
                                        </p:tgtEl>
                                        <p:attrNameLst>
                                          <p:attrName>style.rotation</p:attrName>
                                        </p:attrNameLst>
                                      </p:cBhvr>
                                      <p:tavLst>
                                        <p:tav tm="0">
                                          <p:val>
                                            <p:fltVal val="360"/>
                                          </p:val>
                                        </p:tav>
                                        <p:tav tm="100000">
                                          <p:val>
                                            <p:fltVal val="0"/>
                                          </p:val>
                                        </p:tav>
                                      </p:tavLst>
                                    </p:anim>
                                    <p:animEffect transition="in" filter="fade">
                                      <p:cBhvr>
                                        <p:cTn id="31" dur="500"/>
                                        <p:tgtEl>
                                          <p:spTgt spid="89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3" grpId="0" animBg="1"/>
      <p:bldP spid="89094" grpId="0" animBg="1"/>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4" name="PA-文本框 3"/>
          <p:cNvSpPr txBox="1">
            <a:spLocks noChangeArrowheads="1"/>
          </p:cNvSpPr>
          <p:nvPr>
            <p:custDataLst>
              <p:tags r:id="rId1"/>
            </p:custDataLst>
          </p:nvPr>
        </p:nvSpPr>
        <p:spPr bwMode="auto">
          <a:xfrm>
            <a:off x="1050512" y="3140049"/>
            <a:ext cx="4190890" cy="987504"/>
          </a:xfrm>
          <a:prstGeom prst="round2DiagRect">
            <a:avLst/>
          </a:prstGeom>
          <a:noFill/>
          <a:ln w="28575">
            <a:noFill/>
            <a:miter lim="800000"/>
          </a:ln>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spcBef>
                <a:spcPct val="0"/>
              </a:spcBef>
              <a:buFontTx/>
              <a:buNone/>
            </a:pPr>
            <a:r>
              <a:rPr lang="zh-CN" altLang="en-US" sz="2400" b="1" dirty="0">
                <a:solidFill>
                  <a:srgbClr val="FF0000"/>
                </a:solidFill>
                <a:sym typeface="宋体" panose="02010600030101010101" pitchFamily="2" charset="-122"/>
              </a:rPr>
              <a:t>优点</a:t>
            </a:r>
            <a:r>
              <a:rPr lang="zh-CN" altLang="en-US" sz="2400" b="1" dirty="0">
                <a:solidFill>
                  <a:srgbClr val="000000"/>
                </a:solidFill>
                <a:sym typeface="宋体" panose="02010600030101010101" pitchFamily="2" charset="-122"/>
              </a:rPr>
              <a:t>：快，每</a:t>
            </a:r>
            <a:r>
              <a:rPr lang="en-US" altLang="zh-CN" sz="2400" b="1" dirty="0">
                <a:solidFill>
                  <a:srgbClr val="000000"/>
                </a:solidFill>
                <a:sym typeface="宋体" panose="02010600030101010101" pitchFamily="2" charset="-122"/>
              </a:rPr>
              <a:t>1</a:t>
            </a:r>
            <a:r>
              <a:rPr lang="zh-CN" altLang="en-US" sz="2400" b="1" dirty="0">
                <a:solidFill>
                  <a:srgbClr val="000000"/>
                </a:solidFill>
                <a:sym typeface="宋体" panose="02010600030101010101" pitchFamily="2" charset="-122"/>
              </a:rPr>
              <a:t>位的</a:t>
            </a:r>
            <a:r>
              <a:rPr lang="zh-CN" altLang="en-US" sz="2600" b="1" dirty="0">
                <a:effectLst>
                  <a:outerShdw blurRad="38100" dist="38100" dir="2700000" algn="tl">
                    <a:srgbClr val="000000">
                      <a:alpha val="43137"/>
                    </a:srgbClr>
                  </a:outerShdw>
                </a:effectLst>
                <a:sym typeface="宋体" panose="02010600030101010101" pitchFamily="2" charset="-122"/>
              </a:rPr>
              <a:t>和</a:t>
            </a:r>
            <a:r>
              <a:rPr lang="zh-CN" altLang="en-US" sz="2400" b="1" dirty="0">
                <a:sym typeface="宋体" panose="02010600030101010101" pitchFamily="2" charset="-122"/>
              </a:rPr>
              <a:t>及最后的</a:t>
            </a:r>
            <a:r>
              <a:rPr lang="zh-CN" altLang="en-US" sz="2600" b="1" dirty="0">
                <a:effectLst>
                  <a:outerShdw blurRad="38100" dist="38100" dir="2700000" algn="tl">
                    <a:srgbClr val="000000">
                      <a:alpha val="43137"/>
                    </a:srgbClr>
                  </a:outerShdw>
                </a:effectLst>
                <a:sym typeface="宋体" panose="02010600030101010101" pitchFamily="2" charset="-122"/>
              </a:rPr>
              <a:t>进位</a:t>
            </a:r>
            <a:r>
              <a:rPr lang="zh-CN" altLang="en-US" sz="2400" b="1" dirty="0">
                <a:sym typeface="宋体" panose="02010600030101010101" pitchFamily="2" charset="-122"/>
              </a:rPr>
              <a:t>基本</a:t>
            </a:r>
            <a:r>
              <a:rPr lang="zh-CN" altLang="en-US" sz="2600" b="1" dirty="0">
                <a:effectLst>
                  <a:outerShdw blurRad="38100" dist="38100" dir="2700000" algn="tl">
                    <a:srgbClr val="000000">
                      <a:alpha val="43137"/>
                    </a:srgbClr>
                  </a:outerShdw>
                </a:effectLst>
                <a:sym typeface="宋体" panose="02010600030101010101" pitchFamily="2" charset="-122"/>
              </a:rPr>
              <a:t>同时</a:t>
            </a:r>
            <a:r>
              <a:rPr lang="zh-CN" altLang="en-US" sz="2400" b="1" dirty="0">
                <a:sym typeface="宋体" panose="02010600030101010101" pitchFamily="2" charset="-122"/>
              </a:rPr>
              <a:t>产生。</a:t>
            </a:r>
            <a:endParaRPr lang="zh-CN" altLang="en-US" sz="2400" b="1" dirty="0">
              <a:sym typeface="宋体" panose="02010600030101010101" pitchFamily="2" charset="-122"/>
            </a:endParaRPr>
          </a:p>
        </p:txBody>
      </p:sp>
      <p:pic>
        <p:nvPicPr>
          <p:cNvPr id="3" name="PA-图片 2"/>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5519622" y="307577"/>
            <a:ext cx="5931922" cy="6242845"/>
          </a:xfrm>
          <a:prstGeom prst="rect">
            <a:avLst/>
          </a:prstGeom>
        </p:spPr>
      </p:pic>
      <p:sp>
        <p:nvSpPr>
          <p:cNvPr id="13" name="PA-文本框 5"/>
          <p:cNvSpPr txBox="1">
            <a:spLocks noChangeArrowheads="1"/>
          </p:cNvSpPr>
          <p:nvPr>
            <p:custDataLst>
              <p:tags r:id="rId4"/>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3. </a:t>
            </a:r>
            <a:r>
              <a:rPr kumimoji="1" lang="zh-CN" altLang="en-US" sz="2800" b="1" dirty="0">
                <a:solidFill>
                  <a:srgbClr val="005286"/>
                </a:solidFill>
                <a:latin typeface="+mj-ea"/>
                <a:ea typeface="+mj-ea"/>
                <a:sym typeface="微软雅黑" panose="020B0503020204020204" pitchFamily="34" charset="-122"/>
              </a:rPr>
              <a:t>多位加法器</a:t>
            </a:r>
            <a:endParaRPr kumimoji="1" lang="zh-CN" altLang="en-US" sz="2800" b="1" dirty="0">
              <a:solidFill>
                <a:srgbClr val="005286"/>
              </a:solidFill>
              <a:latin typeface="+mj-ea"/>
              <a:ea typeface="+mj-ea"/>
              <a:sym typeface="微软雅黑" panose="020B0503020204020204" pitchFamily="34" charset="-122"/>
            </a:endParaRPr>
          </a:p>
        </p:txBody>
      </p:sp>
      <p:sp>
        <p:nvSpPr>
          <p:cNvPr id="14" name="PA-圆角矩形 1"/>
          <p:cNvSpPr/>
          <p:nvPr>
            <p:custDataLst>
              <p:tags r:id="rId5"/>
            </p:custDataLst>
          </p:nvPr>
        </p:nvSpPr>
        <p:spPr>
          <a:xfrm>
            <a:off x="-348342" y="516695"/>
            <a:ext cx="212227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PA-文本框 5"/>
          <p:cNvSpPr txBox="1">
            <a:spLocks noChangeArrowheads="1"/>
          </p:cNvSpPr>
          <p:nvPr>
            <p:custDataLst>
              <p:tags r:id="rId6"/>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加法器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4" name="矩形 3"/>
          <p:cNvSpPr/>
          <p:nvPr/>
        </p:nvSpPr>
        <p:spPr>
          <a:xfrm>
            <a:off x="1121762" y="4229776"/>
            <a:ext cx="2659702" cy="461665"/>
          </a:xfrm>
          <a:prstGeom prst="rect">
            <a:avLst/>
          </a:prstGeom>
        </p:spPr>
        <p:txBody>
          <a:bodyPr wrap="none">
            <a:spAutoFit/>
          </a:bodyPr>
          <a:lstStyle/>
          <a:p>
            <a:pPr lvl="0">
              <a:spcBef>
                <a:spcPct val="0"/>
              </a:spcBef>
            </a:pPr>
            <a:r>
              <a:rPr lang="zh-CN" altLang="en-US" sz="2400" b="1" dirty="0">
                <a:solidFill>
                  <a:srgbClr val="005286"/>
                </a:solidFill>
                <a:sym typeface="宋体" panose="02010600030101010101" pitchFamily="2" charset="-122"/>
              </a:rPr>
              <a:t>缺点</a:t>
            </a:r>
            <a:r>
              <a:rPr lang="zh-CN" altLang="en-US" sz="2400" b="1" dirty="0">
                <a:solidFill>
                  <a:srgbClr val="000000"/>
                </a:solidFill>
                <a:sym typeface="宋体" panose="02010600030101010101" pitchFamily="2" charset="-122"/>
              </a:rPr>
              <a:t>：电路复杂。</a:t>
            </a:r>
            <a:endParaRPr lang="zh-CN" altLang="en-US" sz="2400" b="1" dirty="0">
              <a:solidFill>
                <a:srgbClr val="000000"/>
              </a:solidFill>
              <a:sym typeface="宋体" panose="02010600030101010101" pitchFamily="2"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5" name="矩形 4"/>
          <p:cNvSpPr/>
          <p:nvPr/>
        </p:nvSpPr>
        <p:spPr>
          <a:xfrm>
            <a:off x="911514" y="2007046"/>
            <a:ext cx="3108543" cy="461665"/>
          </a:xfrm>
          <a:prstGeom prst="rect">
            <a:avLst/>
          </a:prstGeom>
        </p:spPr>
        <p:txBody>
          <a:bodyPr wrap="none">
            <a:spAutoFit/>
          </a:bodyPr>
          <a:lstStyle/>
          <a:p>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2</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超前进位加法器</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7848554" y="2007046"/>
          <a:ext cx="3554280" cy="4208080"/>
        </p:xfrm>
        <a:graphic>
          <a:graphicData uri="http://schemas.openxmlformats.org/drawingml/2006/table">
            <a:tbl>
              <a:tblPr/>
              <a:tblGrid>
                <a:gridCol w="444285"/>
                <a:gridCol w="444285"/>
                <a:gridCol w="444285"/>
                <a:gridCol w="444285"/>
                <a:gridCol w="444285"/>
                <a:gridCol w="444285"/>
                <a:gridCol w="444285"/>
                <a:gridCol w="444285"/>
              </a:tblGrid>
              <a:tr h="516942">
                <a:tc gridSpan="4">
                  <a:txBody>
                    <a:bodyPr/>
                    <a:lstStyle/>
                    <a:p>
                      <a:pPr algn="ctr" fontAlgn="ctr"/>
                      <a:r>
                        <a:rPr lang="zh-CN" altLang="en-US" sz="2000" b="1" i="0" u="none" strike="noStrike" dirty="0">
                          <a:solidFill>
                            <a:srgbClr val="000000"/>
                          </a:solidFill>
                          <a:effectLst/>
                          <a:latin typeface="宋体" panose="02010600030101010101" pitchFamily="2" charset="-122"/>
                          <a:ea typeface="宋体" panose="02010600030101010101" pitchFamily="2" charset="-122"/>
                        </a:rPr>
                        <a:t>输 入</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cPr/>
                </a:tc>
                <a:tc hMerge="1">
                  <a:tcPr/>
                </a:tc>
                <a:tc hMerge="1">
                  <a:tcPr/>
                </a:tc>
                <a:tc gridSpan="4">
                  <a:txBody>
                    <a:bodyPr/>
                    <a:lstStyle/>
                    <a:p>
                      <a:pPr algn="ctr" fontAlgn="ctr"/>
                      <a:r>
                        <a:rPr lang="zh-CN" altLang="en-US" sz="2000" b="1" i="0" u="none" strike="noStrike" dirty="0">
                          <a:solidFill>
                            <a:srgbClr val="000000"/>
                          </a:solidFill>
                          <a:effectLst/>
                          <a:latin typeface="宋体" panose="02010600030101010101" pitchFamily="2" charset="-122"/>
                          <a:ea typeface="宋体" panose="02010600030101010101" pitchFamily="2" charset="-122"/>
                        </a:rPr>
                        <a:t>输 出</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cPr/>
                </a:tc>
                <a:tc hMerge="1">
                  <a:tcPr/>
                </a:tc>
                <a:tc hMerge="1">
                  <a:tcPr/>
                </a:tc>
              </a:tr>
              <a:tr h="335558">
                <a:tc>
                  <a:txBody>
                    <a:bodyPr/>
                    <a:lstStyle/>
                    <a:p>
                      <a:pPr algn="ctr" fontAlgn="ctr"/>
                      <a:r>
                        <a:rPr lang="en-US" sz="2000" b="1" i="0" u="none" strike="noStrike">
                          <a:solidFill>
                            <a:srgbClr val="000000"/>
                          </a:solidFill>
                          <a:effectLst/>
                          <a:latin typeface="宋体" panose="02010600030101010101" pitchFamily="2" charset="-122"/>
                          <a:ea typeface="宋体" panose="02010600030101010101" pitchFamily="2" charset="-122"/>
                        </a:rPr>
                        <a:t>D</a:t>
                      </a:r>
                      <a:endParaRPr lang="en-US"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宋体" panose="02010600030101010101" pitchFamily="2" charset="-122"/>
                          <a:ea typeface="宋体" panose="02010600030101010101" pitchFamily="2" charset="-122"/>
                        </a:rPr>
                        <a:t>C</a:t>
                      </a:r>
                      <a:endParaRPr lang="en-US"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宋体" panose="02010600030101010101" pitchFamily="2" charset="-122"/>
                          <a:ea typeface="宋体" panose="02010600030101010101" pitchFamily="2" charset="-122"/>
                        </a:rPr>
                        <a:t>B</a:t>
                      </a:r>
                      <a:endParaRPr lang="en-US"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宋体" panose="02010600030101010101" pitchFamily="2" charset="-122"/>
                          <a:ea typeface="宋体" panose="02010600030101010101" pitchFamily="2" charset="-122"/>
                        </a:rPr>
                        <a:t>A</a:t>
                      </a:r>
                      <a:endParaRPr lang="en-US"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宋体" panose="02010600030101010101" pitchFamily="2" charset="-122"/>
                          <a:ea typeface="宋体" panose="02010600030101010101" pitchFamily="2" charset="-122"/>
                        </a:rPr>
                        <a:t>D</a:t>
                      </a:r>
                      <a:r>
                        <a:rPr lang="en-US" sz="2000" b="1" i="0" u="none" strike="noStrike" baseline="-25000" dirty="0">
                          <a:solidFill>
                            <a:srgbClr val="000000"/>
                          </a:solidFill>
                          <a:effectLst/>
                          <a:latin typeface="宋体" panose="02010600030101010101" pitchFamily="2" charset="-122"/>
                          <a:ea typeface="宋体" panose="02010600030101010101" pitchFamily="2" charset="-122"/>
                        </a:rPr>
                        <a:t>3</a:t>
                      </a:r>
                      <a:endParaRPr lang="en-US" sz="2000" b="1" i="0" u="none" strike="noStrike" baseline="-25000"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宋体" panose="02010600030101010101" pitchFamily="2" charset="-122"/>
                          <a:ea typeface="宋体" panose="02010600030101010101" pitchFamily="2" charset="-122"/>
                        </a:rPr>
                        <a:t>D</a:t>
                      </a:r>
                      <a:r>
                        <a:rPr lang="en-US" sz="2000" b="1" i="0" u="none" strike="noStrike" baseline="-25000" dirty="0">
                          <a:solidFill>
                            <a:srgbClr val="000000"/>
                          </a:solidFill>
                          <a:effectLst/>
                          <a:latin typeface="宋体" panose="02010600030101010101" pitchFamily="2" charset="-122"/>
                          <a:ea typeface="宋体" panose="02010600030101010101" pitchFamily="2" charset="-122"/>
                        </a:rPr>
                        <a:t>2</a:t>
                      </a:r>
                      <a:endParaRPr lang="en-US" sz="2000" b="1" i="0" u="none" strike="noStrike" baseline="-25000"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宋体" panose="02010600030101010101" pitchFamily="2" charset="-122"/>
                          <a:ea typeface="宋体" panose="02010600030101010101" pitchFamily="2" charset="-122"/>
                        </a:rPr>
                        <a:t>D</a:t>
                      </a:r>
                      <a:r>
                        <a:rPr lang="en-US" sz="2000" b="1" i="0" u="none" strike="noStrike" baseline="-25000" dirty="0">
                          <a:solidFill>
                            <a:srgbClr val="000000"/>
                          </a:solidFill>
                          <a:effectLst/>
                          <a:latin typeface="宋体" panose="02010600030101010101" pitchFamily="2" charset="-122"/>
                          <a:ea typeface="宋体" panose="02010600030101010101" pitchFamily="2" charset="-122"/>
                        </a:rPr>
                        <a:t>1</a:t>
                      </a:r>
                      <a:endParaRPr lang="en-US" sz="2000" b="1" i="0" u="none" strike="noStrike" baseline="-25000"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宋体" panose="02010600030101010101" pitchFamily="2" charset="-122"/>
                          <a:ea typeface="宋体" panose="02010600030101010101" pitchFamily="2" charset="-122"/>
                        </a:rPr>
                        <a:t>D</a:t>
                      </a:r>
                      <a:r>
                        <a:rPr lang="en-US" sz="2000" b="1" i="0" u="none" strike="noStrike" baseline="-25000" dirty="0">
                          <a:solidFill>
                            <a:srgbClr val="000000"/>
                          </a:solidFill>
                          <a:effectLst/>
                          <a:latin typeface="宋体" panose="02010600030101010101" pitchFamily="2" charset="-122"/>
                          <a:ea typeface="宋体" panose="02010600030101010101" pitchFamily="2" charset="-122"/>
                        </a:rPr>
                        <a:t>0</a:t>
                      </a:r>
                      <a:endParaRPr lang="en-US" sz="2000" b="1" i="0" u="none" strike="noStrike" baseline="-25000"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5558">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5558">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5558">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5558">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5558">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5558">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5558">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5558">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5558">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5558">
                <a:tc>
                  <a:txBody>
                    <a:bodyPr/>
                    <a:lstStyle/>
                    <a:p>
                      <a:pPr algn="ctr" fontAlgn="ctr"/>
                      <a:r>
                        <a:rPr lang="en-US" altLang="zh-CN" sz="2000" b="1" i="0" u="none" strike="noStrike" dirty="0">
                          <a:solidFill>
                            <a:srgbClr val="000000"/>
                          </a:solidFill>
                          <a:effectLst/>
                          <a:latin typeface="宋体" panose="02010600030101010101" pitchFamily="2" charset="-122"/>
                          <a:ea typeface="宋体" panose="02010600030101010101" pitchFamily="2" charset="-122"/>
                        </a:rPr>
                        <a:t>1</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1</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00"/>
                          </a:solidFill>
                          <a:effectLst/>
                          <a:latin typeface="宋体" panose="02010600030101010101" pitchFamily="2" charset="-122"/>
                          <a:ea typeface="宋体" panose="02010600030101010101" pitchFamily="2" charset="-122"/>
                        </a:rPr>
                        <a:t>0</a:t>
                      </a:r>
                      <a:endParaRPr lang="en-US" altLang="zh-CN" sz="2000" b="1" i="0" u="none" strike="noStrike">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00"/>
                          </a:solidFill>
                          <a:effectLst/>
                          <a:latin typeface="宋体" panose="02010600030101010101" pitchFamily="2" charset="-122"/>
                          <a:ea typeface="宋体" panose="02010600030101010101" pitchFamily="2" charset="-122"/>
                        </a:rPr>
                        <a:t>0</a:t>
                      </a:r>
                      <a:endParaRPr lang="en-US" altLang="zh-CN" sz="2000" b="1" i="0" u="none" strike="noStrike" dirty="0">
                        <a:solidFill>
                          <a:srgbClr val="000000"/>
                        </a:solidFill>
                        <a:effectLst/>
                        <a:latin typeface="宋体" panose="02010600030101010101" pitchFamily="2" charset="-122"/>
                        <a:ea typeface="宋体" panose="02010600030101010101" pitchFamily="2" charset="-122"/>
                      </a:endParaRPr>
                    </a:p>
                  </a:txBody>
                  <a:tcPr marL="7815" marR="7815" marT="78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90117" name="PA-矩形 3"/>
          <p:cNvSpPr txBox="1">
            <a:spLocks noChangeArrowheads="1"/>
          </p:cNvSpPr>
          <p:nvPr>
            <p:custDataLst>
              <p:tags r:id="rId1"/>
            </p:custDataLst>
          </p:nvPr>
        </p:nvSpPr>
        <p:spPr bwMode="auto">
          <a:xfrm>
            <a:off x="914400" y="2371533"/>
            <a:ext cx="6532360" cy="992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buNone/>
            </a:pPr>
            <a:r>
              <a:rPr lang="en-US" altLang="zh-CN" sz="2400" b="1" dirty="0">
                <a:solidFill>
                  <a:srgbClr val="000000"/>
                </a:solidFill>
              </a:rPr>
              <a:t>【</a:t>
            </a:r>
            <a:r>
              <a:rPr lang="zh-CN" altLang="en-US" sz="2400" b="1" dirty="0">
                <a:solidFill>
                  <a:srgbClr val="000000"/>
                </a:solidFill>
              </a:rPr>
              <a:t>例</a:t>
            </a:r>
            <a:r>
              <a:rPr lang="en-US" altLang="zh-CN" sz="2800" b="1" dirty="0">
                <a:solidFill>
                  <a:srgbClr val="000000"/>
                </a:solidFill>
              </a:rPr>
              <a:t>】</a:t>
            </a:r>
            <a:r>
              <a:rPr lang="zh-CN" altLang="en-US" sz="2400" b="1" dirty="0">
                <a:solidFill>
                  <a:srgbClr val="000000"/>
                </a:solidFill>
                <a:latin typeface="仿宋" panose="02010609060101010101" pitchFamily="49" charset="-122"/>
                <a:ea typeface="仿宋" panose="02010609060101010101" pitchFamily="49" charset="-122"/>
              </a:rPr>
              <a:t>用</a:t>
            </a:r>
            <a:r>
              <a:rPr lang="en-US" altLang="zh-CN" sz="2400" b="1" dirty="0">
                <a:solidFill>
                  <a:srgbClr val="000000"/>
                </a:solidFill>
                <a:latin typeface="仿宋" panose="02010609060101010101" pitchFamily="49" charset="-122"/>
                <a:ea typeface="仿宋" panose="02010609060101010101" pitchFamily="49" charset="-122"/>
              </a:rPr>
              <a:t>4</a:t>
            </a:r>
            <a:r>
              <a:rPr lang="zh-CN" altLang="en-US" sz="2400" b="1" dirty="0">
                <a:solidFill>
                  <a:srgbClr val="000000"/>
                </a:solidFill>
                <a:latin typeface="仿宋" panose="02010609060101010101" pitchFamily="49" charset="-122"/>
                <a:ea typeface="仿宋" panose="02010609060101010101" pitchFamily="49" charset="-122"/>
              </a:rPr>
              <a:t>位二进制全加器</a:t>
            </a:r>
            <a:r>
              <a:rPr lang="en-US" altLang="zh-CN" sz="2400" b="1" dirty="0">
                <a:solidFill>
                  <a:srgbClr val="000000"/>
                </a:solidFill>
                <a:latin typeface="仿宋" panose="02010609060101010101" pitchFamily="49" charset="-122"/>
                <a:ea typeface="仿宋" panose="02010609060101010101" pitchFamily="49" charset="-122"/>
              </a:rPr>
              <a:t>74LS283</a:t>
            </a:r>
            <a:r>
              <a:rPr lang="zh-CN" altLang="en-US" sz="2400" b="1" dirty="0">
                <a:solidFill>
                  <a:srgbClr val="000000"/>
                </a:solidFill>
                <a:latin typeface="仿宋" panose="02010609060101010101" pitchFamily="49" charset="-122"/>
                <a:ea typeface="仿宋" panose="02010609060101010101" pitchFamily="49" charset="-122"/>
              </a:rPr>
              <a:t>完成</a:t>
            </a:r>
            <a:r>
              <a:rPr lang="en-US" altLang="zh-CN" sz="2400" b="1" dirty="0">
                <a:solidFill>
                  <a:srgbClr val="000000"/>
                </a:solidFill>
                <a:latin typeface="仿宋" panose="02010609060101010101" pitchFamily="49" charset="-122"/>
                <a:ea typeface="仿宋" panose="02010609060101010101" pitchFamily="49" charset="-122"/>
              </a:rPr>
              <a:t>1</a:t>
            </a:r>
            <a:r>
              <a:rPr lang="zh-CN" altLang="en-US" sz="2400" b="1" dirty="0">
                <a:solidFill>
                  <a:srgbClr val="000000"/>
                </a:solidFill>
                <a:latin typeface="仿宋" panose="02010609060101010101" pitchFamily="49" charset="-122"/>
                <a:ea typeface="仿宋" panose="02010609060101010101" pitchFamily="49" charset="-122"/>
              </a:rPr>
              <a:t>位</a:t>
            </a:r>
            <a:r>
              <a:rPr lang="en-US" altLang="zh-CN" sz="2400" b="1" dirty="0">
                <a:solidFill>
                  <a:srgbClr val="000000"/>
                </a:solidFill>
                <a:latin typeface="仿宋" panose="02010609060101010101" pitchFamily="49" charset="-122"/>
                <a:ea typeface="仿宋" panose="02010609060101010101" pitchFamily="49" charset="-122"/>
              </a:rPr>
              <a:t>8421 BCD</a:t>
            </a:r>
            <a:r>
              <a:rPr lang="zh-CN" altLang="en-US" sz="2400" b="1" dirty="0">
                <a:solidFill>
                  <a:srgbClr val="000000"/>
                </a:solidFill>
                <a:latin typeface="仿宋" panose="02010609060101010101" pitchFamily="49" charset="-122"/>
                <a:ea typeface="仿宋" panose="02010609060101010101" pitchFamily="49" charset="-122"/>
              </a:rPr>
              <a:t>码余</a:t>
            </a:r>
            <a:r>
              <a:rPr lang="en-US" altLang="zh-CN" sz="2400" b="1" dirty="0">
                <a:solidFill>
                  <a:srgbClr val="000000"/>
                </a:solidFill>
                <a:latin typeface="仿宋" panose="02010609060101010101" pitchFamily="49" charset="-122"/>
                <a:ea typeface="仿宋" panose="02010609060101010101" pitchFamily="49" charset="-122"/>
              </a:rPr>
              <a:t>3</a:t>
            </a:r>
            <a:r>
              <a:rPr lang="zh-CN" altLang="en-US" sz="2400" b="1" dirty="0">
                <a:solidFill>
                  <a:srgbClr val="000000"/>
                </a:solidFill>
                <a:latin typeface="仿宋" panose="02010609060101010101" pitchFamily="49" charset="-122"/>
                <a:ea typeface="仿宋" panose="02010609060101010101" pitchFamily="49" charset="-122"/>
              </a:rPr>
              <a:t>码的转换。</a:t>
            </a:r>
            <a:endParaRPr lang="en-US" altLang="zh-CN" sz="1800" b="1" dirty="0">
              <a:solidFill>
                <a:srgbClr val="000000"/>
              </a:solidFill>
              <a:latin typeface="仿宋" panose="02010609060101010101" pitchFamily="49" charset="-122"/>
              <a:ea typeface="仿宋" panose="02010609060101010101" pitchFamily="49" charset="-122"/>
            </a:endParaRPr>
          </a:p>
        </p:txBody>
      </p:sp>
      <p:pic>
        <p:nvPicPr>
          <p:cNvPr id="6" name="PA-图片 5"/>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2669751" y="3276604"/>
            <a:ext cx="3426249" cy="2938527"/>
          </a:xfrm>
          <a:prstGeom prst="rect">
            <a:avLst/>
          </a:prstGeom>
        </p:spPr>
      </p:pic>
      <p:sp>
        <p:nvSpPr>
          <p:cNvPr id="9" name="PA-文本框 5"/>
          <p:cNvSpPr txBox="1">
            <a:spLocks noChangeArrowheads="1"/>
          </p:cNvSpPr>
          <p:nvPr>
            <p:custDataLst>
              <p:tags r:id="rId4"/>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3. </a:t>
            </a:r>
            <a:r>
              <a:rPr kumimoji="1" lang="zh-CN" altLang="en-US" sz="2800" b="1" dirty="0">
                <a:solidFill>
                  <a:srgbClr val="005286"/>
                </a:solidFill>
                <a:latin typeface="+mj-ea"/>
                <a:ea typeface="+mj-ea"/>
                <a:sym typeface="微软雅黑" panose="020B0503020204020204" pitchFamily="34" charset="-122"/>
              </a:rPr>
              <a:t>多位加法器</a:t>
            </a:r>
            <a:endParaRPr kumimoji="1" lang="zh-CN" altLang="en-US" sz="2800" b="1" dirty="0">
              <a:solidFill>
                <a:srgbClr val="005286"/>
              </a:solidFill>
              <a:latin typeface="+mj-ea"/>
              <a:ea typeface="+mj-ea"/>
              <a:sym typeface="微软雅黑" panose="020B0503020204020204" pitchFamily="34" charset="-122"/>
            </a:endParaRPr>
          </a:p>
        </p:txBody>
      </p:sp>
      <p:sp>
        <p:nvSpPr>
          <p:cNvPr id="10" name="PA-圆角矩形 1"/>
          <p:cNvSpPr/>
          <p:nvPr>
            <p:custDataLst>
              <p:tags r:id="rId5"/>
            </p:custDataLst>
          </p:nvPr>
        </p:nvSpPr>
        <p:spPr>
          <a:xfrm>
            <a:off x="-348342" y="516695"/>
            <a:ext cx="212227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PA-文本框 5"/>
          <p:cNvSpPr txBox="1">
            <a:spLocks noChangeArrowheads="1"/>
          </p:cNvSpPr>
          <p:nvPr>
            <p:custDataLst>
              <p:tags r:id="rId6"/>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加法器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3" name="矩形 12"/>
          <p:cNvSpPr/>
          <p:nvPr/>
        </p:nvSpPr>
        <p:spPr>
          <a:xfrm>
            <a:off x="911514" y="2007046"/>
            <a:ext cx="3108543" cy="461665"/>
          </a:xfrm>
          <a:prstGeom prst="rect">
            <a:avLst/>
          </a:prstGeom>
        </p:spPr>
        <p:txBody>
          <a:bodyPr wrap="none">
            <a:spAutoFit/>
          </a:bodyPr>
          <a:lstStyle/>
          <a:p>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2</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超前进位加法器</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0117"/>
                                        </p:tgtEl>
                                        <p:attrNameLst>
                                          <p:attrName>style.visibility</p:attrName>
                                        </p:attrNameLst>
                                      </p:cBhvr>
                                      <p:to>
                                        <p:strVal val="visible"/>
                                      </p:to>
                                    </p:set>
                                    <p:animEffect transition="in" filter="fade">
                                      <p:cBhvr>
                                        <p:cTn id="7" dur="500"/>
                                        <p:tgtEl>
                                          <p:spTgt spid="90117"/>
                                        </p:tgtEl>
                                      </p:cBhvr>
                                    </p:animEffect>
                                    <p:anim calcmode="lin" valueType="num">
                                      <p:cBhvr>
                                        <p:cTn id="8" dur="500" fill="hold"/>
                                        <p:tgtEl>
                                          <p:spTgt spid="90117"/>
                                        </p:tgtEl>
                                        <p:attrNameLst>
                                          <p:attrName>ppt_x</p:attrName>
                                        </p:attrNameLst>
                                      </p:cBhvr>
                                      <p:tavLst>
                                        <p:tav tm="0">
                                          <p:val>
                                            <p:strVal val="#ppt_x"/>
                                          </p:val>
                                        </p:tav>
                                        <p:tav tm="100000">
                                          <p:val>
                                            <p:strVal val="#ppt_x"/>
                                          </p:val>
                                        </p:tav>
                                      </p:tavLst>
                                    </p:anim>
                                    <p:anim calcmode="lin" valueType="num">
                                      <p:cBhvr>
                                        <p:cTn id="9" dur="500" fill="hold"/>
                                        <p:tgtEl>
                                          <p:spTgt spid="901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9" presetClass="entr" presetSubtype="0" decel="10000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 calcmode="lin" valueType="num">
                                      <p:cBhvr>
                                        <p:cTn id="16" dur="500" fill="hold"/>
                                        <p:tgtEl>
                                          <p:spTgt spid="6"/>
                                        </p:tgtEl>
                                        <p:attrNameLst>
                                          <p:attrName>style.rotation</p:attrName>
                                        </p:attrNameLst>
                                      </p:cBhvr>
                                      <p:tavLst>
                                        <p:tav tm="0">
                                          <p:val>
                                            <p:fltVal val="360"/>
                                          </p:val>
                                        </p:tav>
                                        <p:tav tm="100000">
                                          <p:val>
                                            <p:fltVal val="0"/>
                                          </p:val>
                                        </p:tav>
                                      </p:tavLst>
                                    </p:anim>
                                    <p:animEffect transition="in" filter="fade">
                                      <p:cBhvr>
                                        <p:cTn id="17" dur="500"/>
                                        <p:tgtEl>
                                          <p:spTgt spid="6"/>
                                        </p:tgtEl>
                                      </p:cBhvr>
                                    </p:animEffect>
                                  </p:childTnLst>
                                </p:cTn>
                              </p:par>
                            </p:childTnLst>
                          </p:cTn>
                        </p:par>
                        <p:par>
                          <p:cTn id="18" fill="hold">
                            <p:stCondLst>
                              <p:cond delay="500"/>
                            </p:stCondLst>
                            <p:childTnLst>
                              <p:par>
                                <p:cTn id="19" presetID="53" presetClass="entr" presetSubtype="1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TextPlaceholder 1"/>
          <p:cNvSpPr>
            <a:spLocks noGrp="1"/>
          </p:cNvSpPr>
          <p:nvPr>
            <p:ph type="body" sz="quarter" idx="10"/>
            <p:custDataLst>
              <p:tags r:id="rId1"/>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4.7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比较器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PA-TextPlaceholder 2"/>
          <p:cNvSpPr>
            <a:spLocks noGrp="1"/>
          </p:cNvSpPr>
          <p:nvPr>
            <p:ph type="body" sz="quarter" idx="11"/>
            <p:custDataLst>
              <p:tags r:id="rId2"/>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4.6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加法器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PA-TextPlaceholder 3"/>
          <p:cNvSpPr>
            <a:spLocks noGrp="1"/>
          </p:cNvSpPr>
          <p:nvPr>
            <p:ph type="body" sz="quarter" idx="12"/>
            <p:custDataLst>
              <p:tags r:id="rId3"/>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4.5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数据选择器与数据分配器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PA-TextPlaceholder 4"/>
          <p:cNvSpPr>
            <a:spLocks noGrp="1"/>
          </p:cNvSpPr>
          <p:nvPr>
            <p:ph type="body" sz="quarter" idx="13"/>
            <p:custDataLst>
              <p:tags r:id="rId4"/>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TextPlaceholder 9"/>
          <p:cNvSpPr>
            <a:spLocks noGrp="1"/>
          </p:cNvSpPr>
          <p:nvPr>
            <p:ph type="body" sz="quarter" idx="14"/>
            <p:custDataLst>
              <p:tags r:id="rId5"/>
            </p:custDataLst>
          </p:nvPr>
        </p:nvSpPr>
        <p:spPr/>
        <p:txBody>
          <a:bodyPr/>
          <a:lstStyle/>
          <a:p>
            <a:r>
              <a:rPr lang="en-US" altLang="zh-CN" dirty="0"/>
              <a:t>4.8 </a:t>
            </a:r>
            <a:r>
              <a:rPr lang="zh-CN" altLang="en-US" dirty="0"/>
              <a:t>广义译码器概念 </a:t>
            </a:r>
            <a:endParaRPr lang="zh-CN" altLang="en-US" dirty="0"/>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占位符 5"/>
          <p:cNvSpPr>
            <a:spLocks noGrp="1"/>
          </p:cNvSpPr>
          <p:nvPr>
            <p:ph type="body" sz="quarter" idx="15"/>
          </p:nvPr>
        </p:nvSpPr>
        <p:spPr/>
        <p:txBody>
          <a:bodyPr/>
          <a:lstStyle/>
          <a:p>
            <a:r>
              <a:rPr lang="en-US" altLang="zh-CN" dirty="0"/>
              <a:t>4.9 </a:t>
            </a:r>
            <a:r>
              <a:rPr lang="zh-CN" altLang="en-US" dirty="0"/>
              <a:t>可编程逻辑器件的结构与原理</a:t>
            </a:r>
            <a:endParaRPr lang="zh-CN" altLang="en-US" dirty="0"/>
          </a:p>
          <a:p>
            <a:endParaRPr lang="zh-CN" altLang="en-US" dirty="0"/>
          </a:p>
        </p:txBody>
      </p:sp>
      <p:sp>
        <p:nvSpPr>
          <p:cNvPr id="7" name="文本占位符 6"/>
          <p:cNvSpPr>
            <a:spLocks noGrp="1"/>
          </p:cNvSpPr>
          <p:nvPr>
            <p:ph type="body" sz="quarter" idx="16"/>
          </p:nvPr>
        </p:nvSpPr>
        <p:spPr/>
        <p:txBody>
          <a:bodyPr/>
          <a:lstStyle/>
          <a:p>
            <a:r>
              <a:rPr lang="en-US" altLang="zh-CN" dirty="0"/>
              <a:t>4.10 </a:t>
            </a:r>
            <a:r>
              <a:rPr lang="zh-CN" altLang="en-US" dirty="0"/>
              <a:t>组合电路的竞争与冒险 </a:t>
            </a:r>
            <a:endParaRPr lang="zh-CN" altLang="en-US" dirty="0"/>
          </a:p>
          <a:p>
            <a:endParaRPr lang="zh-CN" altLang="en-US" dirty="0"/>
          </a:p>
        </p:txBody>
      </p:sp>
      <p:sp>
        <p:nvSpPr>
          <p:cNvPr id="8" name="文本占位符 7"/>
          <p:cNvSpPr>
            <a:spLocks noGrp="1"/>
          </p:cNvSpPr>
          <p:nvPr>
            <p:ph type="body" sz="quarter" idx="17"/>
          </p:nvPr>
        </p:nvSpPr>
        <p:spPr/>
        <p:txBody>
          <a:bodyPr/>
          <a:lstStyle/>
          <a:p>
            <a:endParaRPr lang="zh-CN" altLang="en-US" dirty="0"/>
          </a:p>
        </p:txBody>
      </p:sp>
      <p:sp>
        <p:nvSpPr>
          <p:cNvPr id="9" name="文本占位符 8"/>
          <p:cNvSpPr>
            <a:spLocks noGrp="1"/>
          </p:cNvSpPr>
          <p:nvPr>
            <p:ph type="body" sz="quarter" idx="18"/>
          </p:nvPr>
        </p:nvSpPr>
        <p:spPr/>
        <p:txBody>
          <a:body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占位符 14"/>
          <p:cNvSpPr>
            <a:spLocks noGrp="1"/>
          </p:cNvSpPr>
          <p:nvPr>
            <p:ph type="body" sz="quarter" idx="19"/>
          </p:nvPr>
        </p:nvSpPr>
        <p:spPr/>
        <p:txBody>
          <a:body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占位符 10"/>
          <p:cNvSpPr>
            <a:spLocks noGrp="1"/>
          </p:cNvSpPr>
          <p:nvPr>
            <p:ph type="body" sz="quarter" idx="20"/>
          </p:nvPr>
        </p:nvSpPr>
        <p:spPr/>
        <p:txBody>
          <a:bodyPr/>
          <a:lstStyle/>
          <a:p>
            <a:endParaRPr lang="zh-CN" altLang="en-US"/>
          </a:p>
        </p:txBody>
      </p:sp>
      <p:sp>
        <p:nvSpPr>
          <p:cNvPr id="14" name="PA-TextPlaceholder 4"/>
          <p:cNvSpPr txBox="1"/>
          <p:nvPr>
            <p:custDataLst>
              <p:tags r:id="rId6"/>
            </p:custDataLst>
          </p:nvPr>
        </p:nvSpPr>
        <p:spPr>
          <a:xfrm>
            <a:off x="3313081" y="1999847"/>
            <a:ext cx="11755471" cy="47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rgbClr val="005286"/>
                </a:solidFill>
                <a:latin typeface="Songti SC" panose="02010600040101010101" pitchFamily="2" charset="-122"/>
                <a:ea typeface="Songti SC" panose="0201060004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PA-矩形 3"/>
          <p:cNvSpPr txBox="1">
            <a:spLocks noChangeArrowheads="1"/>
          </p:cNvSpPr>
          <p:nvPr>
            <p:custDataLst>
              <p:tags r:id="rId1"/>
            </p:custDataLst>
          </p:nvPr>
        </p:nvSpPr>
        <p:spPr bwMode="auto">
          <a:xfrm>
            <a:off x="695524" y="2281672"/>
            <a:ext cx="556245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marL="0" indent="0">
              <a:buNone/>
            </a:pPr>
            <a:r>
              <a:rPr lang="zh-CN" altLang="en-US" sz="2400" b="1" dirty="0">
                <a:solidFill>
                  <a:srgbClr val="000000"/>
                </a:solidFill>
              </a:rPr>
              <a:t>两个</a:t>
            </a:r>
            <a:r>
              <a:rPr lang="en-US" altLang="zh-CN" sz="2400" b="1" dirty="0">
                <a:solidFill>
                  <a:srgbClr val="000000"/>
                </a:solidFill>
              </a:rPr>
              <a:t>1</a:t>
            </a:r>
            <a:r>
              <a:rPr lang="zh-CN" altLang="en-US" sz="2400" b="1" dirty="0">
                <a:solidFill>
                  <a:srgbClr val="000000"/>
                </a:solidFill>
              </a:rPr>
              <a:t>位二进制数</a:t>
            </a:r>
            <a:r>
              <a:rPr lang="en-US" altLang="zh-CN" sz="2400" b="1" i="1" dirty="0">
                <a:solidFill>
                  <a:srgbClr val="000000"/>
                </a:solidFill>
                <a:latin typeface="Times New Roman" panose="02020603050405020304" pitchFamily="18" charset="0"/>
                <a:cs typeface="Times New Roman" panose="02020603050405020304" pitchFamily="18" charset="0"/>
              </a:rPr>
              <a:t>A</a:t>
            </a:r>
            <a:r>
              <a:rPr lang="en-US" altLang="zh-CN" sz="2400" b="1" dirty="0">
                <a:solidFill>
                  <a:srgbClr val="000000"/>
                </a:solidFill>
              </a:rPr>
              <a:t>,</a:t>
            </a:r>
            <a:r>
              <a:rPr lang="en-US" altLang="zh-CN" sz="2400" b="1" i="1" dirty="0">
                <a:solidFill>
                  <a:srgbClr val="000000"/>
                </a:solidFill>
                <a:latin typeface="Times New Roman" panose="02020603050405020304" pitchFamily="18" charset="0"/>
                <a:cs typeface="Times New Roman" panose="02020603050405020304" pitchFamily="18" charset="0"/>
              </a:rPr>
              <a:t>B</a:t>
            </a:r>
            <a:r>
              <a:rPr lang="zh-CN" altLang="en-US" sz="2400" b="1" dirty="0">
                <a:solidFill>
                  <a:srgbClr val="000000"/>
                </a:solidFill>
              </a:rPr>
              <a:t>比较有三种结果</a:t>
            </a:r>
            <a:endParaRPr lang="zh-CN" altLang="en-US" sz="2400" b="1" dirty="0">
              <a:solidFill>
                <a:srgbClr val="000000"/>
              </a:solidFill>
            </a:endParaRPr>
          </a:p>
          <a:p>
            <a:pPr>
              <a:buFontTx/>
              <a:buNone/>
            </a:pPr>
            <a:endParaRPr lang="en-US" altLang="zh-CN" sz="2400" b="1" dirty="0">
              <a:solidFill>
                <a:schemeClr val="bg2"/>
              </a:solidFill>
            </a:endParaRPr>
          </a:p>
        </p:txBody>
      </p:sp>
      <p:pic>
        <p:nvPicPr>
          <p:cNvPr id="2" name="PA-图片 1"/>
          <p:cNvPicPr>
            <a:picLocks noChangeAspect="1"/>
          </p:cNvPicPr>
          <p:nvPr>
            <p:custDataLst>
              <p:tags r:id="rId2"/>
            </p:custDataLst>
          </p:nvPr>
        </p:nvPicPr>
        <p:blipFill rotWithShape="1">
          <a:blip r:embed="rId3"/>
          <a:srcRect l="25184" r="25185" b="13285"/>
          <a:stretch>
            <a:fillRect/>
          </a:stretch>
        </p:blipFill>
        <p:spPr>
          <a:xfrm>
            <a:off x="559977" y="2957365"/>
            <a:ext cx="5486256" cy="2500263"/>
          </a:xfrm>
          <a:prstGeom prst="rect">
            <a:avLst/>
          </a:prstGeom>
        </p:spPr>
      </p:pic>
      <p:pic>
        <p:nvPicPr>
          <p:cNvPr id="5" name="PA-图片 4"/>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928674" y="5638742"/>
            <a:ext cx="6572058" cy="536494"/>
          </a:xfrm>
          <a:prstGeom prst="rect">
            <a:avLst/>
          </a:prstGeom>
        </p:spPr>
      </p:pic>
      <p:sp>
        <p:nvSpPr>
          <p:cNvPr id="12" name="PA-文本框 5"/>
          <p:cNvSpPr txBox="1">
            <a:spLocks noChangeArrowheads="1"/>
          </p:cNvSpPr>
          <p:nvPr>
            <p:custDataLst>
              <p:tags r:id="rId6"/>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1. 1</a:t>
            </a:r>
            <a:r>
              <a:rPr kumimoji="1" lang="zh-CN" altLang="en-US" sz="2800" b="1" dirty="0">
                <a:solidFill>
                  <a:srgbClr val="005286"/>
                </a:solidFill>
                <a:latin typeface="+mj-ea"/>
                <a:ea typeface="+mj-ea"/>
                <a:sym typeface="微软雅黑" panose="020B0503020204020204" pitchFamily="34" charset="-122"/>
              </a:rPr>
              <a:t>位数值比较器 </a:t>
            </a:r>
            <a:endParaRPr kumimoji="1" lang="zh-CN" altLang="en-US" sz="2800" b="1" dirty="0">
              <a:solidFill>
                <a:srgbClr val="005286"/>
              </a:solidFill>
              <a:latin typeface="+mj-ea"/>
              <a:ea typeface="+mj-ea"/>
              <a:sym typeface="微软雅黑" panose="020B0503020204020204" pitchFamily="34" charset="-122"/>
            </a:endParaRPr>
          </a:p>
        </p:txBody>
      </p:sp>
      <p:sp>
        <p:nvSpPr>
          <p:cNvPr id="13" name="PA-圆角矩形 1"/>
          <p:cNvSpPr/>
          <p:nvPr>
            <p:custDataLst>
              <p:tags r:id="rId7"/>
            </p:custDataLst>
          </p:nvPr>
        </p:nvSpPr>
        <p:spPr>
          <a:xfrm>
            <a:off x="-348342" y="516695"/>
            <a:ext cx="212227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PA-文本框 5"/>
          <p:cNvSpPr txBox="1">
            <a:spLocks noChangeArrowheads="1"/>
          </p:cNvSpPr>
          <p:nvPr>
            <p:custDataLst>
              <p:tags r:id="rId8"/>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比较器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pic>
        <p:nvPicPr>
          <p:cNvPr id="4" name="PA-图片 7"/>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6257978" y="2589785"/>
            <a:ext cx="5511262" cy="2560542"/>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 calcmode="lin" valueType="num">
                                      <p:cBhvr>
                                        <p:cTn id="13" dur="500" fill="hold"/>
                                        <p:tgtEl>
                                          <p:spTgt spid="2"/>
                                        </p:tgtEl>
                                        <p:attrNameLst>
                                          <p:attrName>style.rotation</p:attrName>
                                        </p:attrNameLst>
                                      </p:cBhvr>
                                      <p:tavLst>
                                        <p:tav tm="0">
                                          <p:val>
                                            <p:fltVal val="360"/>
                                          </p:val>
                                        </p:tav>
                                        <p:tav tm="100000">
                                          <p:val>
                                            <p:fltVal val="0"/>
                                          </p:val>
                                        </p:tav>
                                      </p:tavLst>
                                    </p:anim>
                                    <p:animEffect transition="in" filter="fade">
                                      <p:cBhvr>
                                        <p:cTn id="14" dur="500"/>
                                        <p:tgtEl>
                                          <p:spTgt spid="2"/>
                                        </p:tgtEl>
                                      </p:cBhvr>
                                    </p:animEffect>
                                  </p:childTnLst>
                                </p:cTn>
                              </p:par>
                              <p:par>
                                <p:cTn id="15" presetID="2" presetClass="entr" presetSubtype="4" fill="hold" grpId="0" nodeType="withEffect">
                                  <p:stCondLst>
                                    <p:cond delay="0"/>
                                  </p:stCondLst>
                                  <p:childTnLst>
                                    <p:set>
                                      <p:cBhvr>
                                        <p:cTn id="16" dur="1" fill="hold">
                                          <p:stCondLst>
                                            <p:cond delay="0"/>
                                          </p:stCondLst>
                                        </p:cTn>
                                        <p:tgtEl>
                                          <p:spTgt spid="95236"/>
                                        </p:tgtEl>
                                        <p:attrNameLst>
                                          <p:attrName>style.visibility</p:attrName>
                                        </p:attrNameLst>
                                      </p:cBhvr>
                                      <p:to>
                                        <p:strVal val="visible"/>
                                      </p:to>
                                    </p:set>
                                    <p:anim calcmode="lin" valueType="num">
                                      <p:cBhvr additive="base">
                                        <p:cTn id="17" dur="500" fill="hold"/>
                                        <p:tgtEl>
                                          <p:spTgt spid="95236"/>
                                        </p:tgtEl>
                                        <p:attrNameLst>
                                          <p:attrName>ppt_x</p:attrName>
                                        </p:attrNameLst>
                                      </p:cBhvr>
                                      <p:tavLst>
                                        <p:tav tm="0">
                                          <p:val>
                                            <p:strVal val="#ppt_x"/>
                                          </p:val>
                                        </p:tav>
                                        <p:tav tm="100000">
                                          <p:val>
                                            <p:strVal val="#ppt_x"/>
                                          </p:val>
                                        </p:tav>
                                      </p:tavLst>
                                    </p:anim>
                                    <p:anim calcmode="lin" valueType="num">
                                      <p:cBhvr additive="base">
                                        <p:cTn id="18" dur="500" fill="hold"/>
                                        <p:tgtEl>
                                          <p:spTgt spid="952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anim calcmode="lin" valueType="num">
                                      <p:cBhvr>
                                        <p:cTn id="24" dur="500" fill="hold"/>
                                        <p:tgtEl>
                                          <p:spTgt spid="5"/>
                                        </p:tgtEl>
                                        <p:attrNameLst>
                                          <p:attrName>ppt_x</p:attrName>
                                        </p:attrNameLst>
                                      </p:cBhvr>
                                      <p:tavLst>
                                        <p:tav tm="0">
                                          <p:val>
                                            <p:strVal val="#ppt_x"/>
                                          </p:val>
                                        </p:tav>
                                        <p:tav tm="100000">
                                          <p:val>
                                            <p:strVal val="#ppt_x"/>
                                          </p:val>
                                        </p:tav>
                                      </p:tavLst>
                                    </p:anim>
                                    <p:anim calcmode="lin" valueType="num">
                                      <p:cBhvr>
                                        <p:cTn id="25"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9" presetClass="entr" presetSubtype="0" decel="10000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anim calcmode="lin" valueType="num">
                                      <p:cBhvr>
                                        <p:cTn id="32" dur="500" fill="hold"/>
                                        <p:tgtEl>
                                          <p:spTgt spid="4"/>
                                        </p:tgtEl>
                                        <p:attrNameLst>
                                          <p:attrName>style.rotation</p:attrName>
                                        </p:attrNameLst>
                                      </p:cBhvr>
                                      <p:tavLst>
                                        <p:tav tm="0">
                                          <p:val>
                                            <p:fltVal val="360"/>
                                          </p:val>
                                        </p:tav>
                                        <p:tav tm="100000">
                                          <p:val>
                                            <p:fltVal val="0"/>
                                          </p:val>
                                        </p:tav>
                                      </p:tavLst>
                                    </p:anim>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6" grpId="0"/>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12" name="PA-图片 7"/>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t="5556"/>
          <a:stretch>
            <a:fillRect/>
          </a:stretch>
        </p:blipFill>
        <p:spPr bwMode="auto">
          <a:xfrm>
            <a:off x="7081935" y="114369"/>
            <a:ext cx="4874104" cy="295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A-文本框 6"/>
          <p:cNvSpPr txBox="1">
            <a:spLocks noChangeArrowheads="1"/>
          </p:cNvSpPr>
          <p:nvPr>
            <p:custDataLst>
              <p:tags r:id="rId3"/>
            </p:custDataLst>
          </p:nvPr>
        </p:nvSpPr>
        <p:spPr bwMode="auto">
          <a:xfrm>
            <a:off x="733439" y="6043865"/>
            <a:ext cx="7238946" cy="461963"/>
          </a:xfrm>
          <a:prstGeom prst="rect">
            <a:avLst/>
          </a:prstGeom>
          <a:noFill/>
          <a:ln>
            <a:noFill/>
          </a:ln>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FF6600"/>
                </a:solidFill>
                <a:latin typeface="黑体" panose="02010609060101010101" pitchFamily="49" charset="-122"/>
                <a:ea typeface="黑体" panose="02010609060101010101" pitchFamily="49" charset="-122"/>
              </a:rPr>
              <a:t>原理：从高位比起，只有高位相等，才比较下一位。</a:t>
            </a:r>
            <a:endParaRPr lang="zh-CN" altLang="en-US" sz="2400" dirty="0">
              <a:solidFill>
                <a:srgbClr val="FF6600"/>
              </a:solidFill>
              <a:latin typeface="黑体" panose="02010609060101010101" pitchFamily="49" charset="-122"/>
              <a:ea typeface="黑体" panose="02010609060101010101" pitchFamily="49" charset="-122"/>
            </a:endParaRPr>
          </a:p>
        </p:txBody>
      </p:sp>
      <p:pic>
        <p:nvPicPr>
          <p:cNvPr id="4" name="PA-图片 3"/>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623746" y="1973117"/>
            <a:ext cx="6742760" cy="1688738"/>
          </a:xfrm>
          <a:prstGeom prst="rect">
            <a:avLst/>
          </a:prstGeom>
        </p:spPr>
      </p:pic>
      <p:pic>
        <p:nvPicPr>
          <p:cNvPr id="8" name="PA-图片 7"/>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617394" y="3720667"/>
            <a:ext cx="6547671" cy="1639966"/>
          </a:xfrm>
          <a:prstGeom prst="rect">
            <a:avLst/>
          </a:prstGeom>
        </p:spPr>
      </p:pic>
      <p:pic>
        <p:nvPicPr>
          <p:cNvPr id="11" name="PA-图片 10"/>
          <p:cNvPicPr>
            <a:picLocks noChangeAspect="1"/>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a:xfrm>
            <a:off x="596883" y="5437050"/>
            <a:ext cx="6017274" cy="530398"/>
          </a:xfrm>
          <a:prstGeom prst="rect">
            <a:avLst/>
          </a:prstGeom>
        </p:spPr>
      </p:pic>
      <p:pic>
        <p:nvPicPr>
          <p:cNvPr id="13" name="PA-图片 12"/>
          <p:cNvPicPr>
            <a:picLocks noChangeAspect="1"/>
          </p:cNvPicPr>
          <p:nvPr>
            <p:custDataLst>
              <p:tags r:id="rId10"/>
            </p:custDataLst>
          </p:nvPr>
        </p:nvPicPr>
        <p:blipFill>
          <a:blip r:embed="rId11">
            <a:extLst>
              <a:ext uri="{28A0092B-C50C-407E-A947-70E740481C1C}">
                <a14:useLocalDpi xmlns:a14="http://schemas.microsoft.com/office/drawing/2010/main" val="0"/>
              </a:ext>
            </a:extLst>
          </a:blip>
          <a:stretch>
            <a:fillRect/>
          </a:stretch>
        </p:blipFill>
        <p:spPr>
          <a:xfrm>
            <a:off x="8624587" y="3923299"/>
            <a:ext cx="1828959" cy="2627604"/>
          </a:xfrm>
          <a:prstGeom prst="rect">
            <a:avLst/>
          </a:prstGeom>
        </p:spPr>
      </p:pic>
      <p:sp>
        <p:nvSpPr>
          <p:cNvPr id="16" name="PA-文本框 5"/>
          <p:cNvSpPr txBox="1">
            <a:spLocks noChangeArrowheads="1"/>
          </p:cNvSpPr>
          <p:nvPr>
            <p:custDataLst>
              <p:tags r:id="rId12"/>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2. </a:t>
            </a:r>
            <a:r>
              <a:rPr kumimoji="1" lang="zh-CN" altLang="en-US" sz="2800" b="1" dirty="0">
                <a:solidFill>
                  <a:srgbClr val="005286"/>
                </a:solidFill>
                <a:latin typeface="+mj-ea"/>
                <a:ea typeface="+mj-ea"/>
                <a:sym typeface="微软雅黑" panose="020B0503020204020204" pitchFamily="34" charset="-122"/>
              </a:rPr>
              <a:t>集成数值比较器 </a:t>
            </a:r>
            <a:r>
              <a:rPr kumimoji="1" lang="en-US" altLang="zh-CN" sz="2800" b="1" dirty="0">
                <a:solidFill>
                  <a:srgbClr val="005286"/>
                </a:solidFill>
                <a:latin typeface="+mj-ea"/>
                <a:ea typeface="+mj-ea"/>
                <a:sym typeface="微软雅黑" panose="020B0503020204020204" pitchFamily="34" charset="-122"/>
              </a:rPr>
              <a:t>74LS85</a:t>
            </a:r>
            <a:r>
              <a:rPr kumimoji="1" lang="zh-CN" altLang="en-US" sz="2800" b="1" dirty="0">
                <a:solidFill>
                  <a:srgbClr val="005286"/>
                </a:solidFill>
                <a:latin typeface="+mj-ea"/>
                <a:ea typeface="+mj-ea"/>
                <a:sym typeface="微软雅黑" panose="020B0503020204020204" pitchFamily="34" charset="-122"/>
              </a:rPr>
              <a:t> </a:t>
            </a:r>
            <a:endParaRPr kumimoji="1" lang="zh-CN" altLang="en-US" sz="2800" b="1" dirty="0">
              <a:solidFill>
                <a:srgbClr val="005286"/>
              </a:solidFill>
              <a:latin typeface="+mj-ea"/>
              <a:ea typeface="+mj-ea"/>
              <a:sym typeface="微软雅黑" panose="020B0503020204020204" pitchFamily="34" charset="-122"/>
            </a:endParaRPr>
          </a:p>
        </p:txBody>
      </p:sp>
      <p:sp>
        <p:nvSpPr>
          <p:cNvPr id="17" name="PA-圆角矩形 1"/>
          <p:cNvSpPr/>
          <p:nvPr>
            <p:custDataLst>
              <p:tags r:id="rId13"/>
            </p:custDataLst>
          </p:nvPr>
        </p:nvSpPr>
        <p:spPr>
          <a:xfrm>
            <a:off x="-348342" y="516695"/>
            <a:ext cx="212227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PA-文本框 5"/>
          <p:cNvSpPr txBox="1">
            <a:spLocks noChangeArrowheads="1"/>
          </p:cNvSpPr>
          <p:nvPr>
            <p:custDataLst>
              <p:tags r:id="rId14"/>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比较器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98312"/>
                                        </p:tgtEl>
                                        <p:attrNameLst>
                                          <p:attrName>style.visibility</p:attrName>
                                        </p:attrNameLst>
                                      </p:cBhvr>
                                      <p:to>
                                        <p:strVal val="visible"/>
                                      </p:to>
                                    </p:set>
                                    <p:anim calcmode="lin" valueType="num">
                                      <p:cBhvr>
                                        <p:cTn id="11" dur="500" fill="hold"/>
                                        <p:tgtEl>
                                          <p:spTgt spid="98312"/>
                                        </p:tgtEl>
                                        <p:attrNameLst>
                                          <p:attrName>ppt_w</p:attrName>
                                        </p:attrNameLst>
                                      </p:cBhvr>
                                      <p:tavLst>
                                        <p:tav tm="0">
                                          <p:val>
                                            <p:fltVal val="0"/>
                                          </p:val>
                                        </p:tav>
                                        <p:tav tm="100000">
                                          <p:val>
                                            <p:strVal val="#ppt_w"/>
                                          </p:val>
                                        </p:tav>
                                      </p:tavLst>
                                    </p:anim>
                                    <p:anim calcmode="lin" valueType="num">
                                      <p:cBhvr>
                                        <p:cTn id="12" dur="500" fill="hold"/>
                                        <p:tgtEl>
                                          <p:spTgt spid="98312"/>
                                        </p:tgtEl>
                                        <p:attrNameLst>
                                          <p:attrName>ppt_h</p:attrName>
                                        </p:attrNameLst>
                                      </p:cBhvr>
                                      <p:tavLst>
                                        <p:tav tm="0">
                                          <p:val>
                                            <p:fltVal val="0"/>
                                          </p:val>
                                        </p:tav>
                                        <p:tav tm="100000">
                                          <p:val>
                                            <p:strVal val="#ppt_h"/>
                                          </p:val>
                                        </p:tav>
                                      </p:tavLst>
                                    </p:anim>
                                    <p:anim calcmode="lin" valueType="num">
                                      <p:cBhvr>
                                        <p:cTn id="13" dur="500" fill="hold"/>
                                        <p:tgtEl>
                                          <p:spTgt spid="98312"/>
                                        </p:tgtEl>
                                        <p:attrNameLst>
                                          <p:attrName>style.rotation</p:attrName>
                                        </p:attrNameLst>
                                      </p:cBhvr>
                                      <p:tavLst>
                                        <p:tav tm="0">
                                          <p:val>
                                            <p:fltVal val="360"/>
                                          </p:val>
                                        </p:tav>
                                        <p:tav tm="100000">
                                          <p:val>
                                            <p:fltVal val="0"/>
                                          </p:val>
                                        </p:tav>
                                      </p:tavLst>
                                    </p:anim>
                                    <p:animEffect transition="in" filter="fade">
                                      <p:cBhvr>
                                        <p:cTn id="14" dur="500"/>
                                        <p:tgtEl>
                                          <p:spTgt spid="98312"/>
                                        </p:tgtEl>
                                      </p:cBhvr>
                                    </p:animEffect>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 calcmode="lin" valueType="num">
                                      <p:cBhvr>
                                        <p:cTn id="20" dur="500" fill="hold"/>
                                        <p:tgtEl>
                                          <p:spTgt spid="13"/>
                                        </p:tgtEl>
                                        <p:attrNameLst>
                                          <p:attrName>style.rotation</p:attrName>
                                        </p:attrNameLst>
                                      </p:cBhvr>
                                      <p:tavLst>
                                        <p:tav tm="0">
                                          <p:val>
                                            <p:fltVal val="360"/>
                                          </p:val>
                                        </p:tav>
                                        <p:tav tm="100000">
                                          <p:val>
                                            <p:fltVal val="0"/>
                                          </p:val>
                                        </p:tav>
                                      </p:tavLst>
                                    </p:anim>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500"/>
                                        <p:tgtEl>
                                          <p:spTgt spid="8"/>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checkerboard(across)">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PA-矩形 19"/>
          <p:cNvSpPr>
            <a:spLocks noChangeArrowheads="1"/>
          </p:cNvSpPr>
          <p:nvPr>
            <p:custDataLst>
              <p:tags r:id="rId1"/>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99333" name="PA-矩形 7"/>
          <p:cNvSpPr>
            <a:spLocks noChangeArrowheads="1"/>
          </p:cNvSpPr>
          <p:nvPr>
            <p:custDataLst>
              <p:tags r:id="rId2"/>
            </p:custDataLst>
          </p:nvPr>
        </p:nvSpPr>
        <p:spPr bwMode="auto">
          <a:xfrm>
            <a:off x="1524000" y="2244725"/>
            <a:ext cx="0" cy="0"/>
          </a:xfrm>
          <a:prstGeom prst="rect">
            <a:avLst/>
          </a:prstGeom>
          <a:solidFill>
            <a:schemeClr val="accent1"/>
          </a:solidFill>
          <a:ln>
            <a:noFill/>
          </a:ln>
          <a:effectLst>
            <a:prstShdw prst="shdw17" dist="17961" dir="2700000">
              <a:srgbClr val="005C5C"/>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96262" name="PA-文本框 8"/>
          <p:cNvSpPr txBox="1">
            <a:spLocks noChangeArrowheads="1"/>
          </p:cNvSpPr>
          <p:nvPr>
            <p:custDataLst>
              <p:tags r:id="rId3"/>
            </p:custDataLst>
          </p:nvPr>
        </p:nvSpPr>
        <p:spPr bwMode="auto">
          <a:xfrm>
            <a:off x="1726267" y="6004382"/>
            <a:ext cx="4498959" cy="461665"/>
          </a:xfrm>
          <a:prstGeom prst="rect">
            <a:avLst/>
          </a:prstGeom>
          <a:noFill/>
          <a:ln>
            <a:noFill/>
          </a:ln>
          <a:effectLst>
            <a:prstShdw prst="shdw17" dist="17961" dir="2700000">
              <a:srgbClr val="005C5C"/>
            </a:prstShdw>
          </a:effec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a:spcBef>
                <a:spcPct val="50000"/>
              </a:spcBef>
              <a:buFontTx/>
              <a:buNone/>
            </a:pPr>
            <a:r>
              <a:rPr lang="en-US" altLang="zh-CN" sz="2400" b="1" dirty="0">
                <a:solidFill>
                  <a:srgbClr val="005286"/>
                </a:solidFill>
                <a:latin typeface="Times New Roman" panose="02020603050405020304" pitchFamily="18" charset="0"/>
              </a:rPr>
              <a:t>2</a:t>
            </a:r>
            <a:r>
              <a:rPr lang="zh-CN" altLang="zh-CN" sz="2400" b="1" dirty="0">
                <a:solidFill>
                  <a:srgbClr val="005286"/>
                </a:solidFill>
                <a:latin typeface="Times New Roman" panose="02020603050405020304" pitchFamily="18" charset="0"/>
              </a:rPr>
              <a:t>片</a:t>
            </a:r>
            <a:r>
              <a:rPr lang="en-US" altLang="zh-CN" sz="2400" b="1" dirty="0">
                <a:solidFill>
                  <a:srgbClr val="005286"/>
                </a:solidFill>
                <a:latin typeface="Times New Roman" panose="02020603050405020304" pitchFamily="18" charset="0"/>
              </a:rPr>
              <a:t>7485</a:t>
            </a:r>
            <a:r>
              <a:rPr lang="zh-CN" altLang="zh-CN" sz="2400" b="1" dirty="0">
                <a:solidFill>
                  <a:srgbClr val="005286"/>
                </a:solidFill>
                <a:latin typeface="Times New Roman" panose="02020603050405020304" pitchFamily="18" charset="0"/>
              </a:rPr>
              <a:t>串联扩展为</a:t>
            </a:r>
            <a:r>
              <a:rPr lang="en-US" altLang="zh-CN" sz="2400" b="1" dirty="0">
                <a:solidFill>
                  <a:srgbClr val="005286"/>
                </a:solidFill>
                <a:latin typeface="Times New Roman" panose="02020603050405020304" pitchFamily="18" charset="0"/>
              </a:rPr>
              <a:t>8</a:t>
            </a:r>
            <a:r>
              <a:rPr lang="zh-CN" altLang="zh-CN" sz="2400" b="1" dirty="0">
                <a:solidFill>
                  <a:srgbClr val="005286"/>
                </a:solidFill>
                <a:latin typeface="Times New Roman" panose="02020603050405020304" pitchFamily="18" charset="0"/>
              </a:rPr>
              <a:t>位比较器</a:t>
            </a:r>
            <a:r>
              <a:rPr lang="zh-CN" altLang="en-US" sz="2400" b="1" dirty="0">
                <a:solidFill>
                  <a:srgbClr val="005286"/>
                </a:solidFill>
                <a:latin typeface="Times New Roman" panose="02020603050405020304" pitchFamily="18" charset="0"/>
              </a:rPr>
              <a:t> </a:t>
            </a:r>
            <a:endParaRPr lang="zh-CN" altLang="en-US" sz="2400" b="1" dirty="0">
              <a:solidFill>
                <a:srgbClr val="005286"/>
              </a:solidFill>
              <a:latin typeface="Times New Roman" panose="02020603050405020304" pitchFamily="18" charset="0"/>
            </a:endParaRPr>
          </a:p>
        </p:txBody>
      </p:sp>
      <p:sp>
        <p:nvSpPr>
          <p:cNvPr id="99336" name="PA-矩形 10"/>
          <p:cNvSpPr>
            <a:spLocks noChangeArrowheads="1"/>
          </p:cNvSpPr>
          <p:nvPr>
            <p:custDataLst>
              <p:tags r:id="rId4"/>
            </p:custDataLst>
          </p:nvPr>
        </p:nvSpPr>
        <p:spPr bwMode="auto">
          <a:xfrm>
            <a:off x="1525588" y="4791075"/>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99337" name="PA-矩形 11"/>
          <p:cNvSpPr>
            <a:spLocks noChangeArrowheads="1"/>
          </p:cNvSpPr>
          <p:nvPr>
            <p:custDataLst>
              <p:tags r:id="rId5"/>
            </p:custDataLst>
          </p:nvPr>
        </p:nvSpPr>
        <p:spPr bwMode="auto">
          <a:xfrm>
            <a:off x="1524000" y="3135313"/>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99338" name="PA-矩形 12"/>
          <p:cNvSpPr>
            <a:spLocks noChangeArrowheads="1"/>
          </p:cNvSpPr>
          <p:nvPr>
            <p:custDataLst>
              <p:tags r:id="rId6"/>
            </p:custDataLst>
          </p:nvPr>
        </p:nvSpPr>
        <p:spPr bwMode="auto">
          <a:xfrm>
            <a:off x="1524000" y="3140075"/>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99339" name="PA-矩形 13"/>
          <p:cNvSpPr>
            <a:spLocks noChangeArrowheads="1"/>
          </p:cNvSpPr>
          <p:nvPr>
            <p:custDataLst>
              <p:tags r:id="rId7"/>
            </p:custDataLst>
          </p:nvPr>
        </p:nvSpPr>
        <p:spPr bwMode="auto">
          <a:xfrm>
            <a:off x="1524000" y="3125788"/>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99341" name="PA-矩形 15"/>
          <p:cNvSpPr>
            <a:spLocks noChangeArrowheads="1"/>
          </p:cNvSpPr>
          <p:nvPr>
            <p:custDataLst>
              <p:tags r:id="rId8"/>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96271" name="PA-文本框 14"/>
          <p:cNvSpPr txBox="1">
            <a:spLocks noChangeArrowheads="1"/>
          </p:cNvSpPr>
          <p:nvPr>
            <p:custDataLst>
              <p:tags r:id="rId9"/>
            </p:custDataLst>
          </p:nvPr>
        </p:nvSpPr>
        <p:spPr bwMode="auto">
          <a:xfrm>
            <a:off x="5405117" y="1208338"/>
            <a:ext cx="2133642" cy="461665"/>
          </a:xfrm>
          <a:prstGeom prst="rect">
            <a:avLst/>
          </a:prstGeom>
          <a:noFill/>
          <a:ln>
            <a:noFill/>
          </a:ln>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5286"/>
                </a:solidFill>
                <a:latin typeface="+mj-ea"/>
                <a:ea typeface="+mj-ea"/>
              </a:rPr>
              <a:t>串联</a:t>
            </a:r>
            <a:endParaRPr lang="zh-CN" altLang="en-US" sz="2400" b="1" dirty="0">
              <a:solidFill>
                <a:srgbClr val="005286"/>
              </a:solidFill>
              <a:latin typeface="+mj-ea"/>
              <a:ea typeface="+mj-ea"/>
            </a:endParaRPr>
          </a:p>
        </p:txBody>
      </p:sp>
      <p:sp>
        <p:nvSpPr>
          <p:cNvPr id="19" name="PA-文本框 8"/>
          <p:cNvSpPr txBox="1">
            <a:spLocks noChangeArrowheads="1"/>
          </p:cNvSpPr>
          <p:nvPr>
            <p:custDataLst>
              <p:tags r:id="rId10"/>
            </p:custDataLst>
          </p:nvPr>
        </p:nvSpPr>
        <p:spPr bwMode="auto">
          <a:xfrm>
            <a:off x="7653007" y="6004382"/>
            <a:ext cx="4081645" cy="461665"/>
          </a:xfrm>
          <a:prstGeom prst="rect">
            <a:avLst/>
          </a:prstGeom>
          <a:noFill/>
          <a:ln>
            <a:noFill/>
          </a:ln>
          <a:effectLst>
            <a:prstShdw prst="shdw17" dist="17961" dir="2700000">
              <a:srgbClr val="005C5C"/>
            </a:prstShdw>
          </a:effectLst>
        </p:spPr>
        <p:txBody>
          <a:bodyPr wrap="square">
            <a:spAutoFit/>
          </a:bodyPr>
          <a:lstStyle>
            <a:defPPr>
              <a:defRPr lang="zh-CN"/>
            </a:defPPr>
            <a:lvl1pPr algn="ctr">
              <a:spcBef>
                <a:spcPct val="50000"/>
              </a:spcBef>
              <a:buFontTx/>
              <a:buNone/>
              <a:defRPr sz="2400" b="1">
                <a:solidFill>
                  <a:srgbClr val="005286"/>
                </a:solidFill>
                <a:latin typeface="Times New Roman" panose="02020603050405020304" pitchFamily="18" charset="0"/>
                <a:ea typeface="宋体" panose="02010600030101010101" pitchFamily="2" charset="-122"/>
              </a:defRPr>
            </a:lvl1pPr>
            <a:lvl2pPr marL="742950" indent="-285750">
              <a:spcBef>
                <a:spcPct val="20000"/>
              </a:spcBef>
              <a:buChar char="–"/>
              <a:defRPr sz="2800">
                <a:latin typeface="宋体" panose="02010600030101010101" pitchFamily="2" charset="-122"/>
                <a:ea typeface="宋体" panose="02010600030101010101" pitchFamily="2" charset="-122"/>
              </a:defRPr>
            </a:lvl2pPr>
            <a:lvl3pPr marL="1143000" indent="-228600">
              <a:spcBef>
                <a:spcPct val="20000"/>
              </a:spcBef>
              <a:buChar char="•"/>
              <a:defRPr sz="2400">
                <a:latin typeface="宋体" panose="02010600030101010101" pitchFamily="2" charset="-122"/>
                <a:ea typeface="宋体" panose="02010600030101010101" pitchFamily="2" charset="-122"/>
              </a:defRPr>
            </a:lvl3pPr>
            <a:lvl4pPr marL="1600200" indent="-228600">
              <a:spcBef>
                <a:spcPct val="20000"/>
              </a:spcBef>
              <a:buChar char="–"/>
              <a:defRPr sz="2000">
                <a:latin typeface="宋体" panose="02010600030101010101" pitchFamily="2" charset="-122"/>
                <a:ea typeface="宋体" panose="02010600030101010101" pitchFamily="2" charset="-122"/>
              </a:defRPr>
            </a:lvl4pPr>
            <a:lvl5pPr marL="2057400" indent="-228600">
              <a:spcBef>
                <a:spcPct val="20000"/>
              </a:spcBef>
              <a:buChar char="•"/>
              <a:defRPr sz="2000">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latin typeface="宋体" panose="02010600030101010101" pitchFamily="2" charset="-122"/>
                <a:ea typeface="宋体" panose="02010600030101010101" pitchFamily="2" charset="-122"/>
              </a:defRPr>
            </a:lvl9pPr>
          </a:lstStyle>
          <a:p>
            <a:r>
              <a:rPr lang="zh-CN" altLang="zh-CN" dirty="0"/>
              <a:t>参数可设置无符号</a:t>
            </a:r>
            <a:r>
              <a:rPr lang="en-US" altLang="zh-CN" dirty="0"/>
              <a:t>8</a:t>
            </a:r>
            <a:r>
              <a:rPr lang="zh-CN" altLang="zh-CN" dirty="0"/>
              <a:t>位比较器</a:t>
            </a:r>
            <a:endParaRPr lang="zh-CN" altLang="en-US" dirty="0"/>
          </a:p>
        </p:txBody>
      </p:sp>
      <p:pic>
        <p:nvPicPr>
          <p:cNvPr id="4" name="PA-图片 3"/>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8458138" y="3319463"/>
            <a:ext cx="3200677" cy="1688738"/>
          </a:xfrm>
          <a:prstGeom prst="rect">
            <a:avLst/>
          </a:prstGeom>
        </p:spPr>
      </p:pic>
      <p:pic>
        <p:nvPicPr>
          <p:cNvPr id="6" name="PA-图片 5"/>
          <p:cNvPicPr>
            <a:picLocks noChangeAspect="1"/>
          </p:cNvPicPr>
          <p:nvPr>
            <p:custDataLst>
              <p:tags r:id="rId13"/>
            </p:custDataLst>
          </p:nvPr>
        </p:nvPicPr>
        <p:blipFill>
          <a:blip r:embed="rId14">
            <a:extLst>
              <a:ext uri="{28A0092B-C50C-407E-A947-70E740481C1C}">
                <a14:useLocalDpi xmlns:a14="http://schemas.microsoft.com/office/drawing/2010/main" val="0"/>
              </a:ext>
            </a:extLst>
          </a:blip>
          <a:stretch>
            <a:fillRect/>
          </a:stretch>
        </p:blipFill>
        <p:spPr>
          <a:xfrm>
            <a:off x="990734" y="2285496"/>
            <a:ext cx="7260965" cy="3657917"/>
          </a:xfrm>
          <a:prstGeom prst="rect">
            <a:avLst/>
          </a:prstGeom>
        </p:spPr>
      </p:pic>
      <p:sp>
        <p:nvSpPr>
          <p:cNvPr id="20" name="PA-文本框 5"/>
          <p:cNvSpPr txBox="1">
            <a:spLocks noChangeArrowheads="1"/>
          </p:cNvSpPr>
          <p:nvPr>
            <p:custDataLst>
              <p:tags r:id="rId15"/>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3. </a:t>
            </a:r>
            <a:r>
              <a:rPr kumimoji="1" lang="zh-CN" altLang="en-US" sz="2800" b="1" dirty="0">
                <a:solidFill>
                  <a:srgbClr val="005286"/>
                </a:solidFill>
                <a:latin typeface="+mj-ea"/>
                <a:ea typeface="+mj-ea"/>
                <a:sym typeface="微软雅黑" panose="020B0503020204020204" pitchFamily="34" charset="-122"/>
              </a:rPr>
              <a:t>集成数值比较器应用举例</a:t>
            </a:r>
            <a:endParaRPr kumimoji="1" lang="zh-CN" altLang="en-US" sz="2800" b="1" dirty="0">
              <a:solidFill>
                <a:srgbClr val="005286"/>
              </a:solidFill>
              <a:latin typeface="+mj-ea"/>
              <a:ea typeface="+mj-ea"/>
              <a:sym typeface="微软雅黑" panose="020B0503020204020204" pitchFamily="34" charset="-122"/>
            </a:endParaRPr>
          </a:p>
        </p:txBody>
      </p:sp>
      <p:sp>
        <p:nvSpPr>
          <p:cNvPr id="21" name="PA-圆角矩形 1"/>
          <p:cNvSpPr/>
          <p:nvPr>
            <p:custDataLst>
              <p:tags r:id="rId16"/>
            </p:custDataLst>
          </p:nvPr>
        </p:nvSpPr>
        <p:spPr>
          <a:xfrm>
            <a:off x="-348342" y="516695"/>
            <a:ext cx="212227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PA-文本框 5"/>
          <p:cNvSpPr txBox="1">
            <a:spLocks noChangeArrowheads="1"/>
          </p:cNvSpPr>
          <p:nvPr>
            <p:custDataLst>
              <p:tags r:id="rId17"/>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比较器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左大括号 1"/>
          <p:cNvSpPr/>
          <p:nvPr/>
        </p:nvSpPr>
        <p:spPr>
          <a:xfrm>
            <a:off x="5155324" y="1294051"/>
            <a:ext cx="265176" cy="819008"/>
          </a:xfrm>
          <a:custGeom>
            <a:avLst/>
            <a:gdLst>
              <a:gd name="connsiteX0" fmla="*/ 265176 w 265176"/>
              <a:gd name="connsiteY0" fmla="*/ 819008 h 819008"/>
              <a:gd name="connsiteX1" fmla="*/ 132588 w 265176"/>
              <a:gd name="connsiteY1" fmla="*/ 796911 h 819008"/>
              <a:gd name="connsiteX2" fmla="*/ 132588 w 265176"/>
              <a:gd name="connsiteY2" fmla="*/ 431601 h 819008"/>
              <a:gd name="connsiteX3" fmla="*/ 0 w 265176"/>
              <a:gd name="connsiteY3" fmla="*/ 409504 h 819008"/>
              <a:gd name="connsiteX4" fmla="*/ 132588 w 265176"/>
              <a:gd name="connsiteY4" fmla="*/ 387407 h 819008"/>
              <a:gd name="connsiteX5" fmla="*/ 132588 w 265176"/>
              <a:gd name="connsiteY5" fmla="*/ 22097 h 819008"/>
              <a:gd name="connsiteX6" fmla="*/ 265176 w 265176"/>
              <a:gd name="connsiteY6" fmla="*/ 0 h 819008"/>
              <a:gd name="connsiteX7" fmla="*/ 265176 w 265176"/>
              <a:gd name="connsiteY7" fmla="*/ 819008 h 819008"/>
              <a:gd name="connsiteX0-1" fmla="*/ 265176 w 265176"/>
              <a:gd name="connsiteY0-2" fmla="*/ 819008 h 819008"/>
              <a:gd name="connsiteX1-3" fmla="*/ 132588 w 265176"/>
              <a:gd name="connsiteY1-4" fmla="*/ 796911 h 819008"/>
              <a:gd name="connsiteX2-5" fmla="*/ 132588 w 265176"/>
              <a:gd name="connsiteY2-6" fmla="*/ 431601 h 819008"/>
              <a:gd name="connsiteX3-7" fmla="*/ 0 w 265176"/>
              <a:gd name="connsiteY3-8" fmla="*/ 409504 h 819008"/>
              <a:gd name="connsiteX4-9" fmla="*/ 132588 w 265176"/>
              <a:gd name="connsiteY4-10" fmla="*/ 387407 h 819008"/>
              <a:gd name="connsiteX5-11" fmla="*/ 132588 w 265176"/>
              <a:gd name="connsiteY5-12" fmla="*/ 22097 h 819008"/>
              <a:gd name="connsiteX6-13" fmla="*/ 265176 w 265176"/>
              <a:gd name="connsiteY6-14" fmla="*/ 0 h 819008"/>
              <a:gd name="connsiteX0-15" fmla="*/ 265176 w 265176"/>
              <a:gd name="connsiteY0-16" fmla="*/ 819008 h 819008"/>
              <a:gd name="connsiteX1-17" fmla="*/ 132588 w 265176"/>
              <a:gd name="connsiteY1-18" fmla="*/ 796911 h 819008"/>
              <a:gd name="connsiteX2-19" fmla="*/ 132588 w 265176"/>
              <a:gd name="connsiteY2-20" fmla="*/ 431601 h 819008"/>
              <a:gd name="connsiteX3-21" fmla="*/ 0 w 265176"/>
              <a:gd name="connsiteY3-22" fmla="*/ 409504 h 819008"/>
              <a:gd name="connsiteX4-23" fmla="*/ 132588 w 265176"/>
              <a:gd name="connsiteY4-24" fmla="*/ 387407 h 819008"/>
              <a:gd name="connsiteX5-25" fmla="*/ 132588 w 265176"/>
              <a:gd name="connsiteY5-26" fmla="*/ 22097 h 819008"/>
              <a:gd name="connsiteX6-27" fmla="*/ 265176 w 265176"/>
              <a:gd name="connsiteY6-28" fmla="*/ 0 h 819008"/>
              <a:gd name="connsiteX7-29" fmla="*/ 265176 w 265176"/>
              <a:gd name="connsiteY7-30" fmla="*/ 819008 h 819008"/>
              <a:gd name="connsiteX0-31" fmla="*/ 265176 w 265176"/>
              <a:gd name="connsiteY0-32" fmla="*/ 819008 h 819008"/>
              <a:gd name="connsiteX1-33" fmla="*/ 132588 w 265176"/>
              <a:gd name="connsiteY1-34" fmla="*/ 796911 h 819008"/>
              <a:gd name="connsiteX2-35" fmla="*/ 132588 w 265176"/>
              <a:gd name="connsiteY2-36" fmla="*/ 431601 h 819008"/>
              <a:gd name="connsiteX3-37" fmla="*/ 0 w 265176"/>
              <a:gd name="connsiteY3-38" fmla="*/ 409504 h 819008"/>
              <a:gd name="connsiteX4-39" fmla="*/ 130634 w 265176"/>
              <a:gd name="connsiteY4-40" fmla="*/ 326838 h 819008"/>
              <a:gd name="connsiteX5-41" fmla="*/ 132588 w 265176"/>
              <a:gd name="connsiteY5-42" fmla="*/ 22097 h 819008"/>
              <a:gd name="connsiteX6-43" fmla="*/ 265176 w 265176"/>
              <a:gd name="connsiteY6-44" fmla="*/ 0 h 819008"/>
              <a:gd name="connsiteX0-45" fmla="*/ 265176 w 265176"/>
              <a:gd name="connsiteY0-46" fmla="*/ 819008 h 819008"/>
              <a:gd name="connsiteX1-47" fmla="*/ 132588 w 265176"/>
              <a:gd name="connsiteY1-48" fmla="*/ 796911 h 819008"/>
              <a:gd name="connsiteX2-49" fmla="*/ 132588 w 265176"/>
              <a:gd name="connsiteY2-50" fmla="*/ 431601 h 819008"/>
              <a:gd name="connsiteX3-51" fmla="*/ 0 w 265176"/>
              <a:gd name="connsiteY3-52" fmla="*/ 409504 h 819008"/>
              <a:gd name="connsiteX4-53" fmla="*/ 132588 w 265176"/>
              <a:gd name="connsiteY4-54" fmla="*/ 387407 h 819008"/>
              <a:gd name="connsiteX5-55" fmla="*/ 132588 w 265176"/>
              <a:gd name="connsiteY5-56" fmla="*/ 22097 h 819008"/>
              <a:gd name="connsiteX6-57" fmla="*/ 265176 w 265176"/>
              <a:gd name="connsiteY6-58" fmla="*/ 0 h 819008"/>
              <a:gd name="connsiteX7-59" fmla="*/ 265176 w 265176"/>
              <a:gd name="connsiteY7-60" fmla="*/ 819008 h 819008"/>
              <a:gd name="connsiteX0-61" fmla="*/ 265176 w 265176"/>
              <a:gd name="connsiteY0-62" fmla="*/ 819008 h 819008"/>
              <a:gd name="connsiteX1-63" fmla="*/ 132588 w 265176"/>
              <a:gd name="connsiteY1-64" fmla="*/ 796911 h 819008"/>
              <a:gd name="connsiteX2-65" fmla="*/ 132588 w 265176"/>
              <a:gd name="connsiteY2-66" fmla="*/ 503894 h 819008"/>
              <a:gd name="connsiteX3-67" fmla="*/ 0 w 265176"/>
              <a:gd name="connsiteY3-68" fmla="*/ 409504 h 819008"/>
              <a:gd name="connsiteX4-69" fmla="*/ 130634 w 265176"/>
              <a:gd name="connsiteY4-70" fmla="*/ 326838 h 819008"/>
              <a:gd name="connsiteX5-71" fmla="*/ 132588 w 265176"/>
              <a:gd name="connsiteY5-72" fmla="*/ 22097 h 819008"/>
              <a:gd name="connsiteX6-73" fmla="*/ 265176 w 265176"/>
              <a:gd name="connsiteY6-74" fmla="*/ 0 h 819008"/>
              <a:gd name="connsiteX0-75" fmla="*/ 265176 w 265176"/>
              <a:gd name="connsiteY0-76" fmla="*/ 819008 h 819008"/>
              <a:gd name="connsiteX1-77" fmla="*/ 132588 w 265176"/>
              <a:gd name="connsiteY1-78" fmla="*/ 796911 h 819008"/>
              <a:gd name="connsiteX2-79" fmla="*/ 132588 w 265176"/>
              <a:gd name="connsiteY2-80" fmla="*/ 431601 h 819008"/>
              <a:gd name="connsiteX3-81" fmla="*/ 0 w 265176"/>
              <a:gd name="connsiteY3-82" fmla="*/ 409504 h 819008"/>
              <a:gd name="connsiteX4-83" fmla="*/ 132588 w 265176"/>
              <a:gd name="connsiteY4-84" fmla="*/ 387407 h 819008"/>
              <a:gd name="connsiteX5-85" fmla="*/ 132588 w 265176"/>
              <a:gd name="connsiteY5-86" fmla="*/ 22097 h 819008"/>
              <a:gd name="connsiteX6-87" fmla="*/ 265176 w 265176"/>
              <a:gd name="connsiteY6-88" fmla="*/ 0 h 819008"/>
              <a:gd name="connsiteX7-89" fmla="*/ 265176 w 265176"/>
              <a:gd name="connsiteY7-90" fmla="*/ 819008 h 819008"/>
              <a:gd name="connsiteX0-91" fmla="*/ 265176 w 265176"/>
              <a:gd name="connsiteY0-92" fmla="*/ 819008 h 819008"/>
              <a:gd name="connsiteX1-93" fmla="*/ 132588 w 265176"/>
              <a:gd name="connsiteY1-94" fmla="*/ 796911 h 819008"/>
              <a:gd name="connsiteX2-95" fmla="*/ 132588 w 265176"/>
              <a:gd name="connsiteY2-96" fmla="*/ 503894 h 819008"/>
              <a:gd name="connsiteX3-97" fmla="*/ 0 w 265176"/>
              <a:gd name="connsiteY3-98" fmla="*/ 409504 h 819008"/>
              <a:gd name="connsiteX4-99" fmla="*/ 130634 w 265176"/>
              <a:gd name="connsiteY4-100" fmla="*/ 326838 h 819008"/>
              <a:gd name="connsiteX5-101" fmla="*/ 132588 w 265176"/>
              <a:gd name="connsiteY5-102" fmla="*/ 22097 h 819008"/>
              <a:gd name="connsiteX6-103" fmla="*/ 265176 w 265176"/>
              <a:gd name="connsiteY6-104" fmla="*/ 0 h 819008"/>
              <a:gd name="connsiteX0-105" fmla="*/ 265176 w 265176"/>
              <a:gd name="connsiteY0-106" fmla="*/ 819008 h 819008"/>
              <a:gd name="connsiteX1-107" fmla="*/ 132588 w 265176"/>
              <a:gd name="connsiteY1-108" fmla="*/ 796911 h 819008"/>
              <a:gd name="connsiteX2-109" fmla="*/ 132588 w 265176"/>
              <a:gd name="connsiteY2-110" fmla="*/ 431601 h 819008"/>
              <a:gd name="connsiteX3-111" fmla="*/ 0 w 265176"/>
              <a:gd name="connsiteY3-112" fmla="*/ 409504 h 819008"/>
              <a:gd name="connsiteX4-113" fmla="*/ 132588 w 265176"/>
              <a:gd name="connsiteY4-114" fmla="*/ 387407 h 819008"/>
              <a:gd name="connsiteX5-115" fmla="*/ 132588 w 265176"/>
              <a:gd name="connsiteY5-116" fmla="*/ 22097 h 819008"/>
              <a:gd name="connsiteX6-117" fmla="*/ 265176 w 265176"/>
              <a:gd name="connsiteY6-118" fmla="*/ 0 h 819008"/>
              <a:gd name="connsiteX7-119" fmla="*/ 265176 w 265176"/>
              <a:gd name="connsiteY7-120" fmla="*/ 819008 h 819008"/>
              <a:gd name="connsiteX0-121" fmla="*/ 265176 w 265176"/>
              <a:gd name="connsiteY0-122" fmla="*/ 819008 h 819008"/>
              <a:gd name="connsiteX1-123" fmla="*/ 132588 w 265176"/>
              <a:gd name="connsiteY1-124" fmla="*/ 796911 h 819008"/>
              <a:gd name="connsiteX2-125" fmla="*/ 132588 w 265176"/>
              <a:gd name="connsiteY2-126" fmla="*/ 503894 h 819008"/>
              <a:gd name="connsiteX3-127" fmla="*/ 0 w 265176"/>
              <a:gd name="connsiteY3-128" fmla="*/ 409504 h 819008"/>
              <a:gd name="connsiteX4-129" fmla="*/ 130634 w 265176"/>
              <a:gd name="connsiteY4-130" fmla="*/ 326838 h 819008"/>
              <a:gd name="connsiteX5-131" fmla="*/ 130634 w 265176"/>
              <a:gd name="connsiteY5-132" fmla="*/ 104158 h 819008"/>
              <a:gd name="connsiteX6-133" fmla="*/ 265176 w 265176"/>
              <a:gd name="connsiteY6-134" fmla="*/ 0 h 819008"/>
              <a:gd name="connsiteX0-135" fmla="*/ 265176 w 265176"/>
              <a:gd name="connsiteY0-136" fmla="*/ 819008 h 819008"/>
              <a:gd name="connsiteX1-137" fmla="*/ 132588 w 265176"/>
              <a:gd name="connsiteY1-138" fmla="*/ 796911 h 819008"/>
              <a:gd name="connsiteX2-139" fmla="*/ 132588 w 265176"/>
              <a:gd name="connsiteY2-140" fmla="*/ 431601 h 819008"/>
              <a:gd name="connsiteX3-141" fmla="*/ 0 w 265176"/>
              <a:gd name="connsiteY3-142" fmla="*/ 409504 h 819008"/>
              <a:gd name="connsiteX4-143" fmla="*/ 132588 w 265176"/>
              <a:gd name="connsiteY4-144" fmla="*/ 387407 h 819008"/>
              <a:gd name="connsiteX5-145" fmla="*/ 132588 w 265176"/>
              <a:gd name="connsiteY5-146" fmla="*/ 22097 h 819008"/>
              <a:gd name="connsiteX6-147" fmla="*/ 265176 w 265176"/>
              <a:gd name="connsiteY6-148" fmla="*/ 0 h 819008"/>
              <a:gd name="connsiteX7-149" fmla="*/ 265176 w 265176"/>
              <a:gd name="connsiteY7-150" fmla="*/ 819008 h 819008"/>
              <a:gd name="connsiteX0-151" fmla="*/ 265176 w 265176"/>
              <a:gd name="connsiteY0-152" fmla="*/ 819008 h 819008"/>
              <a:gd name="connsiteX1-153" fmla="*/ 126726 w 265176"/>
              <a:gd name="connsiteY1-154" fmla="*/ 710942 h 819008"/>
              <a:gd name="connsiteX2-155" fmla="*/ 132588 w 265176"/>
              <a:gd name="connsiteY2-156" fmla="*/ 503894 h 819008"/>
              <a:gd name="connsiteX3-157" fmla="*/ 0 w 265176"/>
              <a:gd name="connsiteY3-158" fmla="*/ 409504 h 819008"/>
              <a:gd name="connsiteX4-159" fmla="*/ 130634 w 265176"/>
              <a:gd name="connsiteY4-160" fmla="*/ 326838 h 819008"/>
              <a:gd name="connsiteX5-161" fmla="*/ 130634 w 265176"/>
              <a:gd name="connsiteY5-162" fmla="*/ 104158 h 819008"/>
              <a:gd name="connsiteX6-163" fmla="*/ 265176 w 265176"/>
              <a:gd name="connsiteY6-164" fmla="*/ 0 h 819008"/>
              <a:gd name="connsiteX0-165" fmla="*/ 265176 w 265176"/>
              <a:gd name="connsiteY0-166" fmla="*/ 819008 h 819008"/>
              <a:gd name="connsiteX1-167" fmla="*/ 132588 w 265176"/>
              <a:gd name="connsiteY1-168" fmla="*/ 796911 h 819008"/>
              <a:gd name="connsiteX2-169" fmla="*/ 132588 w 265176"/>
              <a:gd name="connsiteY2-170" fmla="*/ 431601 h 819008"/>
              <a:gd name="connsiteX3-171" fmla="*/ 0 w 265176"/>
              <a:gd name="connsiteY3-172" fmla="*/ 409504 h 819008"/>
              <a:gd name="connsiteX4-173" fmla="*/ 132588 w 265176"/>
              <a:gd name="connsiteY4-174" fmla="*/ 387407 h 819008"/>
              <a:gd name="connsiteX5-175" fmla="*/ 132588 w 265176"/>
              <a:gd name="connsiteY5-176" fmla="*/ 22097 h 819008"/>
              <a:gd name="connsiteX6-177" fmla="*/ 265176 w 265176"/>
              <a:gd name="connsiteY6-178" fmla="*/ 0 h 819008"/>
              <a:gd name="connsiteX7-179" fmla="*/ 265176 w 265176"/>
              <a:gd name="connsiteY7-180" fmla="*/ 819008 h 819008"/>
              <a:gd name="connsiteX0-181" fmla="*/ 265176 w 265176"/>
              <a:gd name="connsiteY0-182" fmla="*/ 819008 h 819008"/>
              <a:gd name="connsiteX1-183" fmla="*/ 130634 w 265176"/>
              <a:gd name="connsiteY1-184" fmla="*/ 722665 h 819008"/>
              <a:gd name="connsiteX2-185" fmla="*/ 132588 w 265176"/>
              <a:gd name="connsiteY2-186" fmla="*/ 503894 h 819008"/>
              <a:gd name="connsiteX3-187" fmla="*/ 0 w 265176"/>
              <a:gd name="connsiteY3-188" fmla="*/ 409504 h 819008"/>
              <a:gd name="connsiteX4-189" fmla="*/ 130634 w 265176"/>
              <a:gd name="connsiteY4-190" fmla="*/ 326838 h 819008"/>
              <a:gd name="connsiteX5-191" fmla="*/ 130634 w 265176"/>
              <a:gd name="connsiteY5-192" fmla="*/ 104158 h 819008"/>
              <a:gd name="connsiteX6-193" fmla="*/ 265176 w 265176"/>
              <a:gd name="connsiteY6-194" fmla="*/ 0 h 8190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65176" h="819008" stroke="0" extrusionOk="0">
                <a:moveTo>
                  <a:pt x="265176" y="819008"/>
                </a:moveTo>
                <a:cubicBezTo>
                  <a:pt x="191950" y="819008"/>
                  <a:pt x="132588" y="809115"/>
                  <a:pt x="132588" y="796911"/>
                </a:cubicBezTo>
                <a:lnTo>
                  <a:pt x="132588" y="431601"/>
                </a:lnTo>
                <a:cubicBezTo>
                  <a:pt x="132588" y="419397"/>
                  <a:pt x="73226" y="409504"/>
                  <a:pt x="0" y="409504"/>
                </a:cubicBezTo>
                <a:cubicBezTo>
                  <a:pt x="73226" y="409504"/>
                  <a:pt x="132588" y="399611"/>
                  <a:pt x="132588" y="387407"/>
                </a:cubicBezTo>
                <a:cubicBezTo>
                  <a:pt x="132588" y="265637"/>
                  <a:pt x="134542" y="325574"/>
                  <a:pt x="132588" y="22097"/>
                </a:cubicBezTo>
                <a:cubicBezTo>
                  <a:pt x="132588" y="9893"/>
                  <a:pt x="191950" y="0"/>
                  <a:pt x="265176" y="0"/>
                </a:cubicBezTo>
                <a:lnTo>
                  <a:pt x="265176" y="819008"/>
                </a:lnTo>
                <a:close/>
              </a:path>
              <a:path w="265176" h="819008" fill="none">
                <a:moveTo>
                  <a:pt x="265176" y="819008"/>
                </a:moveTo>
                <a:cubicBezTo>
                  <a:pt x="191950" y="819008"/>
                  <a:pt x="130634" y="734869"/>
                  <a:pt x="130634" y="722665"/>
                </a:cubicBezTo>
                <a:cubicBezTo>
                  <a:pt x="131285" y="649741"/>
                  <a:pt x="131937" y="576818"/>
                  <a:pt x="132588" y="503894"/>
                </a:cubicBezTo>
                <a:cubicBezTo>
                  <a:pt x="132588" y="491690"/>
                  <a:pt x="326" y="439013"/>
                  <a:pt x="0" y="409504"/>
                </a:cubicBezTo>
                <a:cubicBezTo>
                  <a:pt x="-326" y="379995"/>
                  <a:pt x="130634" y="339042"/>
                  <a:pt x="130634" y="326838"/>
                </a:cubicBezTo>
                <a:lnTo>
                  <a:pt x="130634" y="104158"/>
                </a:lnTo>
                <a:cubicBezTo>
                  <a:pt x="130634" y="91954"/>
                  <a:pt x="191950" y="0"/>
                  <a:pt x="265176" y="0"/>
                </a:cubicBezTo>
              </a:path>
            </a:pathLst>
          </a:custGeom>
          <a:ln w="38100">
            <a:solidFill>
              <a:srgbClr val="00528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PA-文本框 14"/>
          <p:cNvSpPr txBox="1">
            <a:spLocks noChangeArrowheads="1"/>
          </p:cNvSpPr>
          <p:nvPr>
            <p:custDataLst>
              <p:tags r:id="rId18"/>
            </p:custDataLst>
          </p:nvPr>
        </p:nvSpPr>
        <p:spPr bwMode="auto">
          <a:xfrm>
            <a:off x="5405117" y="1736113"/>
            <a:ext cx="2133642" cy="461665"/>
          </a:xfrm>
          <a:prstGeom prst="rect">
            <a:avLst/>
          </a:prstGeom>
          <a:noFill/>
          <a:ln>
            <a:noFill/>
          </a:ln>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5286"/>
                </a:solidFill>
                <a:latin typeface="+mj-ea"/>
                <a:ea typeface="+mj-ea"/>
              </a:rPr>
              <a:t>并联</a:t>
            </a:r>
            <a:endParaRPr lang="zh-CN" altLang="en-US" sz="2400" b="1" dirty="0">
              <a:solidFill>
                <a:srgbClr val="005286"/>
              </a:solidFill>
              <a:latin typeface="+mj-ea"/>
              <a:ea typeface="+mj-ea"/>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5" name="文本框 4"/>
          <p:cNvSpPr txBox="1"/>
          <p:nvPr/>
        </p:nvSpPr>
        <p:spPr>
          <a:xfrm>
            <a:off x="2464904" y="4929809"/>
            <a:ext cx="719004" cy="400110"/>
          </a:xfrm>
          <a:prstGeom prst="rect">
            <a:avLst/>
          </a:prstGeom>
          <a:noFill/>
        </p:spPr>
        <p:txBody>
          <a:bodyPr wrap="square" rtlCol="0">
            <a:spAutoFit/>
          </a:bodyPr>
          <a:lstStyle/>
          <a:p>
            <a:r>
              <a:rPr lang="zh-CN" altLang="en-US" sz="2000" b="1" dirty="0">
                <a:solidFill>
                  <a:srgbClr val="0000CC"/>
                </a:solidFill>
              </a:rPr>
              <a:t>高位</a:t>
            </a:r>
            <a:endParaRPr lang="zh-CN" altLang="en-US" sz="2000" b="1" dirty="0">
              <a:solidFill>
                <a:srgbClr val="0000CC"/>
              </a:solidFill>
            </a:endParaRPr>
          </a:p>
        </p:txBody>
      </p:sp>
      <p:sp>
        <p:nvSpPr>
          <p:cNvPr id="7" name="文本框 6"/>
          <p:cNvSpPr txBox="1"/>
          <p:nvPr/>
        </p:nvSpPr>
        <p:spPr>
          <a:xfrm>
            <a:off x="6129204" y="4929809"/>
            <a:ext cx="719004" cy="400110"/>
          </a:xfrm>
          <a:prstGeom prst="rect">
            <a:avLst/>
          </a:prstGeom>
          <a:noFill/>
        </p:spPr>
        <p:txBody>
          <a:bodyPr wrap="square" rtlCol="0">
            <a:spAutoFit/>
          </a:bodyPr>
          <a:lstStyle/>
          <a:p>
            <a:r>
              <a:rPr lang="zh-CN" altLang="en-US" sz="2000" b="1" dirty="0">
                <a:solidFill>
                  <a:srgbClr val="0000CC"/>
                </a:solidFill>
              </a:rPr>
              <a:t>低位</a:t>
            </a:r>
            <a:endParaRPr lang="zh-CN" altLang="en-US" sz="2000" b="1" dirty="0">
              <a:solidFill>
                <a:srgbClr val="0000CC"/>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6271"/>
                                        </p:tgtEl>
                                        <p:attrNameLst>
                                          <p:attrName>style.visibility</p:attrName>
                                        </p:attrNameLst>
                                      </p:cBhvr>
                                      <p:to>
                                        <p:strVal val="visible"/>
                                      </p:to>
                                    </p:set>
                                    <p:animEffect transition="in" filter="blinds(horizontal)">
                                      <p:cBhvr>
                                        <p:cTn id="15" dur="500"/>
                                        <p:tgtEl>
                                          <p:spTgt spid="96271"/>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linds(horizontal)">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randombar(horizontal)">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2" presetClass="entr" presetSubtype="4" fill="hold" grpId="0" nodeType="withEffect">
                                  <p:stCondLst>
                                    <p:cond delay="0"/>
                                  </p:stCondLst>
                                  <p:childTnLst>
                                    <p:set>
                                      <p:cBhvr>
                                        <p:cTn id="32" dur="1" fill="hold">
                                          <p:stCondLst>
                                            <p:cond delay="0"/>
                                          </p:stCondLst>
                                        </p:cTn>
                                        <p:tgtEl>
                                          <p:spTgt spid="96262"/>
                                        </p:tgtEl>
                                        <p:attrNameLst>
                                          <p:attrName>style.visibility</p:attrName>
                                        </p:attrNameLst>
                                      </p:cBhvr>
                                      <p:to>
                                        <p:strVal val="visible"/>
                                      </p:to>
                                    </p:set>
                                    <p:anim calcmode="lin" valueType="num">
                                      <p:cBhvr additive="base">
                                        <p:cTn id="33" dur="500" fill="hold"/>
                                        <p:tgtEl>
                                          <p:spTgt spid="96262"/>
                                        </p:tgtEl>
                                        <p:attrNameLst>
                                          <p:attrName>ppt_x</p:attrName>
                                        </p:attrNameLst>
                                      </p:cBhvr>
                                      <p:tavLst>
                                        <p:tav tm="0">
                                          <p:val>
                                            <p:strVal val="#ppt_x"/>
                                          </p:val>
                                        </p:tav>
                                        <p:tav tm="100000">
                                          <p:val>
                                            <p:strVal val="#ppt_x"/>
                                          </p:val>
                                        </p:tav>
                                      </p:tavLst>
                                    </p:anim>
                                    <p:anim calcmode="lin" valueType="num">
                                      <p:cBhvr additive="base">
                                        <p:cTn id="34" dur="500" fill="hold"/>
                                        <p:tgtEl>
                                          <p:spTgt spid="96262"/>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2" presetClass="entr" presetSubtype="4"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ppt_x"/>
                                          </p:val>
                                        </p:tav>
                                        <p:tav tm="100000">
                                          <p:val>
                                            <p:strVal val="#ppt_x"/>
                                          </p:val>
                                        </p:tav>
                                      </p:tavLst>
                                    </p:anim>
                                    <p:anim calcmode="lin" valueType="num">
                                      <p:cBhvr additive="base">
                                        <p:cTn id="39" dur="500" fill="hold"/>
                                        <p:tgtEl>
                                          <p:spTgt spid="19"/>
                                        </p:tgtEl>
                                        <p:attrNameLst>
                                          <p:attrName>ppt_y</p:attrName>
                                        </p:attrNameLst>
                                      </p:cBhvr>
                                      <p:tavLst>
                                        <p:tav tm="0">
                                          <p:val>
                                            <p:strVal val="1+#ppt_h/2"/>
                                          </p:val>
                                        </p:tav>
                                        <p:tav tm="100000">
                                          <p:val>
                                            <p:strVal val="#ppt_y"/>
                                          </p:val>
                                        </p:tav>
                                      </p:tavLst>
                                    </p:anim>
                                  </p:childTnLst>
                                </p:cTn>
                              </p:par>
                              <p:par>
                                <p:cTn id="40" presetID="49" presetClass="entr" presetSubtype="0" decel="10000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ppt_w</p:attrName>
                                        </p:attrNameLst>
                                      </p:cBhvr>
                                      <p:tavLst>
                                        <p:tav tm="0">
                                          <p:val>
                                            <p:fltVal val="0"/>
                                          </p:val>
                                        </p:tav>
                                        <p:tav tm="100000">
                                          <p:val>
                                            <p:strVal val="#ppt_w"/>
                                          </p:val>
                                        </p:tav>
                                      </p:tavLst>
                                    </p:anim>
                                    <p:anim calcmode="lin" valueType="num">
                                      <p:cBhvr>
                                        <p:cTn id="43" dur="500" fill="hold"/>
                                        <p:tgtEl>
                                          <p:spTgt spid="4"/>
                                        </p:tgtEl>
                                        <p:attrNameLst>
                                          <p:attrName>ppt_h</p:attrName>
                                        </p:attrNameLst>
                                      </p:cBhvr>
                                      <p:tavLst>
                                        <p:tav tm="0">
                                          <p:val>
                                            <p:fltVal val="0"/>
                                          </p:val>
                                        </p:tav>
                                        <p:tav tm="100000">
                                          <p:val>
                                            <p:strVal val="#ppt_h"/>
                                          </p:val>
                                        </p:tav>
                                      </p:tavLst>
                                    </p:anim>
                                    <p:anim calcmode="lin" valueType="num">
                                      <p:cBhvr>
                                        <p:cTn id="44" dur="500" fill="hold"/>
                                        <p:tgtEl>
                                          <p:spTgt spid="4"/>
                                        </p:tgtEl>
                                        <p:attrNameLst>
                                          <p:attrName>style.rotation</p:attrName>
                                        </p:attrNameLst>
                                      </p:cBhvr>
                                      <p:tavLst>
                                        <p:tav tm="0">
                                          <p:val>
                                            <p:fltVal val="360"/>
                                          </p:val>
                                        </p:tav>
                                        <p:tav tm="100000">
                                          <p:val>
                                            <p:fltVal val="0"/>
                                          </p:val>
                                        </p:tav>
                                      </p:tavLst>
                                    </p:anim>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2" grpId="0"/>
      <p:bldP spid="96271" grpId="0"/>
      <p:bldP spid="19" grpId="0" animBg="1" autoUpdateAnimBg="0"/>
      <p:bldP spid="20" grpId="0"/>
      <p:bldP spid="2" grpId="0" animBg="1"/>
      <p:bldP spid="23" grpId="0"/>
      <p:bldP spid="5" grpId="0"/>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PA-矩形 19"/>
          <p:cNvSpPr>
            <a:spLocks noChangeArrowheads="1"/>
          </p:cNvSpPr>
          <p:nvPr>
            <p:custDataLst>
              <p:tags r:id="rId1"/>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98310" name="PA-文本框 8"/>
          <p:cNvSpPr txBox="1">
            <a:spLocks noChangeArrowheads="1"/>
          </p:cNvSpPr>
          <p:nvPr>
            <p:custDataLst>
              <p:tags r:id="rId2"/>
            </p:custDataLst>
          </p:nvPr>
        </p:nvSpPr>
        <p:spPr bwMode="auto">
          <a:xfrm>
            <a:off x="2209800" y="5766130"/>
            <a:ext cx="7775575" cy="461962"/>
          </a:xfrm>
          <a:prstGeom prst="rect">
            <a:avLst/>
          </a:prstGeom>
          <a:noFill/>
          <a:ln>
            <a:noFill/>
          </a:ln>
          <a:effectLst>
            <a:prstShdw prst="shdw17" dist="17961" dir="2700000">
              <a:srgbClr val="005C5C"/>
            </a:prstShdw>
          </a:effec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a:spcBef>
                <a:spcPct val="50000"/>
              </a:spcBef>
              <a:buFontTx/>
              <a:buNone/>
            </a:pPr>
            <a:r>
              <a:rPr lang="en-US" altLang="zh-CN" sz="2400" b="1" dirty="0">
                <a:solidFill>
                  <a:srgbClr val="005286"/>
                </a:solidFill>
                <a:latin typeface="Times New Roman" panose="02020603050405020304" pitchFamily="18" charset="0"/>
              </a:rPr>
              <a:t>5</a:t>
            </a:r>
            <a:r>
              <a:rPr lang="zh-CN" altLang="en-US" sz="2400" b="1" dirty="0">
                <a:solidFill>
                  <a:srgbClr val="005286"/>
                </a:solidFill>
                <a:latin typeface="Times New Roman" panose="02020603050405020304" pitchFamily="18" charset="0"/>
              </a:rPr>
              <a:t>片四位二进制数值比较器并联扩展成的</a:t>
            </a:r>
            <a:r>
              <a:rPr lang="en-US" altLang="zh-CN" sz="2400" b="1" dirty="0">
                <a:solidFill>
                  <a:srgbClr val="005286"/>
                </a:solidFill>
                <a:latin typeface="Times New Roman" panose="02020603050405020304" pitchFamily="18" charset="0"/>
              </a:rPr>
              <a:t>16</a:t>
            </a:r>
            <a:r>
              <a:rPr lang="zh-CN" altLang="en-US" sz="2400" b="1" dirty="0">
                <a:solidFill>
                  <a:srgbClr val="005286"/>
                </a:solidFill>
                <a:latin typeface="Times New Roman" panose="02020603050405020304" pitchFamily="18" charset="0"/>
              </a:rPr>
              <a:t>位比较器</a:t>
            </a:r>
            <a:r>
              <a:rPr lang="zh-CN" altLang="en-US" sz="2400" dirty="0">
                <a:solidFill>
                  <a:srgbClr val="005286"/>
                </a:solidFill>
                <a:latin typeface="Times New Roman" panose="02020603050405020304" pitchFamily="18" charset="0"/>
              </a:rPr>
              <a:t> </a:t>
            </a:r>
            <a:endParaRPr lang="zh-CN" altLang="en-US" sz="2400" dirty="0">
              <a:solidFill>
                <a:srgbClr val="005286"/>
              </a:solidFill>
              <a:latin typeface="Times New Roman" panose="02020603050405020304" pitchFamily="18" charset="0"/>
            </a:endParaRPr>
          </a:p>
        </p:txBody>
      </p:sp>
      <p:sp>
        <p:nvSpPr>
          <p:cNvPr id="101383" name="PA-矩形 10"/>
          <p:cNvSpPr>
            <a:spLocks noChangeArrowheads="1"/>
          </p:cNvSpPr>
          <p:nvPr>
            <p:custDataLst>
              <p:tags r:id="rId3"/>
            </p:custDataLst>
          </p:nvPr>
        </p:nvSpPr>
        <p:spPr bwMode="auto">
          <a:xfrm>
            <a:off x="1525588" y="4791075"/>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01384" name="PA-矩形 11"/>
          <p:cNvSpPr>
            <a:spLocks noChangeArrowheads="1"/>
          </p:cNvSpPr>
          <p:nvPr>
            <p:custDataLst>
              <p:tags r:id="rId4"/>
            </p:custDataLst>
          </p:nvPr>
        </p:nvSpPr>
        <p:spPr bwMode="auto">
          <a:xfrm>
            <a:off x="1524000" y="3135313"/>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01385" name="PA-矩形 12"/>
          <p:cNvSpPr>
            <a:spLocks noChangeArrowheads="1"/>
          </p:cNvSpPr>
          <p:nvPr>
            <p:custDataLst>
              <p:tags r:id="rId5"/>
            </p:custDataLst>
          </p:nvPr>
        </p:nvSpPr>
        <p:spPr bwMode="auto">
          <a:xfrm>
            <a:off x="1524000" y="3140075"/>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01386" name="PA-矩形 13"/>
          <p:cNvSpPr>
            <a:spLocks noChangeArrowheads="1"/>
          </p:cNvSpPr>
          <p:nvPr>
            <p:custDataLst>
              <p:tags r:id="rId6"/>
            </p:custDataLst>
          </p:nvPr>
        </p:nvSpPr>
        <p:spPr bwMode="auto">
          <a:xfrm>
            <a:off x="1524000" y="3125788"/>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01388" name="PA-矩形 15"/>
          <p:cNvSpPr>
            <a:spLocks noChangeArrowheads="1"/>
          </p:cNvSpPr>
          <p:nvPr>
            <p:custDataLst>
              <p:tags r:id="rId7"/>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pic>
        <p:nvPicPr>
          <p:cNvPr id="4" name="PA-图片 3"/>
          <p:cNvPicPr>
            <a:picLocks noChangeAspect="1"/>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a:xfrm>
            <a:off x="1861961" y="1563358"/>
            <a:ext cx="8468078" cy="4163929"/>
          </a:xfrm>
          <a:prstGeom prst="rect">
            <a:avLst/>
          </a:prstGeom>
        </p:spPr>
      </p:pic>
      <p:sp>
        <p:nvSpPr>
          <p:cNvPr id="20" name="PA-文本框 5"/>
          <p:cNvSpPr txBox="1">
            <a:spLocks noChangeArrowheads="1"/>
          </p:cNvSpPr>
          <p:nvPr>
            <p:custDataLst>
              <p:tags r:id="rId10"/>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3. </a:t>
            </a:r>
            <a:r>
              <a:rPr kumimoji="1" lang="zh-CN" altLang="en-US" sz="2800" b="1" dirty="0">
                <a:solidFill>
                  <a:srgbClr val="005286"/>
                </a:solidFill>
                <a:latin typeface="+mj-ea"/>
                <a:ea typeface="+mj-ea"/>
                <a:sym typeface="微软雅黑" panose="020B0503020204020204" pitchFamily="34" charset="-122"/>
              </a:rPr>
              <a:t>集成数值比较器应用举例</a:t>
            </a:r>
            <a:endParaRPr kumimoji="1" lang="zh-CN" altLang="en-US" sz="2800" b="1" dirty="0">
              <a:solidFill>
                <a:srgbClr val="005286"/>
              </a:solidFill>
              <a:latin typeface="+mj-ea"/>
              <a:ea typeface="+mj-ea"/>
              <a:sym typeface="微软雅黑" panose="020B0503020204020204" pitchFamily="34" charset="-122"/>
            </a:endParaRPr>
          </a:p>
        </p:txBody>
      </p:sp>
      <p:sp>
        <p:nvSpPr>
          <p:cNvPr id="21" name="PA-圆角矩形 1"/>
          <p:cNvSpPr/>
          <p:nvPr>
            <p:custDataLst>
              <p:tags r:id="rId11"/>
            </p:custDataLst>
          </p:nvPr>
        </p:nvSpPr>
        <p:spPr>
          <a:xfrm>
            <a:off x="-348342" y="516695"/>
            <a:ext cx="212227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PA-文本框 5"/>
          <p:cNvSpPr txBox="1">
            <a:spLocks noChangeArrowheads="1"/>
          </p:cNvSpPr>
          <p:nvPr>
            <p:custDataLst>
              <p:tags r:id="rId12"/>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比较器</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8310"/>
                                        </p:tgtEl>
                                        <p:attrNameLst>
                                          <p:attrName>style.visibility</p:attrName>
                                        </p:attrNameLst>
                                      </p:cBhvr>
                                      <p:to>
                                        <p:strVal val="visible"/>
                                      </p:to>
                                    </p:set>
                                    <p:animEffect transition="in" filter="wipe(left)">
                                      <p:cBhvr>
                                        <p:cTn id="7" dur="500"/>
                                        <p:tgtEl>
                                          <p:spTgt spid="98310"/>
                                        </p:tgtEl>
                                      </p:cBhvr>
                                    </p:animEffect>
                                  </p:childTnLst>
                                </p:cTn>
                              </p:par>
                              <p:par>
                                <p:cTn id="8" presetID="49" presetClass="entr" presetSubtype="0" decel="10000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 calcmode="lin" valueType="num">
                                      <p:cBhvr>
                                        <p:cTn id="12" dur="500" fill="hold"/>
                                        <p:tgtEl>
                                          <p:spTgt spid="4"/>
                                        </p:tgtEl>
                                        <p:attrNameLst>
                                          <p:attrName>style.rotation</p:attrName>
                                        </p:attrNameLst>
                                      </p:cBhvr>
                                      <p:tavLst>
                                        <p:tav tm="0">
                                          <p:val>
                                            <p:fltVal val="360"/>
                                          </p:val>
                                        </p:tav>
                                        <p:tav tm="100000">
                                          <p:val>
                                            <p:fltVal val="0"/>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TextPlaceholder 1"/>
          <p:cNvSpPr>
            <a:spLocks noGrp="1"/>
          </p:cNvSpPr>
          <p:nvPr>
            <p:ph type="body" sz="quarter" idx="10"/>
            <p:custDataLst>
              <p:tags r:id="rId1"/>
            </p:custDataLst>
          </p:nvPr>
        </p:nvSpPr>
        <p:spPr/>
        <p:txBody>
          <a:bodyPr>
            <a:normAutofit/>
          </a:bodyPr>
          <a:lstStyle/>
          <a:p>
            <a:r>
              <a:rPr lang="en-US" altLang="zh-CN" dirty="0"/>
              <a:t>4.8 </a:t>
            </a:r>
            <a:r>
              <a:rPr lang="zh-CN" altLang="en-US" dirty="0"/>
              <a:t>广义译码器概念 </a:t>
            </a:r>
            <a:endParaRPr lang="zh-CN" altLang="en-US" dirty="0"/>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PA-TextPlaceholder 2"/>
          <p:cNvSpPr>
            <a:spLocks noGrp="1"/>
          </p:cNvSpPr>
          <p:nvPr>
            <p:ph type="body" sz="quarter" idx="11"/>
            <p:custDataLst>
              <p:tags r:id="rId2"/>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4.7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比较器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PA-TextPlaceholder 3"/>
          <p:cNvSpPr>
            <a:spLocks noGrp="1"/>
          </p:cNvSpPr>
          <p:nvPr>
            <p:ph type="body" sz="quarter" idx="12"/>
            <p:custDataLst>
              <p:tags r:id="rId3"/>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4.6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加法器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PA-TextPlaceholder 4"/>
          <p:cNvSpPr>
            <a:spLocks noGrp="1"/>
          </p:cNvSpPr>
          <p:nvPr>
            <p:ph type="body" sz="quarter" idx="13"/>
            <p:custDataLst>
              <p:tags r:id="rId4"/>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4.5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数据选择器与数据分配器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TextPlaceholder 9"/>
          <p:cNvSpPr>
            <a:spLocks noGrp="1"/>
          </p:cNvSpPr>
          <p:nvPr>
            <p:ph type="body" sz="quarter" idx="14"/>
            <p:custDataLst>
              <p:tags r:id="rId5"/>
            </p:custDataLst>
          </p:nvPr>
        </p:nvSpPr>
        <p:spPr/>
        <p:txBody>
          <a:bodyPr/>
          <a:lstStyle/>
          <a:p>
            <a:r>
              <a:rPr lang="en-US" altLang="zh-CN" dirty="0"/>
              <a:t>4.9 </a:t>
            </a:r>
            <a:r>
              <a:rPr lang="zh-CN" altLang="en-US" dirty="0"/>
              <a:t>可编程逻辑器件的结构与原理</a:t>
            </a:r>
            <a:endParaRPr lang="zh-CN" altLang="en-US" dirty="0"/>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占位符 5"/>
          <p:cNvSpPr>
            <a:spLocks noGrp="1"/>
          </p:cNvSpPr>
          <p:nvPr>
            <p:ph type="body" sz="quarter" idx="15"/>
          </p:nvPr>
        </p:nvSpPr>
        <p:spPr/>
        <p:txBody>
          <a:bodyPr/>
          <a:lstStyle/>
          <a:p>
            <a:r>
              <a:rPr lang="en-US" altLang="zh-CN" dirty="0"/>
              <a:t>4.10 </a:t>
            </a:r>
            <a:r>
              <a:rPr lang="zh-CN" altLang="en-US" dirty="0"/>
              <a:t>组合电路的竞争与冒险 </a:t>
            </a:r>
            <a:endParaRPr lang="zh-CN" altLang="en-US" dirty="0"/>
          </a:p>
          <a:p>
            <a:endParaRPr lang="zh-CN" altLang="en-US" dirty="0"/>
          </a:p>
        </p:txBody>
      </p:sp>
      <p:sp>
        <p:nvSpPr>
          <p:cNvPr id="7" name="文本占位符 6"/>
          <p:cNvSpPr>
            <a:spLocks noGrp="1"/>
          </p:cNvSpPr>
          <p:nvPr>
            <p:ph type="body" sz="quarter" idx="16"/>
          </p:nvPr>
        </p:nvSpPr>
        <p:spPr/>
        <p:txBody>
          <a:bodyPr/>
          <a:lstStyle/>
          <a:p>
            <a:endParaRPr lang="zh-CN" altLang="en-US" dirty="0"/>
          </a:p>
        </p:txBody>
      </p:sp>
      <p:sp>
        <p:nvSpPr>
          <p:cNvPr id="8" name="文本占位符 7"/>
          <p:cNvSpPr>
            <a:spLocks noGrp="1"/>
          </p:cNvSpPr>
          <p:nvPr>
            <p:ph type="body" sz="quarter" idx="17"/>
          </p:nvPr>
        </p:nvSpPr>
        <p:spPr/>
        <p:txBody>
          <a:bodyPr/>
          <a:lstStyle/>
          <a:p>
            <a:endParaRPr lang="zh-CN" altLang="en-US" dirty="0"/>
          </a:p>
        </p:txBody>
      </p:sp>
      <p:sp>
        <p:nvSpPr>
          <p:cNvPr id="9" name="文本占位符 8"/>
          <p:cNvSpPr>
            <a:spLocks noGrp="1"/>
          </p:cNvSpPr>
          <p:nvPr>
            <p:ph type="body" sz="quarter" idx="18"/>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占位符 14"/>
          <p:cNvSpPr>
            <a:spLocks noGrp="1"/>
          </p:cNvSpPr>
          <p:nvPr>
            <p:ph type="body" sz="quarter" idx="19"/>
          </p:nvPr>
        </p:nvSpPr>
        <p:spPr/>
        <p:txBody>
          <a:body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PA-TextPlaceholder 4"/>
          <p:cNvSpPr txBox="1"/>
          <p:nvPr>
            <p:custDataLst>
              <p:tags r:id="rId6"/>
            </p:custDataLst>
          </p:nvPr>
        </p:nvSpPr>
        <p:spPr>
          <a:xfrm>
            <a:off x="3313081" y="1999847"/>
            <a:ext cx="11755471" cy="47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rgbClr val="005286"/>
                </a:solidFill>
                <a:latin typeface="Songti SC" panose="02010600040101010101" pitchFamily="2" charset="-122"/>
                <a:ea typeface="Songti SC" panose="0201060004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圆角矩形 1"/>
          <p:cNvSpPr/>
          <p:nvPr>
            <p:custDataLst>
              <p:tags r:id="rId1"/>
            </p:custDataLst>
          </p:nvPr>
        </p:nvSpPr>
        <p:spPr>
          <a:xfrm>
            <a:off x="-348342" y="516695"/>
            <a:ext cx="3567030"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PA-文本框 5"/>
          <p:cNvSpPr txBox="1">
            <a:spLocks noChangeArrowheads="1"/>
          </p:cNvSpPr>
          <p:nvPr>
            <p:custDataLst>
              <p:tags r:id="rId2"/>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广义译码器概念</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矩形: 圆角 1"/>
          <p:cNvSpPr/>
          <p:nvPr/>
        </p:nvSpPr>
        <p:spPr>
          <a:xfrm>
            <a:off x="1533893" y="1511837"/>
            <a:ext cx="2065831" cy="523220"/>
          </a:xfrm>
          <a:prstGeom prst="roundRect">
            <a:avLst/>
          </a:prstGeom>
          <a:solidFill>
            <a:srgbClr val="CCFFFF"/>
          </a:solidFill>
          <a:ln w="38100">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t>各类组合运算器</a:t>
            </a:r>
            <a:endParaRPr lang="zh-CN" altLang="en-US" sz="2000" b="1" dirty="0"/>
          </a:p>
        </p:txBody>
      </p:sp>
      <p:sp>
        <p:nvSpPr>
          <p:cNvPr id="18" name="矩形: 圆角 17"/>
          <p:cNvSpPr/>
          <p:nvPr/>
        </p:nvSpPr>
        <p:spPr>
          <a:xfrm>
            <a:off x="1533893" y="2129225"/>
            <a:ext cx="2065831" cy="523220"/>
          </a:xfrm>
          <a:prstGeom prst="roundRect">
            <a:avLst/>
          </a:prstGeom>
          <a:solidFill>
            <a:srgbClr val="CCFFFF"/>
          </a:solidFill>
          <a:ln w="38100">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t>分配器</a:t>
            </a:r>
            <a:endParaRPr lang="zh-CN" altLang="en-US" sz="2000" b="1" dirty="0"/>
          </a:p>
        </p:txBody>
      </p:sp>
      <p:sp>
        <p:nvSpPr>
          <p:cNvPr id="19" name="矩形: 圆角 18"/>
          <p:cNvSpPr/>
          <p:nvPr/>
        </p:nvSpPr>
        <p:spPr>
          <a:xfrm>
            <a:off x="1533893" y="2746613"/>
            <a:ext cx="2065831" cy="523220"/>
          </a:xfrm>
          <a:prstGeom prst="roundRect">
            <a:avLst/>
          </a:prstGeom>
          <a:solidFill>
            <a:srgbClr val="CCFFFF"/>
          </a:solidFill>
          <a:ln w="38100">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t>比较器</a:t>
            </a:r>
            <a:endParaRPr lang="zh-CN" altLang="en-US" sz="2000" b="1" dirty="0"/>
          </a:p>
        </p:txBody>
      </p:sp>
      <p:sp>
        <p:nvSpPr>
          <p:cNvPr id="20" name="矩形: 圆角 19"/>
          <p:cNvSpPr/>
          <p:nvPr/>
        </p:nvSpPr>
        <p:spPr>
          <a:xfrm>
            <a:off x="1533893" y="3364001"/>
            <a:ext cx="2065831" cy="523220"/>
          </a:xfrm>
          <a:prstGeom prst="roundRect">
            <a:avLst/>
          </a:prstGeom>
          <a:solidFill>
            <a:srgbClr val="CCFFFF"/>
          </a:solidFill>
          <a:ln w="38100">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t>多路选择器</a:t>
            </a:r>
            <a:endParaRPr lang="zh-CN" altLang="en-US" sz="2000" b="1" dirty="0"/>
          </a:p>
        </p:txBody>
      </p:sp>
      <p:sp>
        <p:nvSpPr>
          <p:cNvPr id="21" name="矩形: 圆角 20"/>
          <p:cNvSpPr/>
          <p:nvPr/>
        </p:nvSpPr>
        <p:spPr>
          <a:xfrm>
            <a:off x="1533893" y="3981389"/>
            <a:ext cx="2065831" cy="523220"/>
          </a:xfrm>
          <a:prstGeom prst="roundRect">
            <a:avLst/>
          </a:prstGeom>
          <a:solidFill>
            <a:srgbClr val="CCFFFF"/>
          </a:solidFill>
          <a:ln w="38100">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t>加法器</a:t>
            </a:r>
            <a:endParaRPr lang="zh-CN" altLang="en-US" sz="2000" b="1" dirty="0"/>
          </a:p>
        </p:txBody>
      </p:sp>
      <p:sp>
        <p:nvSpPr>
          <p:cNvPr id="22" name="矩形: 圆角 21"/>
          <p:cNvSpPr/>
          <p:nvPr/>
        </p:nvSpPr>
        <p:spPr>
          <a:xfrm>
            <a:off x="1533893" y="4598777"/>
            <a:ext cx="2065831" cy="523220"/>
          </a:xfrm>
          <a:prstGeom prst="roundRect">
            <a:avLst/>
          </a:prstGeom>
          <a:solidFill>
            <a:srgbClr val="CCFFFF"/>
          </a:solidFill>
          <a:ln w="38100">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t>各类编码器</a:t>
            </a:r>
            <a:endParaRPr lang="zh-CN" altLang="en-US" sz="2000" b="1" dirty="0"/>
          </a:p>
        </p:txBody>
      </p:sp>
      <p:sp>
        <p:nvSpPr>
          <p:cNvPr id="23" name="矩形: 圆角 22"/>
          <p:cNvSpPr/>
          <p:nvPr/>
        </p:nvSpPr>
        <p:spPr>
          <a:xfrm>
            <a:off x="1533893" y="5216165"/>
            <a:ext cx="2065831" cy="523220"/>
          </a:xfrm>
          <a:prstGeom prst="roundRect">
            <a:avLst/>
          </a:prstGeom>
          <a:solidFill>
            <a:srgbClr val="CCFFFF"/>
          </a:solidFill>
          <a:ln w="38100">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t>各类译码器</a:t>
            </a:r>
            <a:endParaRPr lang="zh-CN" altLang="en-US" sz="2000" b="1" dirty="0"/>
          </a:p>
        </p:txBody>
      </p:sp>
      <p:sp>
        <p:nvSpPr>
          <p:cNvPr id="24" name="矩形: 圆角 23"/>
          <p:cNvSpPr/>
          <p:nvPr/>
        </p:nvSpPr>
        <p:spPr>
          <a:xfrm>
            <a:off x="1533893" y="5833552"/>
            <a:ext cx="2065831" cy="523220"/>
          </a:xfrm>
          <a:prstGeom prst="roundRect">
            <a:avLst/>
          </a:prstGeom>
          <a:solidFill>
            <a:srgbClr val="CCFFFF"/>
          </a:solidFill>
          <a:ln w="38100">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t>……</a:t>
            </a:r>
            <a:endParaRPr lang="zh-CN" altLang="en-US" sz="2000" b="1" dirty="0"/>
          </a:p>
        </p:txBody>
      </p:sp>
      <p:sp>
        <p:nvSpPr>
          <p:cNvPr id="25" name="PA-矩形 7"/>
          <p:cNvSpPr/>
          <p:nvPr>
            <p:custDataLst>
              <p:tags r:id="rId3"/>
            </p:custDataLst>
          </p:nvPr>
        </p:nvSpPr>
        <p:spPr>
          <a:xfrm>
            <a:off x="5290771" y="1871994"/>
            <a:ext cx="939431" cy="4120055"/>
          </a:xfrm>
          <a:prstGeom prst="roundRect">
            <a:avLst/>
          </a:prstGeom>
          <a:solidFill>
            <a:srgbClr val="CCFFFF"/>
          </a:solidFill>
          <a:ln w="38100">
            <a:noFill/>
          </a:ln>
          <a:effectLst>
            <a:outerShdw blurRad="50800" dist="38100" dir="2700000" algn="tl" rotWithShape="0">
              <a:prstClr val="black">
                <a:alpha val="40000"/>
              </a:prstClr>
            </a:outerShdw>
          </a:effectLst>
        </p:spPr>
        <p:style>
          <a:lnRef idx="2">
            <a:schemeClr val="dk1"/>
          </a:lnRef>
          <a:fillRef idx="1001">
            <a:schemeClr val="lt1"/>
          </a:fillRef>
          <a:effectRef idx="0">
            <a:schemeClr val="dk1"/>
          </a:effectRef>
          <a:fontRef idx="minor">
            <a:schemeClr val="dk1"/>
          </a:fontRef>
        </p:style>
        <p:txBody>
          <a:bodyPr vert="eaVert" rtlCol="0" anchor="ctr"/>
          <a:lstStyle/>
          <a:p>
            <a:pPr algn="ct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组合逻辑真值表</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表达输入输出关系的</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PA-矩形 7"/>
          <p:cNvSpPr/>
          <p:nvPr>
            <p:custDataLst>
              <p:tags r:id="rId4"/>
            </p:custDataLst>
          </p:nvPr>
        </p:nvSpPr>
        <p:spPr>
          <a:xfrm>
            <a:off x="7517299" y="2746613"/>
            <a:ext cx="939431" cy="2370818"/>
          </a:xfrm>
          <a:prstGeom prst="roundRect">
            <a:avLst/>
          </a:prstGeom>
          <a:solidFill>
            <a:srgbClr val="CCFFFF"/>
          </a:solidFill>
          <a:ln w="38100">
            <a:noFill/>
          </a:ln>
          <a:effectLst>
            <a:outerShdw blurRad="50800" dist="38100" dir="2700000" algn="tl" rotWithShape="0">
              <a:prstClr val="black">
                <a:alpha val="40000"/>
              </a:prstClr>
            </a:outerShdw>
          </a:effectLst>
        </p:spPr>
        <p:style>
          <a:lnRef idx="2">
            <a:schemeClr val="dk1"/>
          </a:lnRef>
          <a:fillRef idx="1001">
            <a:schemeClr val="lt1"/>
          </a:fillRef>
          <a:effectRef idx="0">
            <a:schemeClr val="dk1"/>
          </a:effectRef>
          <a:fontRef idx="minor">
            <a:schemeClr val="dk1"/>
          </a:fontRef>
        </p:style>
        <p:txBody>
          <a:bodyPr vert="eaVert" rtlCol="0" anchor="ctr"/>
          <a:lstStyle/>
          <a:p>
            <a:pPr algn="ct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广义译码器</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PA-矩形 7"/>
          <p:cNvSpPr/>
          <p:nvPr>
            <p:custDataLst>
              <p:tags r:id="rId5"/>
            </p:custDataLst>
          </p:nvPr>
        </p:nvSpPr>
        <p:spPr>
          <a:xfrm>
            <a:off x="9443783" y="1511837"/>
            <a:ext cx="2221046" cy="964116"/>
          </a:xfrm>
          <a:prstGeom prst="roundRect">
            <a:avLst/>
          </a:prstGeom>
          <a:solidFill>
            <a:srgbClr val="CCFFFF"/>
          </a:solidFill>
          <a:ln w="38100">
            <a:noFill/>
          </a:ln>
          <a:effectLst>
            <a:outerShdw blurRad="50800" dist="38100" dir="2700000" algn="tl" rotWithShape="0">
              <a:prstClr val="black">
                <a:alpha val="40000"/>
              </a:prstClr>
            </a:outerShdw>
          </a:effectLst>
        </p:spPr>
        <p:style>
          <a:lnRef idx="2">
            <a:schemeClr val="dk1"/>
          </a:lnRef>
          <a:fillRef idx="1001">
            <a:schemeClr val="lt1"/>
          </a:fillRef>
          <a:effectRef idx="0">
            <a:schemeClr val="dk1"/>
          </a:effectRef>
          <a:fontRef idx="minor">
            <a:schemeClr val="dk1"/>
          </a:fontRef>
        </p:style>
        <p:txBody>
          <a:bodyPr vert="horz" rtlCol="0" anchor="ctr"/>
          <a:lstStyle/>
          <a:p>
            <a:pPr algn="ct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传统的组合逻辑设计流程</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PA-矩形 7"/>
          <p:cNvSpPr/>
          <p:nvPr>
            <p:custDataLst>
              <p:tags r:id="rId6"/>
            </p:custDataLst>
          </p:nvPr>
        </p:nvSpPr>
        <p:spPr>
          <a:xfrm>
            <a:off x="9448800" y="5392234"/>
            <a:ext cx="2221046" cy="964116"/>
          </a:xfrm>
          <a:prstGeom prst="roundRect">
            <a:avLst/>
          </a:prstGeom>
          <a:solidFill>
            <a:srgbClr val="CCFFFF"/>
          </a:solidFill>
          <a:ln w="38100">
            <a:noFill/>
          </a:ln>
          <a:effectLst>
            <a:outerShdw blurRad="50800" dist="38100" dir="2700000" algn="tl" rotWithShape="0">
              <a:prstClr val="black">
                <a:alpha val="40000"/>
              </a:prstClr>
            </a:outerShdw>
          </a:effectLst>
        </p:spPr>
        <p:style>
          <a:lnRef idx="2">
            <a:schemeClr val="dk1"/>
          </a:lnRef>
          <a:fillRef idx="1001">
            <a:schemeClr val="lt1"/>
          </a:fillRef>
          <a:effectRef idx="0">
            <a:schemeClr val="dk1"/>
          </a:effectRef>
          <a:fontRef idx="minor">
            <a:schemeClr val="dk1"/>
          </a:fontRef>
        </p:style>
        <p:txBody>
          <a:bodyPr vert="horz" rtlCol="0" anchor="ctr"/>
          <a:lstStyle/>
          <a:p>
            <a:pPr algn="ct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现代的自动设计流程</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1" name="直接箭头连接符 30"/>
          <p:cNvCxnSpPr/>
          <p:nvPr/>
        </p:nvCxnSpPr>
        <p:spPr>
          <a:xfrm>
            <a:off x="3999244" y="3932021"/>
            <a:ext cx="964642" cy="0"/>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6442668" y="3932021"/>
            <a:ext cx="872532" cy="0"/>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8541099" y="2035057"/>
            <a:ext cx="745253" cy="617388"/>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8541099" y="5216165"/>
            <a:ext cx="745253" cy="658127"/>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250"/>
                                        <p:tgtEl>
                                          <p:spTgt spid="18"/>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250"/>
                                        <p:tgtEl>
                                          <p:spTgt spid="1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250"/>
                                        <p:tgtEl>
                                          <p:spTgt spid="21"/>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250"/>
                                        <p:tgtEl>
                                          <p:spTgt spid="22"/>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250"/>
                                        <p:tgtEl>
                                          <p:spTgt spid="23"/>
                                        </p:tgtEl>
                                      </p:cBhvr>
                                    </p:animEffect>
                                  </p:childTnLst>
                                </p:cTn>
                              </p:par>
                            </p:childTnLst>
                          </p:cTn>
                        </p:par>
                        <p:par>
                          <p:cTn id="34" fill="hold">
                            <p:stCondLst>
                              <p:cond delay="3500"/>
                            </p:stCondLst>
                            <p:childTnLst>
                              <p:par>
                                <p:cTn id="35" presetID="42"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anim calcmode="lin" valueType="num">
                                      <p:cBhvr>
                                        <p:cTn id="38" dur="500" fill="hold"/>
                                        <p:tgtEl>
                                          <p:spTgt spid="24"/>
                                        </p:tgtEl>
                                        <p:attrNameLst>
                                          <p:attrName>ppt_x</p:attrName>
                                        </p:attrNameLst>
                                      </p:cBhvr>
                                      <p:tavLst>
                                        <p:tav tm="0">
                                          <p:val>
                                            <p:strVal val="#ppt_x"/>
                                          </p:val>
                                        </p:tav>
                                        <p:tav tm="100000">
                                          <p:val>
                                            <p:strVal val="#ppt_x"/>
                                          </p:val>
                                        </p:tav>
                                      </p:tavLst>
                                    </p:anim>
                                    <p:anim calcmode="lin" valueType="num">
                                      <p:cBhvr>
                                        <p:cTn id="3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childTnLst>
                          </p:cTn>
                        </p:par>
                        <p:par>
                          <p:cTn id="45" fill="hold">
                            <p:stCondLst>
                              <p:cond delay="500"/>
                            </p:stCondLst>
                            <p:childTnLst>
                              <p:par>
                                <p:cTn id="46" presetID="42" presetClass="entr" presetSubtype="0"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anim calcmode="lin" valueType="num">
                                      <p:cBhvr>
                                        <p:cTn id="49" dur="500" fill="hold"/>
                                        <p:tgtEl>
                                          <p:spTgt spid="25"/>
                                        </p:tgtEl>
                                        <p:attrNameLst>
                                          <p:attrName>ppt_x</p:attrName>
                                        </p:attrNameLst>
                                      </p:cBhvr>
                                      <p:tavLst>
                                        <p:tav tm="0">
                                          <p:val>
                                            <p:strVal val="#ppt_x"/>
                                          </p:val>
                                        </p:tav>
                                        <p:tav tm="100000">
                                          <p:val>
                                            <p:strVal val="#ppt_x"/>
                                          </p:val>
                                        </p:tav>
                                      </p:tavLst>
                                    </p:anim>
                                    <p:anim calcmode="lin" valueType="num">
                                      <p:cBhvr>
                                        <p:cTn id="50"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left)">
                                      <p:cBhvr>
                                        <p:cTn id="55" dur="500"/>
                                        <p:tgtEl>
                                          <p:spTgt spid="33"/>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wipe(down)">
                                      <p:cBhvr>
                                        <p:cTn id="64" dur="500"/>
                                        <p:tgtEl>
                                          <p:spTgt spid="35"/>
                                        </p:tgtEl>
                                      </p:cBhvr>
                                    </p:animEffect>
                                  </p:childTnLst>
                                </p:cTn>
                              </p:par>
                            </p:childTnLst>
                          </p:cTn>
                        </p:par>
                        <p:par>
                          <p:cTn id="65" fill="hold">
                            <p:stCondLst>
                              <p:cond delay="500"/>
                            </p:stCondLst>
                            <p:childTnLst>
                              <p:par>
                                <p:cTn id="66" presetID="53" presetClass="entr" presetSubtype="16" fill="hold" grpId="0" nodeType="afterEffect">
                                  <p:stCondLst>
                                    <p:cond delay="0"/>
                                  </p:stCondLst>
                                  <p:childTnLst>
                                    <p:set>
                                      <p:cBhvr>
                                        <p:cTn id="67" dur="1" fill="hold">
                                          <p:stCondLst>
                                            <p:cond delay="0"/>
                                          </p:stCondLst>
                                        </p:cTn>
                                        <p:tgtEl>
                                          <p:spTgt spid="28"/>
                                        </p:tgtEl>
                                        <p:attrNameLst>
                                          <p:attrName>style.visibility</p:attrName>
                                        </p:attrNameLst>
                                      </p:cBhvr>
                                      <p:to>
                                        <p:strVal val="visible"/>
                                      </p:to>
                                    </p:set>
                                    <p:anim calcmode="lin" valueType="num">
                                      <p:cBhvr>
                                        <p:cTn id="68" dur="500" fill="hold"/>
                                        <p:tgtEl>
                                          <p:spTgt spid="28"/>
                                        </p:tgtEl>
                                        <p:attrNameLst>
                                          <p:attrName>ppt_w</p:attrName>
                                        </p:attrNameLst>
                                      </p:cBhvr>
                                      <p:tavLst>
                                        <p:tav tm="0">
                                          <p:val>
                                            <p:fltVal val="0"/>
                                          </p:val>
                                        </p:tav>
                                        <p:tav tm="100000">
                                          <p:val>
                                            <p:strVal val="#ppt_w"/>
                                          </p:val>
                                        </p:tav>
                                      </p:tavLst>
                                    </p:anim>
                                    <p:anim calcmode="lin" valueType="num">
                                      <p:cBhvr>
                                        <p:cTn id="69" dur="500" fill="hold"/>
                                        <p:tgtEl>
                                          <p:spTgt spid="28"/>
                                        </p:tgtEl>
                                        <p:attrNameLst>
                                          <p:attrName>ppt_h</p:attrName>
                                        </p:attrNameLst>
                                      </p:cBhvr>
                                      <p:tavLst>
                                        <p:tav tm="0">
                                          <p:val>
                                            <p:fltVal val="0"/>
                                          </p:val>
                                        </p:tav>
                                        <p:tav tm="100000">
                                          <p:val>
                                            <p:strVal val="#ppt_h"/>
                                          </p:val>
                                        </p:tav>
                                      </p:tavLst>
                                    </p:anim>
                                    <p:animEffect transition="in" filter="fade">
                                      <p:cBhvr>
                                        <p:cTn id="70" dur="5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wipe(up)">
                                      <p:cBhvr>
                                        <p:cTn id="75" dur="500"/>
                                        <p:tgtEl>
                                          <p:spTgt spid="37"/>
                                        </p:tgtEl>
                                      </p:cBhvr>
                                    </p:animEffect>
                                  </p:childTnLst>
                                </p:cTn>
                              </p:par>
                            </p:childTnLst>
                          </p:cTn>
                        </p:par>
                        <p:par>
                          <p:cTn id="76" fill="hold">
                            <p:stCondLst>
                              <p:cond delay="500"/>
                            </p:stCondLst>
                            <p:childTnLst>
                              <p:par>
                                <p:cTn id="77" presetID="53" presetClass="entr" presetSubtype="16"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p:cTn id="79" dur="500" fill="hold"/>
                                        <p:tgtEl>
                                          <p:spTgt spid="29"/>
                                        </p:tgtEl>
                                        <p:attrNameLst>
                                          <p:attrName>ppt_w</p:attrName>
                                        </p:attrNameLst>
                                      </p:cBhvr>
                                      <p:tavLst>
                                        <p:tav tm="0">
                                          <p:val>
                                            <p:fltVal val="0"/>
                                          </p:val>
                                        </p:tav>
                                        <p:tav tm="100000">
                                          <p:val>
                                            <p:strVal val="#ppt_w"/>
                                          </p:val>
                                        </p:tav>
                                      </p:tavLst>
                                    </p:anim>
                                    <p:anim calcmode="lin" valueType="num">
                                      <p:cBhvr>
                                        <p:cTn id="80" dur="500" fill="hold"/>
                                        <p:tgtEl>
                                          <p:spTgt spid="29"/>
                                        </p:tgtEl>
                                        <p:attrNameLst>
                                          <p:attrName>ppt_h</p:attrName>
                                        </p:attrNameLst>
                                      </p:cBhvr>
                                      <p:tavLst>
                                        <p:tav tm="0">
                                          <p:val>
                                            <p:fltVal val="0"/>
                                          </p:val>
                                        </p:tav>
                                        <p:tav tm="100000">
                                          <p:val>
                                            <p:strVal val="#ppt_h"/>
                                          </p:val>
                                        </p:tav>
                                      </p:tavLst>
                                    </p:anim>
                                    <p:animEffect transition="in" filter="fade">
                                      <p:cBhvr>
                                        <p:cTn id="8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P spid="19" grpId="0" animBg="1"/>
      <p:bldP spid="20" grpId="0" animBg="1"/>
      <p:bldP spid="21" grpId="0" animBg="1"/>
      <p:bldP spid="22" grpId="0" animBg="1"/>
      <p:bldP spid="23" grpId="0" animBg="1"/>
      <p:bldP spid="24" grpId="0" animBg="1"/>
      <p:bldP spid="25" grpId="0" animBg="1"/>
      <p:bldP spid="26" grpId="0" animBg="1"/>
      <p:bldP spid="28"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922246" y="6050215"/>
            <a:ext cx="1566779" cy="396426"/>
          </a:xfrm>
          <a:prstGeom prst="rect">
            <a:avLst/>
          </a:prstGeom>
          <a:solidFill>
            <a:srgbClr val="FFFF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388" name="PA-矩形 11"/>
          <p:cNvSpPr>
            <a:spLocks noChangeArrowheads="1"/>
          </p:cNvSpPr>
          <p:nvPr>
            <p:custDataLst>
              <p:tags r:id="rId1"/>
            </p:custDataLst>
          </p:nvPr>
        </p:nvSpPr>
        <p:spPr bwMode="auto">
          <a:xfrm>
            <a:off x="817741" y="2150965"/>
            <a:ext cx="8329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latin typeface="Times New Roman" panose="02020603050405020304" pitchFamily="18" charset="0"/>
              </a:rPr>
              <a:t>【例】</a:t>
            </a:r>
            <a:r>
              <a:rPr lang="zh-CN" altLang="zh-CN" sz="2400" b="1" dirty="0">
                <a:solidFill>
                  <a:srgbClr val="000000"/>
                </a:solidFill>
                <a:latin typeface="Times New Roman" panose="02020603050405020304" pitchFamily="18" charset="0"/>
              </a:rPr>
              <a:t>已知逻辑电路如图所示，分析该电路的逻辑功能</a:t>
            </a:r>
            <a:r>
              <a:rPr lang="zh-CN" altLang="zh-CN" sz="2400" b="1" dirty="0">
                <a:solidFill>
                  <a:srgbClr val="000000"/>
                </a:solidFill>
                <a:sym typeface="宋体" panose="02010600030101010101" pitchFamily="2" charset="-122"/>
              </a:rPr>
              <a:t>。</a:t>
            </a:r>
            <a:endParaRPr lang="zh-CN" altLang="en-US" sz="2400" b="1" dirty="0">
              <a:solidFill>
                <a:srgbClr val="000000"/>
              </a:solidFill>
              <a:sym typeface="宋体" panose="02010600030101010101" pitchFamily="2" charset="-122"/>
            </a:endParaRPr>
          </a:p>
        </p:txBody>
      </p:sp>
      <p:sp>
        <p:nvSpPr>
          <p:cNvPr id="16389" name="PA-矩形 10"/>
          <p:cNvSpPr>
            <a:spLocks noChangeArrowheads="1"/>
          </p:cNvSpPr>
          <p:nvPr>
            <p:custDataLst>
              <p:tags r:id="rId2"/>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4343" name="PA-文本框 12"/>
          <p:cNvSpPr txBox="1">
            <a:spLocks noChangeArrowheads="1"/>
          </p:cNvSpPr>
          <p:nvPr>
            <p:custDataLst>
              <p:tags r:id="rId3"/>
            </p:custDataLst>
          </p:nvPr>
        </p:nvSpPr>
        <p:spPr bwMode="auto">
          <a:xfrm>
            <a:off x="1147949" y="2726591"/>
            <a:ext cx="61311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rPr>
              <a:t>解：（</a:t>
            </a:r>
            <a:r>
              <a:rPr lang="en-US" altLang="zh-CN" sz="2400" b="1" dirty="0">
                <a:solidFill>
                  <a:srgbClr val="000000"/>
                </a:solidFill>
              </a:rPr>
              <a:t>1</a:t>
            </a:r>
            <a:r>
              <a:rPr lang="zh-CN" altLang="en-US" sz="2400" b="1" dirty="0">
                <a:solidFill>
                  <a:srgbClr val="000000"/>
                </a:solidFill>
              </a:rPr>
              <a:t>）列出逻辑函数表达式，并化简。</a:t>
            </a:r>
            <a:endParaRPr lang="zh-CN" altLang="en-US" sz="2400" b="1" dirty="0">
              <a:solidFill>
                <a:srgbClr val="000000"/>
              </a:solidFill>
            </a:endParaRPr>
          </a:p>
        </p:txBody>
      </p:sp>
      <p:sp>
        <p:nvSpPr>
          <p:cNvPr id="16391" name="PA-矩形 16"/>
          <p:cNvSpPr>
            <a:spLocks noChangeArrowheads="1"/>
          </p:cNvSpPr>
          <p:nvPr>
            <p:custDataLst>
              <p:tags r:id="rId4"/>
            </p:custDataLst>
          </p:nvPr>
        </p:nvSpPr>
        <p:spPr bwMode="auto">
          <a:xfrm>
            <a:off x="1524000" y="590550"/>
            <a:ext cx="1136650" cy="24765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66725">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en-US" altLang="zh-CN" sz="1000">
                <a:latin typeface="Times New Roman" panose="02020603050405020304" pitchFamily="18" charset="0"/>
              </a:rPr>
              <a:t>     </a:t>
            </a:r>
            <a:r>
              <a:rPr lang="zh-CN" altLang="en-US" sz="1000">
                <a:latin typeface="Times New Roman" panose="02020603050405020304" pitchFamily="18" charset="0"/>
              </a:rPr>
              <a:t>；      </a:t>
            </a:r>
            <a:endParaRPr lang="zh-CN" altLang="en-US" sz="1800">
              <a:latin typeface="Times New Roman" panose="02020603050405020304" pitchFamily="18" charset="0"/>
            </a:endParaRPr>
          </a:p>
        </p:txBody>
      </p:sp>
      <p:sp>
        <p:nvSpPr>
          <p:cNvPr id="16392" name="PA-矩形 17"/>
          <p:cNvSpPr>
            <a:spLocks noChangeArrowheads="1"/>
          </p:cNvSpPr>
          <p:nvPr>
            <p:custDataLst>
              <p:tags r:id="rId5"/>
            </p:custDataLst>
          </p:nvPr>
        </p:nvSpPr>
        <p:spPr bwMode="auto">
          <a:xfrm>
            <a:off x="1524000" y="7683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6393" name="PA-矩形 18"/>
          <p:cNvSpPr>
            <a:spLocks noChangeArrowheads="1"/>
          </p:cNvSpPr>
          <p:nvPr>
            <p:custDataLst>
              <p:tags r:id="rId6"/>
            </p:custDataLst>
          </p:nvPr>
        </p:nvSpPr>
        <p:spPr bwMode="auto">
          <a:xfrm>
            <a:off x="1524000" y="10350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4348" name="PA-文本框 23"/>
          <p:cNvSpPr txBox="1">
            <a:spLocks noChangeArrowheads="1"/>
          </p:cNvSpPr>
          <p:nvPr>
            <p:custDataLst>
              <p:tags r:id="rId7"/>
            </p:custDataLst>
          </p:nvPr>
        </p:nvSpPr>
        <p:spPr bwMode="auto">
          <a:xfrm>
            <a:off x="1742270" y="4784020"/>
            <a:ext cx="4114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rPr>
              <a:t>（</a:t>
            </a:r>
            <a:r>
              <a:rPr lang="en-US" altLang="zh-CN" sz="2400" b="1" dirty="0">
                <a:solidFill>
                  <a:srgbClr val="000000"/>
                </a:solidFill>
              </a:rPr>
              <a:t>2</a:t>
            </a:r>
            <a:r>
              <a:rPr lang="zh-CN" altLang="en-US" sz="2400" b="1" dirty="0">
                <a:solidFill>
                  <a:srgbClr val="000000"/>
                </a:solidFill>
              </a:rPr>
              <a:t>）列出真值表：</a:t>
            </a:r>
            <a:endParaRPr lang="zh-CN" altLang="en-US" sz="2400" b="1" dirty="0">
              <a:solidFill>
                <a:srgbClr val="000000"/>
              </a:solidFill>
            </a:endParaRPr>
          </a:p>
        </p:txBody>
      </p:sp>
      <p:sp>
        <p:nvSpPr>
          <p:cNvPr id="14364" name="PA-文本框 28"/>
          <p:cNvSpPr txBox="1">
            <a:spLocks noChangeArrowheads="1"/>
          </p:cNvSpPr>
          <p:nvPr>
            <p:custDataLst>
              <p:tags r:id="rId8"/>
            </p:custDataLst>
          </p:nvPr>
        </p:nvSpPr>
        <p:spPr bwMode="auto">
          <a:xfrm>
            <a:off x="1742270" y="5514060"/>
            <a:ext cx="441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rPr>
              <a:t>（</a:t>
            </a:r>
            <a:r>
              <a:rPr lang="en-US" altLang="zh-CN" sz="2400" b="1" dirty="0">
                <a:solidFill>
                  <a:srgbClr val="000000"/>
                </a:solidFill>
              </a:rPr>
              <a:t>3</a:t>
            </a:r>
            <a:r>
              <a:rPr lang="zh-CN" altLang="en-US" sz="2400" b="1" dirty="0">
                <a:solidFill>
                  <a:srgbClr val="000000"/>
                </a:solidFill>
              </a:rPr>
              <a:t>）逻辑功能：</a:t>
            </a:r>
            <a:endParaRPr lang="zh-CN" altLang="en-US" sz="2400" b="1" dirty="0">
              <a:solidFill>
                <a:srgbClr val="000000"/>
              </a:solidFill>
            </a:endParaRPr>
          </a:p>
        </p:txBody>
      </p:sp>
      <p:pic>
        <p:nvPicPr>
          <p:cNvPr id="4" name="PA-图片 3"/>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7062804" y="1683248"/>
            <a:ext cx="4200508" cy="2548349"/>
          </a:xfrm>
          <a:prstGeom prst="rect">
            <a:avLst/>
          </a:prstGeom>
        </p:spPr>
      </p:pic>
      <p:pic>
        <p:nvPicPr>
          <p:cNvPr id="8" name="PA-图片 7"/>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6552947" y="4410891"/>
            <a:ext cx="4822354" cy="2310584"/>
          </a:xfrm>
          <a:prstGeom prst="rect">
            <a:avLst/>
          </a:prstGeom>
        </p:spPr>
      </p:pic>
      <p:sp>
        <p:nvSpPr>
          <p:cNvPr id="18" name="PA-矩形 6"/>
          <p:cNvSpPr>
            <a:spLocks noChangeArrowheads="1"/>
          </p:cNvSpPr>
          <p:nvPr>
            <p:custDataLst>
              <p:tags r:id="rId13"/>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9" name="PA-圆角矩形 1"/>
          <p:cNvSpPr/>
          <p:nvPr>
            <p:custDataLst>
              <p:tags r:id="rId14"/>
            </p:custDataLst>
          </p:nvPr>
        </p:nvSpPr>
        <p:spPr>
          <a:xfrm>
            <a:off x="-348343" y="516695"/>
            <a:ext cx="4646023"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PA-文本框 5"/>
          <p:cNvSpPr txBox="1">
            <a:spLocks noChangeArrowheads="1"/>
          </p:cNvSpPr>
          <p:nvPr>
            <p:custDataLst>
              <p:tags r:id="rId15"/>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组合逻辑电路手工分析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3" name="PA-文本框 25"/>
          <p:cNvSpPr txBox="1">
            <a:spLocks noChangeArrowheads="1"/>
          </p:cNvSpPr>
          <p:nvPr>
            <p:custDataLst>
              <p:tags r:id="rId16"/>
            </p:custDataLst>
          </p:nvPr>
        </p:nvSpPr>
        <p:spPr bwMode="auto">
          <a:xfrm>
            <a:off x="3922247" y="6007769"/>
            <a:ext cx="1623441" cy="464230"/>
          </a:xfrm>
          <a:prstGeom prst="rect">
            <a:avLst/>
          </a:prstGeom>
          <a:noFill/>
          <a:ln>
            <a:noFill/>
          </a:ln>
        </p:spPr>
        <p:txBody>
          <a:bodyPr wrap="square" lIns="90170" tIns="46990" rIns="90170" bIns="46990">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rgbClr val="000000"/>
                </a:solidFill>
              </a:rPr>
              <a:t>2-4</a:t>
            </a:r>
            <a:r>
              <a:rPr lang="zh-CN" altLang="en-US" sz="2400" b="1" dirty="0">
                <a:solidFill>
                  <a:srgbClr val="000000"/>
                </a:solidFill>
              </a:rPr>
              <a:t>译码器</a:t>
            </a:r>
            <a:endParaRPr lang="zh-CN" altLang="en-US" sz="2400" b="1" dirty="0">
              <a:solidFill>
                <a:srgbClr val="000000"/>
              </a:solidFill>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3" name="PA-文本框 5"/>
          <p:cNvSpPr txBox="1">
            <a:spLocks noChangeArrowheads="1"/>
          </p:cNvSpPr>
          <p:nvPr>
            <p:custDataLst>
              <p:tags r:id="rId17"/>
            </p:custDataLst>
          </p:nvPr>
        </p:nvSpPr>
        <p:spPr bwMode="auto">
          <a:xfrm>
            <a:off x="544701" y="1543169"/>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3.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组合逻辑电路分析 </a:t>
            </a:r>
            <a:endPar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文本框 6"/>
              <p:cNvSpPr txBox="1"/>
              <p:nvPr/>
            </p:nvSpPr>
            <p:spPr>
              <a:xfrm>
                <a:off x="1744895" y="3346085"/>
                <a:ext cx="6918628" cy="930768"/>
              </a:xfrm>
              <a:prstGeom prst="rect">
                <a:avLst/>
              </a:prstGeom>
              <a:noFill/>
            </p:spPr>
            <p:txBody>
              <a:bodyPr wrap="square">
                <a:spAutoFit/>
              </a:bodyPr>
              <a:lstStyle/>
              <a:p>
                <a:pPr algn="just"/>
                <a14:m>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𝑁</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𝐺𝑁</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𝐴</m:t>
                                </m:r>
                              </m:e>
                            </m:acc>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𝐴</m:t>
                                </m:r>
                              </m:e>
                            </m:acc>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b>
                        </m:sSub>
                      </m:e>
                    </m:acc>
                  </m:oMath>
                </a14:m>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𝑁</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𝐺𝑁</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𝐴</m:t>
                                </m:r>
                              </m:e>
                            </m:acc>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b>
                        </m:sSub>
                      </m:e>
                    </m:acc>
                  </m:oMath>
                </a14:m>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𝑁</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𝐺𝑁</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𝐴</m:t>
                                </m:r>
                              </m:e>
                            </m:acc>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b>
                        </m:sSub>
                      </m:e>
                    </m:acc>
                  </m:oMath>
                </a14:m>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𝑁</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𝐺𝑁</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b>
                        </m:sSub>
                      </m:e>
                    </m:acc>
                  </m:oMath>
                </a14:m>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1744895" y="3346085"/>
                <a:ext cx="6918628" cy="930768"/>
              </a:xfrm>
              <a:prstGeom prst="rect">
                <a:avLst/>
              </a:prstGeom>
              <a:blipFill rotWithShape="1">
                <a:blip r:embed="rId18"/>
                <a:stretch>
                  <a:fillRect l="-8" t="-29" r="3" b="14"/>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388"/>
                                        </p:tgtEl>
                                        <p:attrNameLst>
                                          <p:attrName>style.visibility</p:attrName>
                                        </p:attrNameLst>
                                      </p:cBhvr>
                                      <p:to>
                                        <p:strVal val="visible"/>
                                      </p:to>
                                    </p:set>
                                    <p:anim calcmode="lin" valueType="num">
                                      <p:cBhvr additive="base">
                                        <p:cTn id="7" dur="500"/>
                                        <p:tgtEl>
                                          <p:spTgt spid="16388"/>
                                        </p:tgtEl>
                                        <p:attrNameLst>
                                          <p:attrName>ppt_y</p:attrName>
                                        </p:attrNameLst>
                                      </p:cBhvr>
                                      <p:tavLst>
                                        <p:tav tm="0">
                                          <p:val>
                                            <p:strVal val="#ppt_y+#ppt_h*1.125000"/>
                                          </p:val>
                                        </p:tav>
                                        <p:tav tm="100000">
                                          <p:val>
                                            <p:strVal val="#ppt_y"/>
                                          </p:val>
                                        </p:tav>
                                      </p:tavLst>
                                    </p:anim>
                                    <p:animEffect transition="in" filter="wipe(up)">
                                      <p:cBhvr>
                                        <p:cTn id="8" dur="500"/>
                                        <p:tgtEl>
                                          <p:spTgt spid="16388"/>
                                        </p:tgtEl>
                                      </p:cBhvr>
                                    </p:animEffect>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 calcmode="lin" valueType="num">
                                      <p:cBhvr>
                                        <p:cTn id="14" dur="500" fill="hold"/>
                                        <p:tgtEl>
                                          <p:spTgt spid="4"/>
                                        </p:tgtEl>
                                        <p:attrNameLst>
                                          <p:attrName>style.rotation</p:attrName>
                                        </p:attrNameLst>
                                      </p:cBhvr>
                                      <p:tavLst>
                                        <p:tav tm="0">
                                          <p:val>
                                            <p:fltVal val="360"/>
                                          </p:val>
                                        </p:tav>
                                        <p:tav tm="100000">
                                          <p:val>
                                            <p:fltVal val="0"/>
                                          </p:val>
                                        </p:tav>
                                      </p:tavLst>
                                    </p:anim>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343"/>
                                        </p:tgtEl>
                                        <p:attrNameLst>
                                          <p:attrName>style.visibility</p:attrName>
                                        </p:attrNameLst>
                                      </p:cBhvr>
                                      <p:to>
                                        <p:strVal val="visible"/>
                                      </p:to>
                                    </p:set>
                                    <p:animEffect transition="in" filter="wipe(left)">
                                      <p:cBhvr>
                                        <p:cTn id="20" dur="500"/>
                                        <p:tgtEl>
                                          <p:spTgt spid="14343"/>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348"/>
                                        </p:tgtEl>
                                        <p:attrNameLst>
                                          <p:attrName>style.visibility</p:attrName>
                                        </p:attrNameLst>
                                      </p:cBhvr>
                                      <p:to>
                                        <p:strVal val="visible"/>
                                      </p:to>
                                    </p:set>
                                    <p:animEffect transition="in" filter="wipe(left)">
                                      <p:cBhvr>
                                        <p:cTn id="29" dur="500"/>
                                        <p:tgtEl>
                                          <p:spTgt spid="14348"/>
                                        </p:tgtEl>
                                      </p:cBhvr>
                                    </p:animEffect>
                                  </p:childTnLst>
                                </p:cTn>
                              </p:par>
                            </p:childTnLst>
                          </p:cTn>
                        </p:par>
                        <p:par>
                          <p:cTn id="30" fill="hold">
                            <p:stCondLst>
                              <p:cond delay="500"/>
                            </p:stCondLst>
                            <p:childTnLst>
                              <p:par>
                                <p:cTn id="31" presetID="49" presetClass="entr" presetSubtype="0" decel="10000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 calcmode="lin" valueType="num">
                                      <p:cBhvr>
                                        <p:cTn id="35" dur="500" fill="hold"/>
                                        <p:tgtEl>
                                          <p:spTgt spid="8"/>
                                        </p:tgtEl>
                                        <p:attrNameLst>
                                          <p:attrName>style.rotation</p:attrName>
                                        </p:attrNameLst>
                                      </p:cBhvr>
                                      <p:tavLst>
                                        <p:tav tm="0">
                                          <p:val>
                                            <p:fltVal val="360"/>
                                          </p:val>
                                        </p:tav>
                                        <p:tav tm="100000">
                                          <p:val>
                                            <p:fltVal val="0"/>
                                          </p:val>
                                        </p:tav>
                                      </p:tavLst>
                                    </p:anim>
                                    <p:animEffect transition="in" filter="fad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4364"/>
                                        </p:tgtEl>
                                        <p:attrNameLst>
                                          <p:attrName>style.visibility</p:attrName>
                                        </p:attrNameLst>
                                      </p:cBhvr>
                                      <p:to>
                                        <p:strVal val="visible"/>
                                      </p:to>
                                    </p:set>
                                    <p:animEffect transition="in" filter="wipe(left)">
                                      <p:cBhvr>
                                        <p:cTn id="41" dur="500"/>
                                        <p:tgtEl>
                                          <p:spTgt spid="14364"/>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6388" grpId="0"/>
      <p:bldP spid="14343" grpId="0" autoUpdateAnimBg="0"/>
      <p:bldP spid="14348" grpId="0" autoUpdateAnimBg="0"/>
      <p:bldP spid="14364" grpId="0" autoUpdateAnimBg="0"/>
      <p:bldP spid="23" grpId="0"/>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TextPlaceholder 1"/>
          <p:cNvSpPr>
            <a:spLocks noGrp="1"/>
          </p:cNvSpPr>
          <p:nvPr>
            <p:ph type="body" sz="quarter" idx="10"/>
            <p:custDataLst>
              <p:tags r:id="rId1"/>
            </p:custDataLst>
          </p:nvPr>
        </p:nvSpPr>
        <p:spPr/>
        <p:txBody>
          <a:bodyPr>
            <a:normAutofit/>
          </a:bodyPr>
          <a:lstStyle/>
          <a:p>
            <a:r>
              <a:rPr lang="en-US" altLang="zh-CN" dirty="0"/>
              <a:t>4.9 </a:t>
            </a:r>
            <a:r>
              <a:rPr lang="zh-CN" altLang="en-US" dirty="0"/>
              <a:t>可编程逻辑器件的结构与原理</a:t>
            </a:r>
            <a:endParaRPr lang="zh-CN" altLang="en-US" dirty="0"/>
          </a:p>
        </p:txBody>
      </p:sp>
      <p:sp>
        <p:nvSpPr>
          <p:cNvPr id="3" name="PA-TextPlaceholder 2"/>
          <p:cNvSpPr>
            <a:spLocks noGrp="1"/>
          </p:cNvSpPr>
          <p:nvPr>
            <p:ph type="body" sz="quarter" idx="11"/>
            <p:custDataLst>
              <p:tags r:id="rId2"/>
            </p:custDataLst>
          </p:nvPr>
        </p:nvSpPr>
        <p:spPr/>
        <p:txBody>
          <a:bodyPr>
            <a:normAutofit/>
          </a:bodyPr>
          <a:lstStyle/>
          <a:p>
            <a:r>
              <a:rPr lang="en-US" altLang="zh-CN" dirty="0"/>
              <a:t>4.8 </a:t>
            </a:r>
            <a:r>
              <a:rPr lang="zh-CN" altLang="en-US" dirty="0"/>
              <a:t>广义译码器概念 </a:t>
            </a:r>
            <a:endParaRPr lang="zh-CN" altLang="en-US" dirty="0"/>
          </a:p>
        </p:txBody>
      </p:sp>
      <p:sp>
        <p:nvSpPr>
          <p:cNvPr id="4" name="PA-TextPlaceholder 3"/>
          <p:cNvSpPr>
            <a:spLocks noGrp="1"/>
          </p:cNvSpPr>
          <p:nvPr>
            <p:ph type="body" sz="quarter" idx="12"/>
            <p:custDataLst>
              <p:tags r:id="rId3"/>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4.7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比较器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PA-TextPlaceholder 4"/>
          <p:cNvSpPr>
            <a:spLocks noGrp="1"/>
          </p:cNvSpPr>
          <p:nvPr>
            <p:ph type="body" sz="quarter" idx="13"/>
            <p:custDataLst>
              <p:tags r:id="rId4"/>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4.6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加法器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TextPlaceholder 9"/>
          <p:cNvSpPr>
            <a:spLocks noGrp="1"/>
          </p:cNvSpPr>
          <p:nvPr>
            <p:ph type="body" sz="quarter" idx="14"/>
            <p:custDataLst>
              <p:tags r:id="rId5"/>
            </p:custDataLst>
          </p:nvPr>
        </p:nvSpPr>
        <p:spPr/>
        <p:txBody>
          <a:bodyPr/>
          <a:lstStyle/>
          <a:p>
            <a:r>
              <a:rPr lang="en-US" altLang="zh-CN" dirty="0"/>
              <a:t>4.10 </a:t>
            </a:r>
            <a:r>
              <a:rPr lang="zh-CN" altLang="en-US" dirty="0"/>
              <a:t>组合电路的竞争与冒险 </a:t>
            </a:r>
            <a:endParaRPr lang="zh-CN" altLang="en-US" dirty="0"/>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占位符 5"/>
          <p:cNvSpPr>
            <a:spLocks noGrp="1"/>
          </p:cNvSpPr>
          <p:nvPr>
            <p:ph type="body" sz="quarter" idx="15"/>
          </p:nvPr>
        </p:nvSpPr>
        <p:spPr/>
        <p:txBody>
          <a:bodyPr/>
          <a:lstStyle/>
          <a:p>
            <a:endParaRPr lang="zh-CN" altLang="en-US" dirty="0"/>
          </a:p>
        </p:txBody>
      </p:sp>
      <p:sp>
        <p:nvSpPr>
          <p:cNvPr id="7" name="文本占位符 6"/>
          <p:cNvSpPr>
            <a:spLocks noGrp="1"/>
          </p:cNvSpPr>
          <p:nvPr>
            <p:ph type="body" sz="quarter" idx="16"/>
          </p:nvPr>
        </p:nvSpPr>
        <p:spPr/>
        <p:txBody>
          <a:bodyPr/>
          <a:lstStyle/>
          <a:p>
            <a:endParaRPr lang="zh-CN" altLang="en-US" dirty="0"/>
          </a:p>
        </p:txBody>
      </p:sp>
      <p:sp>
        <p:nvSpPr>
          <p:cNvPr id="8" name="文本占位符 7"/>
          <p:cNvSpPr>
            <a:spLocks noGrp="1"/>
          </p:cNvSpPr>
          <p:nvPr>
            <p:ph type="body" sz="quarter" idx="17"/>
          </p:nvPr>
        </p:nvSpPr>
        <p:spPr/>
        <p:txBody>
          <a:bodyPr/>
          <a:lstStyle/>
          <a:p>
            <a:endParaRPr lang="zh-CN" altLang="en-US" dirty="0"/>
          </a:p>
        </p:txBody>
      </p:sp>
      <p:sp>
        <p:nvSpPr>
          <p:cNvPr id="9" name="文本占位符 8"/>
          <p:cNvSpPr>
            <a:spLocks noGrp="1"/>
          </p:cNvSpPr>
          <p:nvPr>
            <p:ph type="body" sz="quarter" idx="18"/>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占位符 14"/>
          <p:cNvSpPr>
            <a:spLocks noGrp="1"/>
          </p:cNvSpPr>
          <p:nvPr>
            <p:ph type="body" sz="quarter" idx="19"/>
          </p:nvPr>
        </p:nvSpPr>
        <p:spPr/>
        <p:txBody>
          <a:body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PA-TextPlaceholder 4"/>
          <p:cNvSpPr txBox="1"/>
          <p:nvPr>
            <p:custDataLst>
              <p:tags r:id="rId6"/>
            </p:custDataLst>
          </p:nvPr>
        </p:nvSpPr>
        <p:spPr>
          <a:xfrm>
            <a:off x="3313081" y="1999847"/>
            <a:ext cx="11755471" cy="47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rgbClr val="005286"/>
                </a:solidFill>
                <a:latin typeface="Songti SC" panose="02010600040101010101" pitchFamily="2" charset="-122"/>
                <a:ea typeface="Songti SC" panose="0201060004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PA-矩形 6"/>
          <p:cNvSpPr>
            <a:spLocks noChangeArrowheads="1"/>
          </p:cNvSpPr>
          <p:nvPr>
            <p:custDataLst>
              <p:tags r:id="rId1"/>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01382" name="PA-文本框 6"/>
          <p:cNvSpPr txBox="1">
            <a:spLocks noChangeArrowheads="1"/>
          </p:cNvSpPr>
          <p:nvPr>
            <p:custDataLst>
              <p:tags r:id="rId2"/>
            </p:custDataLst>
          </p:nvPr>
        </p:nvSpPr>
        <p:spPr bwMode="auto">
          <a:xfrm>
            <a:off x="3810000" y="2438400"/>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800" b="1" dirty="0">
                <a:solidFill>
                  <a:srgbClr val="005286"/>
                </a:solidFill>
                <a:effectLst>
                  <a:outerShdw blurRad="38100" dist="38100" dir="2700000" algn="tl">
                    <a:srgbClr val="000000">
                      <a:alpha val="43137"/>
                    </a:srgbClr>
                  </a:outerShdw>
                </a:effectLst>
                <a:latin typeface="Times New Roman" panose="02020603050405020304" pitchFamily="18" charset="0"/>
              </a:rPr>
              <a:t>基本</a:t>
            </a:r>
            <a:r>
              <a:rPr lang="en-US" altLang="zh-CN" sz="2800" b="1" dirty="0">
                <a:solidFill>
                  <a:srgbClr val="005286"/>
                </a:solidFill>
                <a:effectLst>
                  <a:outerShdw blurRad="38100" dist="38100" dir="2700000" algn="tl">
                    <a:srgbClr val="000000">
                      <a:alpha val="43137"/>
                    </a:srgbClr>
                  </a:outerShdw>
                </a:effectLst>
                <a:latin typeface="Times New Roman" panose="02020603050405020304" pitchFamily="18" charset="0"/>
              </a:rPr>
              <a:t>PLD</a:t>
            </a:r>
            <a:r>
              <a:rPr lang="zh-CN" altLang="en-US" sz="2800" b="1" dirty="0">
                <a:solidFill>
                  <a:srgbClr val="005286"/>
                </a:solidFill>
                <a:effectLst>
                  <a:outerShdw blurRad="38100" dist="38100" dir="2700000" algn="tl">
                    <a:srgbClr val="000000">
                      <a:alpha val="43137"/>
                    </a:srgbClr>
                  </a:outerShdw>
                </a:effectLst>
                <a:latin typeface="Times New Roman" panose="02020603050405020304" pitchFamily="18" charset="0"/>
              </a:rPr>
              <a:t>器件的原理结构图</a:t>
            </a:r>
            <a:endParaRPr lang="zh-CN" altLang="en-US" sz="2800" b="1" dirty="0">
              <a:solidFill>
                <a:srgbClr val="005286"/>
              </a:solidFill>
              <a:effectLst>
                <a:outerShdw blurRad="38100" dist="38100" dir="2700000" algn="tl">
                  <a:srgbClr val="000000">
                    <a:alpha val="43137"/>
                  </a:srgbClr>
                </a:outerShdw>
              </a:effectLst>
              <a:latin typeface="Times New Roman" panose="02020603050405020304" pitchFamily="18" charset="0"/>
            </a:endParaRPr>
          </a:p>
        </p:txBody>
      </p:sp>
      <p:pic>
        <p:nvPicPr>
          <p:cNvPr id="3" name="PA-图片 2"/>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616075" y="3581396"/>
            <a:ext cx="9260434" cy="1924882"/>
          </a:xfrm>
          <a:prstGeom prst="rect">
            <a:avLst/>
          </a:prstGeom>
        </p:spPr>
      </p:pic>
      <p:sp>
        <p:nvSpPr>
          <p:cNvPr id="8" name="PA-文本框 5"/>
          <p:cNvSpPr txBox="1">
            <a:spLocks noChangeArrowheads="1"/>
          </p:cNvSpPr>
          <p:nvPr>
            <p:custDataLst>
              <p:tags r:id="rId5"/>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1. PLD</a:t>
            </a:r>
            <a:r>
              <a:rPr kumimoji="1" lang="zh-CN" altLang="en-US" sz="2800" b="1" dirty="0">
                <a:solidFill>
                  <a:srgbClr val="005286"/>
                </a:solidFill>
                <a:latin typeface="+mj-ea"/>
                <a:ea typeface="+mj-ea"/>
                <a:sym typeface="微软雅黑" panose="020B0503020204020204" pitchFamily="34" charset="-122"/>
              </a:rPr>
              <a:t>概述 </a:t>
            </a:r>
            <a:endParaRPr kumimoji="1" lang="zh-CN" altLang="en-US" sz="2800" b="1" dirty="0">
              <a:solidFill>
                <a:srgbClr val="005286"/>
              </a:solidFill>
              <a:latin typeface="+mj-ea"/>
              <a:ea typeface="+mj-ea"/>
              <a:sym typeface="微软雅黑" panose="020B0503020204020204" pitchFamily="34" charset="-122"/>
            </a:endParaRPr>
          </a:p>
        </p:txBody>
      </p:sp>
      <p:sp>
        <p:nvSpPr>
          <p:cNvPr id="9" name="PA-圆角矩形 1"/>
          <p:cNvSpPr/>
          <p:nvPr>
            <p:custDataLst>
              <p:tags r:id="rId6"/>
            </p:custDataLst>
          </p:nvPr>
        </p:nvSpPr>
        <p:spPr>
          <a:xfrm>
            <a:off x="-348342" y="516695"/>
            <a:ext cx="561528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文本框 5"/>
          <p:cNvSpPr txBox="1">
            <a:spLocks noChangeArrowheads="1"/>
          </p:cNvSpPr>
          <p:nvPr>
            <p:custDataLst>
              <p:tags r:id="rId7"/>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可编程逻辑器件的结构与原理</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01382"/>
                                        </p:tgtEl>
                                        <p:attrNameLst>
                                          <p:attrName>style.visibility</p:attrName>
                                        </p:attrNameLst>
                                      </p:cBhvr>
                                      <p:to>
                                        <p:strVal val="visible"/>
                                      </p:to>
                                    </p:set>
                                    <p:anim calcmode="lin" valueType="num">
                                      <p:cBhvr additive="base">
                                        <p:cTn id="11" dur="500" fill="hold"/>
                                        <p:tgtEl>
                                          <p:spTgt spid="101382"/>
                                        </p:tgtEl>
                                        <p:attrNameLst>
                                          <p:attrName>ppt_x</p:attrName>
                                        </p:attrNameLst>
                                      </p:cBhvr>
                                      <p:tavLst>
                                        <p:tav tm="0">
                                          <p:val>
                                            <p:strVal val="0-#ppt_w/2"/>
                                          </p:val>
                                        </p:tav>
                                        <p:tav tm="100000">
                                          <p:val>
                                            <p:strVal val="#ppt_x"/>
                                          </p:val>
                                        </p:tav>
                                      </p:tavLst>
                                    </p:anim>
                                    <p:anim calcmode="lin" valueType="num">
                                      <p:cBhvr additive="base">
                                        <p:cTn id="12" dur="500" fill="hold"/>
                                        <p:tgtEl>
                                          <p:spTgt spid="10138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9" presetClass="entr" presetSubtype="0" decel="10000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2" grpId="0" autoUpdateAnimBg="0"/>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8" name="PA-图片 6"/>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b="17143"/>
          <a:stretch>
            <a:fillRect/>
          </a:stretch>
        </p:blipFill>
        <p:spPr bwMode="auto">
          <a:xfrm>
            <a:off x="2229574" y="2369972"/>
            <a:ext cx="6996944" cy="28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PA-文本框 5"/>
          <p:cNvSpPr txBox="1">
            <a:spLocks noChangeArrowheads="1"/>
          </p:cNvSpPr>
          <p:nvPr>
            <p:custDataLst>
              <p:tags r:id="rId3"/>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2. </a:t>
            </a:r>
            <a:r>
              <a:rPr kumimoji="1" lang="zh-CN" altLang="en-US" sz="2800" b="1" dirty="0">
                <a:solidFill>
                  <a:srgbClr val="005286"/>
                </a:solidFill>
                <a:latin typeface="+mj-ea"/>
                <a:ea typeface="+mj-ea"/>
                <a:sym typeface="微软雅黑" panose="020B0503020204020204" pitchFamily="34" charset="-122"/>
              </a:rPr>
              <a:t>简单</a:t>
            </a:r>
            <a:r>
              <a:rPr kumimoji="1" lang="en-US" altLang="zh-CN" sz="2800" b="1" dirty="0">
                <a:solidFill>
                  <a:srgbClr val="005286"/>
                </a:solidFill>
                <a:latin typeface="+mj-ea"/>
                <a:ea typeface="+mj-ea"/>
                <a:sym typeface="微软雅黑" panose="020B0503020204020204" pitchFamily="34" charset="-122"/>
              </a:rPr>
              <a:t>PLD</a:t>
            </a:r>
            <a:r>
              <a:rPr kumimoji="1" lang="zh-CN" altLang="en-US" sz="2800" b="1" dirty="0">
                <a:solidFill>
                  <a:srgbClr val="005286"/>
                </a:solidFill>
                <a:latin typeface="+mj-ea"/>
                <a:ea typeface="+mj-ea"/>
                <a:sym typeface="微软雅黑" panose="020B0503020204020204" pitchFamily="34" charset="-122"/>
              </a:rPr>
              <a:t>结构与工作原理</a:t>
            </a:r>
            <a:endParaRPr kumimoji="1" lang="zh-CN" altLang="en-US" sz="2800" b="1" dirty="0">
              <a:solidFill>
                <a:srgbClr val="005286"/>
              </a:solidFill>
              <a:latin typeface="+mj-ea"/>
              <a:ea typeface="+mj-ea"/>
              <a:sym typeface="微软雅黑" panose="020B0503020204020204" pitchFamily="34" charset="-122"/>
            </a:endParaRPr>
          </a:p>
        </p:txBody>
      </p:sp>
      <p:sp>
        <p:nvSpPr>
          <p:cNvPr id="27" name="PA-圆角矩形 1"/>
          <p:cNvSpPr/>
          <p:nvPr>
            <p:custDataLst>
              <p:tags r:id="rId4"/>
            </p:custDataLst>
          </p:nvPr>
        </p:nvSpPr>
        <p:spPr>
          <a:xfrm>
            <a:off x="-348342" y="516695"/>
            <a:ext cx="561528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PA-文本框 5"/>
          <p:cNvSpPr txBox="1">
            <a:spLocks noChangeArrowheads="1"/>
          </p:cNvSpPr>
          <p:nvPr>
            <p:custDataLst>
              <p:tags r:id="rId5"/>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可编程逻辑器件的结构与原理</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2" name="文本框 1"/>
          <p:cNvSpPr txBox="1"/>
          <p:nvPr/>
        </p:nvSpPr>
        <p:spPr>
          <a:xfrm>
            <a:off x="469900" y="5183823"/>
            <a:ext cx="5080000" cy="337185"/>
          </a:xfrm>
          <a:prstGeom prst="rect">
            <a:avLst/>
          </a:prstGeom>
        </p:spPr>
        <p:txBody>
          <a:bodyPr>
            <a:spAutoFit/>
          </a:bodyPr>
          <a:p>
            <a:pPr marL="0" indent="0" algn="l"/>
            <a:r>
              <a:rPr lang="zh-CN" altLang="en-US" sz="1600" b="0" i="0">
                <a:solidFill>
                  <a:srgbClr val="333333"/>
                </a:solidFill>
                <a:latin typeface="Arial" panose="020B0604020202020204"/>
                <a:ea typeface="Arial" panose="020B0604020202020204"/>
              </a:rPr>
              <a:t>可编程的</a:t>
            </a:r>
            <a:r>
              <a:rPr lang="en-US" altLang="zh-CN" sz="1600" b="0" i="0">
                <a:solidFill>
                  <a:srgbClr val="333333"/>
                </a:solidFill>
                <a:latin typeface="Arial" panose="020B0604020202020204"/>
                <a:ea typeface="Arial" panose="020B0604020202020204"/>
              </a:rPr>
              <a:t>ROM,</a:t>
            </a:r>
            <a:r>
              <a:rPr lang="zh-CN" altLang="en-US" sz="1600" b="0" i="0">
                <a:solidFill>
                  <a:srgbClr val="333333"/>
                </a:solidFill>
                <a:latin typeface="Arial" panose="020B0604020202020204"/>
                <a:ea typeface="Arial" panose="020B0604020202020204"/>
              </a:rPr>
              <a:t>可以被用户编程一次</a:t>
            </a:r>
            <a:endParaRPr lang="zh-CN" altLang="en-US" sz="1600" b="0" i="0">
              <a:solidFill>
                <a:srgbClr val="333333"/>
              </a:solidFill>
              <a:latin typeface="Arial" panose="020B0604020202020204"/>
              <a:ea typeface="Arial" panose="020B0604020202020204"/>
            </a:endParaRPr>
          </a:p>
        </p:txBody>
      </p:sp>
      <p:sp>
        <p:nvSpPr>
          <p:cNvPr id="3" name="文本框 2"/>
          <p:cNvSpPr txBox="1"/>
          <p:nvPr/>
        </p:nvSpPr>
        <p:spPr>
          <a:xfrm>
            <a:off x="933450" y="5521008"/>
            <a:ext cx="5080000" cy="337185"/>
          </a:xfrm>
          <a:prstGeom prst="rect">
            <a:avLst/>
          </a:prstGeom>
        </p:spPr>
        <p:txBody>
          <a:bodyPr>
            <a:spAutoFit/>
          </a:bodyPr>
          <a:p>
            <a:pPr marL="0" indent="0" algn="l"/>
            <a:r>
              <a:rPr lang="zh-CN" altLang="en-US" sz="1600" b="0" i="0">
                <a:solidFill>
                  <a:srgbClr val="333333"/>
                </a:solidFill>
                <a:latin typeface="Arial" panose="020B0604020202020204"/>
                <a:ea typeface="Arial" panose="020B0604020202020204"/>
              </a:rPr>
              <a:t>可编程序逻辑阵列</a:t>
            </a:r>
            <a:r>
              <a:rPr lang="en-US" altLang="zh-CN" sz="1600" b="0" i="0">
                <a:solidFill>
                  <a:srgbClr val="333333"/>
                </a:solidFill>
                <a:latin typeface="Arial" panose="020B0604020202020204"/>
                <a:ea typeface="Arial" panose="020B0604020202020204"/>
              </a:rPr>
              <a:t>(Programmable Logic Array)</a:t>
            </a:r>
            <a:endParaRPr lang="en-US" altLang="zh-CN" sz="1600" b="0" i="0">
              <a:solidFill>
                <a:srgbClr val="333333"/>
              </a:solidFill>
              <a:latin typeface="Arial" panose="020B0604020202020204"/>
              <a:ea typeface="Arial" panose="020B0604020202020204"/>
            </a:endParaRPr>
          </a:p>
        </p:txBody>
      </p:sp>
      <p:sp>
        <p:nvSpPr>
          <p:cNvPr id="4" name="文本框 3"/>
          <p:cNvSpPr txBox="1"/>
          <p:nvPr/>
        </p:nvSpPr>
        <p:spPr>
          <a:xfrm>
            <a:off x="1581150" y="5858827"/>
            <a:ext cx="5080000" cy="337185"/>
          </a:xfrm>
          <a:prstGeom prst="rect">
            <a:avLst/>
          </a:prstGeom>
        </p:spPr>
        <p:txBody>
          <a:bodyPr>
            <a:spAutoFit/>
          </a:bodyPr>
          <a:p>
            <a:pPr marL="0" indent="0" algn="l"/>
            <a:r>
              <a:rPr lang="en-US" altLang="zh-CN" sz="1600" b="0" i="0">
                <a:solidFill>
                  <a:srgbClr val="CC0000"/>
                </a:solidFill>
                <a:latin typeface="Arial" panose="020B0604020202020204"/>
                <a:ea typeface="Arial" panose="020B0604020202020204"/>
              </a:rPr>
              <a:t>PAL</a:t>
            </a:r>
            <a:r>
              <a:rPr lang="en-US" altLang="zh-CN" sz="1600" b="0" i="0">
                <a:solidFill>
                  <a:srgbClr val="333333"/>
                </a:solidFill>
                <a:latin typeface="Arial" panose="020B0604020202020204"/>
                <a:ea typeface="Arial" panose="020B0604020202020204"/>
              </a:rPr>
              <a:t>(Programmable Array Logic)</a:t>
            </a:r>
            <a:r>
              <a:rPr lang="zh-CN" altLang="en-US" sz="1600" b="0" i="0">
                <a:solidFill>
                  <a:srgbClr val="333333"/>
                </a:solidFill>
                <a:latin typeface="Arial" panose="020B0604020202020204"/>
                <a:ea typeface="Arial" panose="020B0604020202020204"/>
              </a:rPr>
              <a:t>可</a:t>
            </a:r>
            <a:r>
              <a:rPr lang="zh-CN" altLang="en-US" sz="1600" b="0" i="0">
                <a:solidFill>
                  <a:srgbClr val="CC0000"/>
                </a:solidFill>
                <a:latin typeface="Arial" panose="020B0604020202020204"/>
                <a:ea typeface="Arial" panose="020B0604020202020204"/>
              </a:rPr>
              <a:t>编程</a:t>
            </a:r>
            <a:r>
              <a:rPr lang="zh-CN" altLang="en-US" sz="1600" b="0" i="0">
                <a:solidFill>
                  <a:srgbClr val="333333"/>
                </a:solidFill>
                <a:latin typeface="Arial" panose="020B0604020202020204"/>
                <a:ea typeface="Arial" panose="020B0604020202020204"/>
              </a:rPr>
              <a:t>阵列逻辑</a:t>
            </a:r>
            <a:endParaRPr lang="zh-CN" altLang="en-US" sz="1600" b="0" i="0">
              <a:solidFill>
                <a:srgbClr val="333333"/>
              </a:solidFill>
              <a:latin typeface="Arial" panose="020B0604020202020204"/>
              <a:ea typeface="Arial" panose="020B0604020202020204"/>
            </a:endParaRPr>
          </a:p>
        </p:txBody>
      </p:sp>
      <p:sp>
        <p:nvSpPr>
          <p:cNvPr id="5" name="文本框 4"/>
          <p:cNvSpPr txBox="1"/>
          <p:nvPr/>
        </p:nvSpPr>
        <p:spPr>
          <a:xfrm>
            <a:off x="4148455" y="5184140"/>
            <a:ext cx="2550795" cy="337185"/>
          </a:xfrm>
          <a:prstGeom prst="rect">
            <a:avLst/>
          </a:prstGeom>
        </p:spPr>
        <p:txBody>
          <a:bodyPr wrap="square">
            <a:spAutoFit/>
          </a:bodyPr>
          <a:p>
            <a:pPr marL="0" indent="133350" algn="l">
              <a:buClrTx/>
              <a:buSzTx/>
              <a:buFontTx/>
            </a:pPr>
            <a:r>
              <a:rPr lang="en-US" altLang="zh-CN" sz="1600" b="0" i="0">
                <a:solidFill>
                  <a:srgbClr val="333333"/>
                </a:solidFill>
                <a:latin typeface="Arial" panose="020B0604020202020204"/>
                <a:ea typeface="Arial" panose="020B0604020202020204"/>
              </a:rPr>
              <a:t>通用阵列逻辑(GAL)</a:t>
            </a:r>
            <a:endParaRPr lang="en-US" altLang="zh-CN" sz="1600" b="0" i="0">
              <a:solidFill>
                <a:srgbClr val="333333"/>
              </a:solidFill>
              <a:latin typeface="Arial" panose="020B0604020202020204"/>
              <a:ea typeface="Arial" panose="020B0604020202020204"/>
            </a:endParaRPr>
          </a:p>
        </p:txBody>
      </p:sp>
      <p:sp>
        <p:nvSpPr>
          <p:cNvPr id="6" name="文本框 5"/>
          <p:cNvSpPr txBox="1"/>
          <p:nvPr/>
        </p:nvSpPr>
        <p:spPr>
          <a:xfrm>
            <a:off x="5156835" y="5497195"/>
            <a:ext cx="5587365" cy="337185"/>
          </a:xfrm>
          <a:prstGeom prst="rect">
            <a:avLst/>
          </a:prstGeom>
        </p:spPr>
        <p:txBody>
          <a:bodyPr wrap="square">
            <a:spAutoFit/>
          </a:bodyPr>
          <a:p>
            <a:pPr marL="0" indent="133350"/>
            <a:r>
              <a:rPr lang="en-US" altLang="zh-CN" sz="1600" b="0" i="0">
                <a:solidFill>
                  <a:srgbClr val="333333"/>
                </a:solidFill>
                <a:latin typeface="Arial" panose="020B0604020202020204"/>
                <a:ea typeface="Arial" panose="020B0604020202020204"/>
              </a:rPr>
              <a:t>Complex Programmable Logic Device</a:t>
            </a:r>
            <a:r>
              <a:rPr lang="zh-CN" altLang="en-US" sz="1600" b="0" i="0">
                <a:solidFill>
                  <a:srgbClr val="333333"/>
                </a:solidFill>
                <a:latin typeface="Arial" panose="020B0604020202020204"/>
                <a:ea typeface="Arial" panose="020B0604020202020204"/>
              </a:rPr>
              <a:t>复杂</a:t>
            </a:r>
            <a:r>
              <a:rPr lang="zh-CN" altLang="en-US" sz="1600" b="0" i="0">
                <a:solidFill>
                  <a:srgbClr val="136EC2"/>
                </a:solidFill>
                <a:latin typeface="Arial" panose="020B0604020202020204"/>
                <a:ea typeface="Arial" panose="020B0604020202020204"/>
              </a:rPr>
              <a:t>可编程逻辑器件</a:t>
            </a:r>
            <a:endParaRPr lang="zh-CN" altLang="en-US" sz="1600" b="0" i="0">
              <a:solidFill>
                <a:srgbClr val="136EC2"/>
              </a:solidFill>
              <a:latin typeface="Arial" panose="020B0604020202020204"/>
              <a:ea typeface="Arial" panose="020B0604020202020204"/>
            </a:endParaRPr>
          </a:p>
        </p:txBody>
      </p:sp>
      <p:sp>
        <p:nvSpPr>
          <p:cNvPr id="7" name="文本框 6"/>
          <p:cNvSpPr txBox="1"/>
          <p:nvPr/>
        </p:nvSpPr>
        <p:spPr>
          <a:xfrm>
            <a:off x="6534150" y="5183823"/>
            <a:ext cx="5080000" cy="337185"/>
          </a:xfrm>
          <a:prstGeom prst="rect">
            <a:avLst/>
          </a:prstGeom>
        </p:spPr>
        <p:txBody>
          <a:bodyPr>
            <a:spAutoFit/>
          </a:bodyPr>
          <a:p>
            <a:pPr marL="0" indent="0" algn="l"/>
            <a:r>
              <a:rPr lang="en-US" altLang="zh-CN" sz="1600" b="0" i="0">
                <a:solidFill>
                  <a:srgbClr val="333333"/>
                </a:solidFill>
                <a:latin typeface="Arial" panose="020B0604020202020204"/>
                <a:ea typeface="Arial" panose="020B0604020202020204"/>
              </a:rPr>
              <a:t>Field-Programmable Gate Array</a:t>
            </a:r>
            <a:r>
              <a:rPr lang="zh-CN" altLang="en-US" sz="1600" b="0" i="0">
                <a:solidFill>
                  <a:srgbClr val="333333"/>
                </a:solidFill>
                <a:latin typeface="Arial" panose="020B0604020202020204"/>
                <a:ea typeface="Arial" panose="020B0604020202020204"/>
              </a:rPr>
              <a:t>现场可编程门阵列</a:t>
            </a:r>
            <a:endParaRPr lang="zh-CN" altLang="en-US" sz="1600" b="0" i="0">
              <a:solidFill>
                <a:srgbClr val="333333"/>
              </a:solidFill>
              <a:latin typeface="Arial" panose="020B0604020202020204"/>
              <a:ea typeface="Arial" panose="020B0604020202020204"/>
            </a:endParaRPr>
          </a:p>
        </p:txBody>
      </p:sp>
      <p:sp>
        <p:nvSpPr>
          <p:cNvPr id="10" name="文本框 9"/>
          <p:cNvSpPr txBox="1"/>
          <p:nvPr/>
        </p:nvSpPr>
        <p:spPr>
          <a:xfrm>
            <a:off x="6072505" y="1320165"/>
            <a:ext cx="5800090" cy="645160"/>
          </a:xfrm>
          <a:prstGeom prst="rect">
            <a:avLst/>
          </a:prstGeom>
          <a:noFill/>
        </p:spPr>
        <p:txBody>
          <a:bodyPr wrap="square" rtlCol="0" anchor="t">
            <a:spAutoFit/>
          </a:bodyPr>
          <a:p>
            <a:r>
              <a:rPr lang="zh-CN" altLang="en-US"/>
              <a:t>1、PAL结构是或门阵列固定，而与门阵列可编程。</a:t>
            </a:r>
            <a:endParaRPr lang="zh-CN" altLang="en-US"/>
          </a:p>
          <a:p>
            <a:r>
              <a:rPr lang="zh-CN" altLang="en-US"/>
              <a:t>2、PLA结构是与门阵列及或门阵列都可以编程。</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108548"/>
                                        </p:tgtEl>
                                        <p:attrNameLst>
                                          <p:attrName>style.visibility</p:attrName>
                                        </p:attrNameLst>
                                      </p:cBhvr>
                                      <p:to>
                                        <p:strVal val="visible"/>
                                      </p:to>
                                    </p:set>
                                    <p:anim calcmode="lin" valueType="num">
                                      <p:cBhvr>
                                        <p:cTn id="11" dur="500" fill="hold"/>
                                        <p:tgtEl>
                                          <p:spTgt spid="108548"/>
                                        </p:tgtEl>
                                        <p:attrNameLst>
                                          <p:attrName>ppt_w</p:attrName>
                                        </p:attrNameLst>
                                      </p:cBhvr>
                                      <p:tavLst>
                                        <p:tav tm="0">
                                          <p:val>
                                            <p:fltVal val="0"/>
                                          </p:val>
                                        </p:tav>
                                        <p:tav tm="100000">
                                          <p:val>
                                            <p:strVal val="#ppt_w"/>
                                          </p:val>
                                        </p:tav>
                                      </p:tavLst>
                                    </p:anim>
                                    <p:anim calcmode="lin" valueType="num">
                                      <p:cBhvr>
                                        <p:cTn id="12" dur="500" fill="hold"/>
                                        <p:tgtEl>
                                          <p:spTgt spid="108548"/>
                                        </p:tgtEl>
                                        <p:attrNameLst>
                                          <p:attrName>ppt_h</p:attrName>
                                        </p:attrNameLst>
                                      </p:cBhvr>
                                      <p:tavLst>
                                        <p:tav tm="0">
                                          <p:val>
                                            <p:fltVal val="0"/>
                                          </p:val>
                                        </p:tav>
                                        <p:tav tm="100000">
                                          <p:val>
                                            <p:strVal val="#ppt_h"/>
                                          </p:val>
                                        </p:tav>
                                      </p:tavLst>
                                    </p:anim>
                                    <p:anim calcmode="lin" valueType="num">
                                      <p:cBhvr>
                                        <p:cTn id="13" dur="500" fill="hold"/>
                                        <p:tgtEl>
                                          <p:spTgt spid="108548"/>
                                        </p:tgtEl>
                                        <p:attrNameLst>
                                          <p:attrName>style.rotation</p:attrName>
                                        </p:attrNameLst>
                                      </p:cBhvr>
                                      <p:tavLst>
                                        <p:tav tm="0">
                                          <p:val>
                                            <p:fltVal val="360"/>
                                          </p:val>
                                        </p:tav>
                                        <p:tav tm="100000">
                                          <p:val>
                                            <p:fltVal val="0"/>
                                          </p:val>
                                        </p:tav>
                                      </p:tavLst>
                                    </p:anim>
                                    <p:animEffect transition="in" filter="fade">
                                      <p:cBhvr>
                                        <p:cTn id="14" dur="500"/>
                                        <p:tgtEl>
                                          <p:spTgt spid="108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文本框 5"/>
          <p:cNvSpPr txBox="1">
            <a:spLocks noChangeArrowheads="1"/>
          </p:cNvSpPr>
          <p:nvPr>
            <p:custDataLst>
              <p:tags r:id="rId1"/>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2. </a:t>
            </a:r>
            <a:r>
              <a:rPr kumimoji="1" lang="zh-CN" altLang="en-US" sz="2800" b="1" dirty="0">
                <a:solidFill>
                  <a:srgbClr val="005286"/>
                </a:solidFill>
                <a:latin typeface="+mj-ea"/>
                <a:ea typeface="+mj-ea"/>
                <a:sym typeface="微软雅黑" panose="020B0503020204020204" pitchFamily="34" charset="-122"/>
              </a:rPr>
              <a:t>简单</a:t>
            </a:r>
            <a:r>
              <a:rPr kumimoji="1" lang="en-US" altLang="zh-CN" sz="2800" b="1" dirty="0">
                <a:solidFill>
                  <a:srgbClr val="005286"/>
                </a:solidFill>
                <a:latin typeface="+mj-ea"/>
                <a:ea typeface="+mj-ea"/>
                <a:sym typeface="微软雅黑" panose="020B0503020204020204" pitchFamily="34" charset="-122"/>
              </a:rPr>
              <a:t>PLD</a:t>
            </a:r>
            <a:r>
              <a:rPr kumimoji="1" lang="zh-CN" altLang="en-US" sz="2800" b="1" dirty="0">
                <a:solidFill>
                  <a:srgbClr val="005286"/>
                </a:solidFill>
                <a:latin typeface="+mj-ea"/>
                <a:ea typeface="+mj-ea"/>
                <a:sym typeface="微软雅黑" panose="020B0503020204020204" pitchFamily="34" charset="-122"/>
              </a:rPr>
              <a:t>结构与工作原理</a:t>
            </a:r>
            <a:endParaRPr kumimoji="1" lang="zh-CN" altLang="en-US" sz="2800" b="1" dirty="0">
              <a:solidFill>
                <a:srgbClr val="005286"/>
              </a:solidFill>
              <a:latin typeface="+mj-ea"/>
              <a:ea typeface="+mj-ea"/>
              <a:sym typeface="微软雅黑" panose="020B0503020204020204" pitchFamily="34" charset="-122"/>
            </a:endParaRPr>
          </a:p>
        </p:txBody>
      </p:sp>
      <p:sp>
        <p:nvSpPr>
          <p:cNvPr id="17" name="PA-圆角矩形 1"/>
          <p:cNvSpPr/>
          <p:nvPr>
            <p:custDataLst>
              <p:tags r:id="rId2"/>
            </p:custDataLst>
          </p:nvPr>
        </p:nvSpPr>
        <p:spPr>
          <a:xfrm>
            <a:off x="-348342" y="516695"/>
            <a:ext cx="561528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PA-文本框 5"/>
          <p:cNvSpPr txBox="1">
            <a:spLocks noChangeArrowheads="1"/>
          </p:cNvSpPr>
          <p:nvPr>
            <p:custDataLst>
              <p:tags r:id="rId3"/>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可编程逻辑器件的结构与原理</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0" name="矩形 19"/>
          <p:cNvSpPr/>
          <p:nvPr/>
        </p:nvSpPr>
        <p:spPr>
          <a:xfrm>
            <a:off x="911514" y="2007046"/>
            <a:ext cx="2813591" cy="461665"/>
          </a:xfrm>
          <a:prstGeom prst="rect">
            <a:avLst/>
          </a:prstGeom>
        </p:spPr>
        <p:txBody>
          <a:bodyPr wrap="none">
            <a:spAutoFit/>
          </a:bodyPr>
          <a:lstStyle/>
          <a:p>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1</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电路符号表示</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grpSp>
        <p:nvGrpSpPr>
          <p:cNvPr id="19" name="组合 18"/>
          <p:cNvGrpSpPr/>
          <p:nvPr/>
        </p:nvGrpSpPr>
        <p:grpSpPr>
          <a:xfrm>
            <a:off x="1816373" y="2608706"/>
            <a:ext cx="2868887" cy="1609691"/>
            <a:chOff x="1816373" y="2703063"/>
            <a:chExt cx="2868887" cy="1609691"/>
          </a:xfrm>
        </p:grpSpPr>
        <p:pic>
          <p:nvPicPr>
            <p:cNvPr id="109575" name="PA-图片 8"/>
            <p:cNvPicPr>
              <a:picLocks noChangeAspect="1" noChangeArrowheads="1"/>
            </p:cNvPicPr>
            <p:nvPr>
              <p:custDataLst>
                <p:tags r:id="rId4"/>
              </p:custDataLst>
            </p:nvPr>
          </p:nvPicPr>
          <p:blipFill rotWithShape="1">
            <a:blip r:embed="rId5">
              <a:extLst>
                <a:ext uri="{28A0092B-C50C-407E-A947-70E740481C1C}">
                  <a14:useLocalDpi xmlns:a14="http://schemas.microsoft.com/office/drawing/2010/main" val="0"/>
                </a:ext>
              </a:extLst>
            </a:blip>
            <a:srcRect b="32193"/>
            <a:stretch>
              <a:fillRect/>
            </a:stretch>
          </p:blipFill>
          <p:spPr bwMode="auto">
            <a:xfrm>
              <a:off x="1816373" y="2703063"/>
              <a:ext cx="2868887" cy="1197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1990770" y="3943422"/>
              <a:ext cx="2295939" cy="369332"/>
            </a:xfrm>
            <a:prstGeom prst="rect">
              <a:avLst/>
            </a:prstGeom>
            <a:noFill/>
          </p:spPr>
          <p:txBody>
            <a:bodyPr wrap="square" rtlCol="0">
              <a:spAutoFit/>
            </a:bodyPr>
            <a:lstStyle/>
            <a:p>
              <a:r>
                <a:rPr lang="en-US" altLang="zh-CN" dirty="0"/>
                <a:t>PLD</a:t>
              </a:r>
              <a:r>
                <a:rPr lang="zh-CN" altLang="en-US" dirty="0"/>
                <a:t>中与阵列的表示</a:t>
              </a:r>
              <a:endParaRPr lang="zh-CN" altLang="en-US" dirty="0"/>
            </a:p>
          </p:txBody>
        </p:sp>
      </p:grpSp>
      <p:grpSp>
        <p:nvGrpSpPr>
          <p:cNvPr id="21" name="组合 20"/>
          <p:cNvGrpSpPr/>
          <p:nvPr/>
        </p:nvGrpSpPr>
        <p:grpSpPr>
          <a:xfrm>
            <a:off x="1816373" y="4581625"/>
            <a:ext cx="3167458" cy="1515891"/>
            <a:chOff x="1933204" y="4739891"/>
            <a:chExt cx="3167458" cy="1515891"/>
          </a:xfrm>
        </p:grpSpPr>
        <p:pic>
          <p:nvPicPr>
            <p:cNvPr id="109577" name="PA-图片 10"/>
            <p:cNvPicPr>
              <a:picLocks noChangeAspect="1" noChangeArrowheads="1"/>
            </p:cNvPicPr>
            <p:nvPr>
              <p:custDataLst>
                <p:tags r:id="rId6"/>
              </p:custDataLst>
            </p:nvPr>
          </p:nvPicPr>
          <p:blipFill rotWithShape="1">
            <a:blip r:embed="rId7">
              <a:extLst>
                <a:ext uri="{28A0092B-C50C-407E-A947-70E740481C1C}">
                  <a14:useLocalDpi xmlns:a14="http://schemas.microsoft.com/office/drawing/2010/main" val="0"/>
                </a:ext>
              </a:extLst>
            </a:blip>
            <a:srcRect b="38110"/>
            <a:stretch>
              <a:fillRect/>
            </a:stretch>
          </p:blipFill>
          <p:spPr bwMode="auto">
            <a:xfrm>
              <a:off x="1933204" y="4739891"/>
              <a:ext cx="3167458" cy="1197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2143170" y="5886450"/>
              <a:ext cx="2295939" cy="369332"/>
            </a:xfrm>
            <a:prstGeom prst="rect">
              <a:avLst/>
            </a:prstGeom>
            <a:noFill/>
          </p:spPr>
          <p:txBody>
            <a:bodyPr wrap="square" rtlCol="0">
              <a:spAutoFit/>
            </a:bodyPr>
            <a:lstStyle/>
            <a:p>
              <a:r>
                <a:rPr lang="en-US" altLang="zh-CN" dirty="0"/>
                <a:t>PLD</a:t>
              </a:r>
              <a:r>
                <a:rPr lang="zh-CN" altLang="en-US" dirty="0"/>
                <a:t>中或阵列的表示</a:t>
              </a:r>
              <a:endParaRPr lang="zh-CN" altLang="en-US" dirty="0"/>
            </a:p>
          </p:txBody>
        </p:sp>
      </p:grpSp>
      <p:grpSp>
        <p:nvGrpSpPr>
          <p:cNvPr id="22" name="组合 21"/>
          <p:cNvGrpSpPr/>
          <p:nvPr/>
        </p:nvGrpSpPr>
        <p:grpSpPr>
          <a:xfrm>
            <a:off x="5155324" y="2588828"/>
            <a:ext cx="2656071" cy="1539260"/>
            <a:chOff x="5522849" y="2130507"/>
            <a:chExt cx="2656071" cy="1539260"/>
          </a:xfrm>
        </p:grpSpPr>
        <p:pic>
          <p:nvPicPr>
            <p:cNvPr id="109573" name="PA-图片 6"/>
            <p:cNvPicPr>
              <a:picLocks noChangeAspect="1" noChangeArrowheads="1"/>
            </p:cNvPicPr>
            <p:nvPr>
              <p:custDataLst>
                <p:tags r:id="rId8"/>
              </p:custDataLst>
            </p:nvPr>
          </p:nvPicPr>
          <p:blipFill rotWithShape="1">
            <a:blip r:embed="rId9">
              <a:extLst>
                <a:ext uri="{28A0092B-C50C-407E-A947-70E740481C1C}">
                  <a14:useLocalDpi xmlns:a14="http://schemas.microsoft.com/office/drawing/2010/main" val="0"/>
                </a:ext>
              </a:extLst>
            </a:blip>
            <a:srcRect b="43711"/>
            <a:stretch>
              <a:fillRect/>
            </a:stretch>
          </p:blipFill>
          <p:spPr bwMode="auto">
            <a:xfrm>
              <a:off x="5522849" y="2130507"/>
              <a:ext cx="2656071" cy="106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p:cNvSpPr txBox="1"/>
            <p:nvPr/>
          </p:nvSpPr>
          <p:spPr>
            <a:xfrm>
              <a:off x="5702914" y="3300435"/>
              <a:ext cx="2295939" cy="369332"/>
            </a:xfrm>
            <a:prstGeom prst="rect">
              <a:avLst/>
            </a:prstGeom>
            <a:noFill/>
          </p:spPr>
          <p:txBody>
            <a:bodyPr wrap="square" rtlCol="0">
              <a:spAutoFit/>
            </a:bodyPr>
            <a:lstStyle/>
            <a:p>
              <a:r>
                <a:rPr lang="en-US" altLang="zh-CN" dirty="0"/>
                <a:t>PLD</a:t>
              </a:r>
              <a:r>
                <a:rPr lang="zh-CN" altLang="en-US" dirty="0"/>
                <a:t>的互补缓冲器</a:t>
              </a:r>
              <a:endParaRPr lang="zh-CN" altLang="en-US" dirty="0"/>
            </a:p>
          </p:txBody>
        </p:sp>
      </p:grpSp>
      <p:grpSp>
        <p:nvGrpSpPr>
          <p:cNvPr id="23" name="组合 22"/>
          <p:cNvGrpSpPr/>
          <p:nvPr/>
        </p:nvGrpSpPr>
        <p:grpSpPr>
          <a:xfrm>
            <a:off x="8354092" y="2519402"/>
            <a:ext cx="2427519" cy="1739209"/>
            <a:chOff x="9016509" y="1669666"/>
            <a:chExt cx="2427519" cy="1739209"/>
          </a:xfrm>
        </p:grpSpPr>
        <p:pic>
          <p:nvPicPr>
            <p:cNvPr id="109574" name="PA-图片 7"/>
            <p:cNvPicPr>
              <a:picLocks noChangeAspect="1" noChangeArrowheads="1"/>
            </p:cNvPicPr>
            <p:nvPr>
              <p:custDataLst>
                <p:tags r:id="rId10"/>
              </p:custDataLst>
            </p:nvPr>
          </p:nvPicPr>
          <p:blipFill rotWithShape="1">
            <a:blip r:embed="rId11">
              <a:extLst>
                <a:ext uri="{28A0092B-C50C-407E-A947-70E740481C1C}">
                  <a14:useLocalDpi xmlns:a14="http://schemas.microsoft.com/office/drawing/2010/main" val="0"/>
                </a:ext>
              </a:extLst>
            </a:blip>
            <a:srcRect b="32617"/>
            <a:stretch>
              <a:fillRect/>
            </a:stretch>
          </p:blipFill>
          <p:spPr bwMode="auto">
            <a:xfrm>
              <a:off x="9016509" y="1669666"/>
              <a:ext cx="2427519" cy="1312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9196574" y="3039543"/>
              <a:ext cx="1951752" cy="369332"/>
            </a:xfrm>
            <a:prstGeom prst="rect">
              <a:avLst/>
            </a:prstGeom>
            <a:noFill/>
          </p:spPr>
          <p:txBody>
            <a:bodyPr wrap="square" rtlCol="0">
              <a:spAutoFit/>
            </a:bodyPr>
            <a:lstStyle/>
            <a:p>
              <a:r>
                <a:rPr lang="en-US" altLang="zh-CN" dirty="0"/>
                <a:t>PLD</a:t>
              </a:r>
              <a:r>
                <a:rPr lang="zh-CN" altLang="en-US" dirty="0"/>
                <a:t>的互补输入</a:t>
              </a:r>
              <a:endParaRPr lang="zh-CN" altLang="en-US" dirty="0"/>
            </a:p>
          </p:txBody>
        </p:sp>
      </p:grpSp>
      <p:grpSp>
        <p:nvGrpSpPr>
          <p:cNvPr id="24" name="组合 23"/>
          <p:cNvGrpSpPr/>
          <p:nvPr/>
        </p:nvGrpSpPr>
        <p:grpSpPr>
          <a:xfrm>
            <a:off x="5541420" y="4741020"/>
            <a:ext cx="3414105" cy="1624239"/>
            <a:chOff x="6162232" y="4312754"/>
            <a:chExt cx="3414105" cy="1624239"/>
          </a:xfrm>
        </p:grpSpPr>
        <p:pic>
          <p:nvPicPr>
            <p:cNvPr id="109578" name="PA-图片 11"/>
            <p:cNvPicPr>
              <a:picLocks noChangeAspect="1" noChangeArrowheads="1"/>
            </p:cNvPicPr>
            <p:nvPr>
              <p:custDataLst>
                <p:tags r:id="rId12"/>
              </p:custDataLst>
            </p:nvPr>
          </p:nvPicPr>
          <p:blipFill rotWithShape="1">
            <a:blip r:embed="rId13">
              <a:extLst>
                <a:ext uri="{28A0092B-C50C-407E-A947-70E740481C1C}">
                  <a14:useLocalDpi xmlns:a14="http://schemas.microsoft.com/office/drawing/2010/main" val="0"/>
                </a:ext>
              </a:extLst>
            </a:blip>
            <a:srcRect b="35058"/>
            <a:stretch>
              <a:fillRect/>
            </a:stretch>
          </p:blipFill>
          <p:spPr bwMode="auto">
            <a:xfrm>
              <a:off x="6162232" y="4312754"/>
              <a:ext cx="3414105" cy="1197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7205500" y="5567661"/>
              <a:ext cx="2295939" cy="369332"/>
            </a:xfrm>
            <a:prstGeom prst="rect">
              <a:avLst/>
            </a:prstGeom>
            <a:noFill/>
          </p:spPr>
          <p:txBody>
            <a:bodyPr wrap="square" rtlCol="0">
              <a:spAutoFit/>
            </a:bodyPr>
            <a:lstStyle/>
            <a:p>
              <a:r>
                <a:rPr lang="zh-CN" altLang="en-US" dirty="0"/>
                <a:t>阵列线连接表示</a:t>
              </a:r>
              <a:endParaRPr lang="zh-CN" altLang="en-US" dirty="0"/>
            </a:p>
          </p:txBody>
        </p:sp>
      </p:grpSp>
      <p:sp>
        <p:nvSpPr>
          <p:cNvPr id="25" name="右箭头 13"/>
          <p:cNvSpPr/>
          <p:nvPr/>
        </p:nvSpPr>
        <p:spPr>
          <a:xfrm>
            <a:off x="7478950" y="3021030"/>
            <a:ext cx="763587" cy="300038"/>
          </a:xfrm>
          <a:prstGeom prst="rightArrow">
            <a:avLst/>
          </a:prstGeom>
          <a:ln>
            <a:solidFill>
              <a:schemeClr val="tx1"/>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sp>
        <p:nvSpPr>
          <p:cNvPr id="26" name="矩形 15"/>
          <p:cNvSpPr>
            <a:spLocks noChangeArrowheads="1"/>
          </p:cNvSpPr>
          <p:nvPr/>
        </p:nvSpPr>
        <p:spPr bwMode="auto">
          <a:xfrm>
            <a:off x="7493237" y="2601930"/>
            <a:ext cx="96520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10000"/>
              </a:lnSpc>
              <a:spcBef>
                <a:spcPct val="0"/>
              </a:spcBef>
              <a:spcAft>
                <a:spcPts val="600"/>
              </a:spcAft>
              <a:buClr>
                <a:schemeClr val="tx1"/>
              </a:buClr>
              <a:buFontTx/>
              <a:buNone/>
            </a:pPr>
            <a:r>
              <a:rPr lang="zh-CN" altLang="en-US" sz="2000" b="1" dirty="0">
                <a:latin typeface="Times New Roman" panose="02020603050405020304" pitchFamily="18" charset="0"/>
                <a:cs typeface="Times New Roman" panose="02020603050405020304" pitchFamily="18" charset="0"/>
              </a:rPr>
              <a:t>等效</a:t>
            </a:r>
            <a:endParaRPr lang="en-US" altLang="zh-CN" sz="20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animBg="1"/>
      <p:bldP spid="2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7" name="PA-图片 11"/>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565015" y="2615921"/>
            <a:ext cx="3258911" cy="363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9" name="PA-矩形 6"/>
          <p:cNvSpPr>
            <a:spLocks noChangeArrowheads="1"/>
          </p:cNvSpPr>
          <p:nvPr>
            <p:custDataLst>
              <p:tags r:id="rId3"/>
            </p:custDataLst>
          </p:nvPr>
        </p:nvSpPr>
        <p:spPr bwMode="auto">
          <a:xfrm>
            <a:off x="1667016" y="5965371"/>
            <a:ext cx="653562" cy="228600"/>
          </a:xfrm>
          <a:prstGeom prst="rect">
            <a:avLst/>
          </a:prstGeom>
          <a:solidFill>
            <a:schemeClr val="bg1"/>
          </a:solidFill>
          <a:ln w="9525">
            <a:solidFill>
              <a:schemeClr val="bg1"/>
            </a:solidFill>
            <a:miter lim="800000"/>
          </a:ln>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dirty="0">
              <a:latin typeface="Times New Roman" panose="02020603050405020304" pitchFamily="18" charset="0"/>
            </a:endParaRPr>
          </a:p>
        </p:txBody>
      </p:sp>
      <p:sp>
        <p:nvSpPr>
          <p:cNvPr id="10" name="PA-文本框 5"/>
          <p:cNvSpPr txBox="1">
            <a:spLocks noChangeArrowheads="1"/>
          </p:cNvSpPr>
          <p:nvPr>
            <p:custDataLst>
              <p:tags r:id="rId4"/>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2. </a:t>
            </a:r>
            <a:r>
              <a:rPr kumimoji="1" lang="zh-CN" altLang="en-US" sz="2800" b="1" dirty="0">
                <a:solidFill>
                  <a:srgbClr val="005286"/>
                </a:solidFill>
                <a:latin typeface="+mj-ea"/>
                <a:ea typeface="+mj-ea"/>
                <a:sym typeface="微软雅黑" panose="020B0503020204020204" pitchFamily="34" charset="-122"/>
              </a:rPr>
              <a:t>简单</a:t>
            </a:r>
            <a:r>
              <a:rPr kumimoji="1" lang="en-US" altLang="zh-CN" sz="2800" b="1" dirty="0">
                <a:solidFill>
                  <a:srgbClr val="005286"/>
                </a:solidFill>
                <a:latin typeface="+mj-ea"/>
                <a:ea typeface="+mj-ea"/>
                <a:sym typeface="微软雅黑" panose="020B0503020204020204" pitchFamily="34" charset="-122"/>
              </a:rPr>
              <a:t>PLD</a:t>
            </a:r>
            <a:r>
              <a:rPr kumimoji="1" lang="zh-CN" altLang="en-US" sz="2800" b="1" dirty="0">
                <a:solidFill>
                  <a:srgbClr val="005286"/>
                </a:solidFill>
                <a:latin typeface="+mj-ea"/>
                <a:ea typeface="+mj-ea"/>
                <a:sym typeface="微软雅黑" panose="020B0503020204020204" pitchFamily="34" charset="-122"/>
              </a:rPr>
              <a:t>结构与工作原理</a:t>
            </a:r>
            <a:endParaRPr kumimoji="1" lang="zh-CN" altLang="en-US" sz="2800" b="1" dirty="0">
              <a:solidFill>
                <a:srgbClr val="005286"/>
              </a:solidFill>
              <a:latin typeface="+mj-ea"/>
              <a:ea typeface="+mj-ea"/>
              <a:sym typeface="微软雅黑" panose="020B0503020204020204" pitchFamily="34" charset="-122"/>
            </a:endParaRPr>
          </a:p>
        </p:txBody>
      </p:sp>
      <p:sp>
        <p:nvSpPr>
          <p:cNvPr id="11" name="PA-圆角矩形 1"/>
          <p:cNvSpPr/>
          <p:nvPr>
            <p:custDataLst>
              <p:tags r:id="rId5"/>
            </p:custDataLst>
          </p:nvPr>
        </p:nvSpPr>
        <p:spPr>
          <a:xfrm>
            <a:off x="-348342" y="516695"/>
            <a:ext cx="561528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PA-文本框 5"/>
          <p:cNvSpPr txBox="1">
            <a:spLocks noChangeArrowheads="1"/>
          </p:cNvSpPr>
          <p:nvPr>
            <p:custDataLst>
              <p:tags r:id="rId6"/>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可编程逻辑器件的结构与原理</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3" name="矩形 12"/>
          <p:cNvSpPr/>
          <p:nvPr/>
        </p:nvSpPr>
        <p:spPr>
          <a:xfrm>
            <a:off x="911514" y="2007046"/>
            <a:ext cx="4990469" cy="461665"/>
          </a:xfrm>
          <a:prstGeom prst="rect">
            <a:avLst/>
          </a:prstGeom>
        </p:spPr>
        <p:txBody>
          <a:bodyPr wrap="none">
            <a:spAutoFit/>
          </a:bodyPr>
          <a:lstStyle/>
          <a:p>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2</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PROM</a:t>
            </a: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（可编程只读存储器）</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pic>
        <p:nvPicPr>
          <p:cNvPr id="2" name="图片 1"/>
          <p:cNvPicPr>
            <a:picLocks noChangeAspect="1"/>
          </p:cNvPicPr>
          <p:nvPr/>
        </p:nvPicPr>
        <p:blipFill>
          <a:blip r:embed="rId7"/>
          <a:stretch>
            <a:fillRect/>
          </a:stretch>
        </p:blipFill>
        <p:spPr>
          <a:xfrm>
            <a:off x="4974713" y="2722235"/>
            <a:ext cx="5013821" cy="1153383"/>
          </a:xfrm>
          <a:prstGeom prst="rect">
            <a:avLst/>
          </a:prstGeom>
        </p:spPr>
      </p:pic>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4" name="文本框 3"/>
          <p:cNvSpPr txBox="1"/>
          <p:nvPr/>
        </p:nvSpPr>
        <p:spPr>
          <a:xfrm>
            <a:off x="10139321" y="3198167"/>
            <a:ext cx="1253765" cy="461665"/>
          </a:xfrm>
          <a:prstGeom prst="rect">
            <a:avLst/>
          </a:prstGeom>
          <a:solidFill>
            <a:srgbClr val="FFFF00"/>
          </a:solidFill>
        </p:spPr>
        <p:txBody>
          <a:bodyPr wrap="square" rtlCol="0">
            <a:spAutoFit/>
          </a:bodyPr>
          <a:lstStyle/>
          <a:p>
            <a:r>
              <a:rPr lang="zh-CN" altLang="en-US" sz="2400" b="1" dirty="0">
                <a:solidFill>
                  <a:srgbClr val="0000CC"/>
                </a:solidFill>
              </a:rPr>
              <a:t>半加器</a:t>
            </a:r>
            <a:endParaRPr lang="zh-CN" altLang="en-US" sz="2400" b="1" dirty="0">
              <a:solidFill>
                <a:srgbClr val="0000CC"/>
              </a:solidFill>
            </a:endParaRPr>
          </a:p>
        </p:txBody>
      </p:sp>
      <p:sp>
        <p:nvSpPr>
          <p:cNvPr id="6" name="文本框 5"/>
          <p:cNvSpPr txBox="1"/>
          <p:nvPr/>
        </p:nvSpPr>
        <p:spPr>
          <a:xfrm>
            <a:off x="5282543" y="4166353"/>
            <a:ext cx="5242441" cy="2034468"/>
          </a:xfrm>
          <a:prstGeom prst="rect">
            <a:avLst/>
          </a:prstGeom>
          <a:noFill/>
        </p:spPr>
        <p:txBody>
          <a:bodyPr wrap="square">
            <a:spAutoFit/>
          </a:bodyPr>
          <a:lstStyle/>
          <a:p>
            <a:pPr eaLnBrk="1" hangingPunct="1">
              <a:lnSpc>
                <a:spcPct val="150000"/>
              </a:lnSpc>
              <a:spcBef>
                <a:spcPct val="0"/>
              </a:spcBef>
              <a:spcAft>
                <a:spcPts val="1200"/>
              </a:spcAft>
              <a:buClr>
                <a:schemeClr val="tx1"/>
              </a:buClr>
            </a:pPr>
            <a:r>
              <a:rPr lang="zh-CN" altLang="en-US" sz="2000" b="1" dirty="0">
                <a:solidFill>
                  <a:srgbClr val="000514"/>
                </a:solidFill>
                <a:latin typeface="Times New Roman" panose="02020603050405020304" pitchFamily="18" charset="0"/>
                <a:cs typeface="Times New Roman" panose="02020603050405020304" pitchFamily="18" charset="0"/>
              </a:rPr>
              <a:t>与阵列是全译码器，产生全部最小项。把逻辑函数化成</a:t>
            </a:r>
            <a:r>
              <a:rPr lang="zh-CN" altLang="en-US" sz="2000" b="1" dirty="0">
                <a:solidFill>
                  <a:srgbClr val="7030A0"/>
                </a:solidFill>
                <a:latin typeface="Times New Roman" panose="02020603050405020304" pitchFamily="18" charset="0"/>
                <a:cs typeface="Times New Roman" panose="02020603050405020304" pitchFamily="18" charset="0"/>
              </a:rPr>
              <a:t>标准与或表达式</a:t>
            </a:r>
            <a:r>
              <a:rPr lang="zh-CN" altLang="en-US" sz="2000" b="1" dirty="0">
                <a:solidFill>
                  <a:srgbClr val="000514"/>
                </a:solidFill>
                <a:latin typeface="Times New Roman" panose="02020603050405020304" pitchFamily="18" charset="0"/>
                <a:cs typeface="Times New Roman" panose="02020603050405020304" pitchFamily="18" charset="0"/>
              </a:rPr>
              <a:t>。</a:t>
            </a:r>
            <a:endParaRPr lang="en-US" altLang="zh-CN" sz="2000" b="1" dirty="0">
              <a:solidFill>
                <a:srgbClr val="000514"/>
              </a:solidFill>
              <a:latin typeface="Times New Roman" panose="02020603050405020304" pitchFamily="18" charset="0"/>
              <a:cs typeface="Times New Roman" panose="02020603050405020304" pitchFamily="18" charset="0"/>
            </a:endParaRPr>
          </a:p>
          <a:p>
            <a:pPr eaLnBrk="1" hangingPunct="1">
              <a:lnSpc>
                <a:spcPct val="150000"/>
              </a:lnSpc>
              <a:spcBef>
                <a:spcPct val="0"/>
              </a:spcBef>
              <a:spcAft>
                <a:spcPts val="600"/>
              </a:spcAft>
              <a:buClr>
                <a:schemeClr val="tx1"/>
              </a:buClr>
            </a:pPr>
            <a:r>
              <a:rPr lang="zh-CN" altLang="en-US" sz="2000" b="1" dirty="0">
                <a:solidFill>
                  <a:srgbClr val="008000"/>
                </a:solidFill>
                <a:latin typeface="Times New Roman" panose="02020603050405020304" pitchFamily="18" charset="0"/>
                <a:cs typeface="Times New Roman" panose="02020603050405020304" pitchFamily="18" charset="0"/>
              </a:rPr>
              <a:t>缺点：</a:t>
            </a:r>
            <a:r>
              <a:rPr lang="zh-CN" altLang="en-US" sz="2000" b="1" dirty="0">
                <a:latin typeface="Times New Roman" panose="02020603050405020304" pitchFamily="18" charset="0"/>
                <a:cs typeface="Times New Roman" panose="02020603050405020304" pitchFamily="18" charset="0"/>
              </a:rPr>
              <a:t>输入变量的增加引起存储容量按</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的幂次增加，不适合多输入变量的组合电路。</a:t>
            </a:r>
            <a:endParaRPr lang="en-US" altLang="zh-CN" sz="20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110597"/>
                                        </p:tgtEl>
                                        <p:attrNameLst>
                                          <p:attrName>style.visibility</p:attrName>
                                        </p:attrNameLst>
                                      </p:cBhvr>
                                      <p:to>
                                        <p:strVal val="visible"/>
                                      </p:to>
                                    </p:set>
                                    <p:anim calcmode="lin" valueType="num">
                                      <p:cBhvr>
                                        <p:cTn id="11" dur="500" fill="hold"/>
                                        <p:tgtEl>
                                          <p:spTgt spid="110597"/>
                                        </p:tgtEl>
                                        <p:attrNameLst>
                                          <p:attrName>ppt_w</p:attrName>
                                        </p:attrNameLst>
                                      </p:cBhvr>
                                      <p:tavLst>
                                        <p:tav tm="0">
                                          <p:val>
                                            <p:fltVal val="0"/>
                                          </p:val>
                                        </p:tav>
                                        <p:tav tm="100000">
                                          <p:val>
                                            <p:strVal val="#ppt_w"/>
                                          </p:val>
                                        </p:tav>
                                      </p:tavLst>
                                    </p:anim>
                                    <p:anim calcmode="lin" valueType="num">
                                      <p:cBhvr>
                                        <p:cTn id="12" dur="500" fill="hold"/>
                                        <p:tgtEl>
                                          <p:spTgt spid="110597"/>
                                        </p:tgtEl>
                                        <p:attrNameLst>
                                          <p:attrName>ppt_h</p:attrName>
                                        </p:attrNameLst>
                                      </p:cBhvr>
                                      <p:tavLst>
                                        <p:tav tm="0">
                                          <p:val>
                                            <p:fltVal val="0"/>
                                          </p:val>
                                        </p:tav>
                                        <p:tav tm="100000">
                                          <p:val>
                                            <p:strVal val="#ppt_h"/>
                                          </p:val>
                                        </p:tav>
                                      </p:tavLst>
                                    </p:anim>
                                    <p:anim calcmode="lin" valueType="num">
                                      <p:cBhvr>
                                        <p:cTn id="13" dur="500" fill="hold"/>
                                        <p:tgtEl>
                                          <p:spTgt spid="110597"/>
                                        </p:tgtEl>
                                        <p:attrNameLst>
                                          <p:attrName>style.rotation</p:attrName>
                                        </p:attrNameLst>
                                      </p:cBhvr>
                                      <p:tavLst>
                                        <p:tav tm="0">
                                          <p:val>
                                            <p:fltVal val="360"/>
                                          </p:val>
                                        </p:tav>
                                        <p:tav tm="100000">
                                          <p:val>
                                            <p:fltVal val="0"/>
                                          </p:val>
                                        </p:tav>
                                      </p:tavLst>
                                    </p:anim>
                                    <p:animEffect transition="in" filter="fade">
                                      <p:cBhvr>
                                        <p:cTn id="14" dur="500"/>
                                        <p:tgtEl>
                                          <p:spTgt spid="11059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dissolve">
                                      <p:cBhvr>
                                        <p:cTn id="28" dur="500"/>
                                        <p:tgtEl>
                                          <p:spTgt spid="6">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animEffect transition="in" filter="dissolve">
                                      <p:cBhvr>
                                        <p:cTn id="33"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A-文本框 4"/>
          <p:cNvSpPr txBox="1">
            <a:spLocks noChangeArrowheads="1"/>
          </p:cNvSpPr>
          <p:nvPr>
            <p:custDataLst>
              <p:tags r:id="rId1"/>
            </p:custDataLst>
          </p:nvPr>
        </p:nvSpPr>
        <p:spPr bwMode="auto">
          <a:xfrm>
            <a:off x="1355279" y="2453174"/>
            <a:ext cx="99222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en-US" altLang="zh-CN" sz="2400" dirty="0">
                <a:solidFill>
                  <a:srgbClr val="000000"/>
                </a:solidFill>
                <a:latin typeface="+mn-ea"/>
                <a:ea typeface="+mn-ea"/>
                <a:sym typeface="微软雅黑" panose="020B0503020204020204" pitchFamily="34" charset="-122"/>
              </a:rPr>
              <a:t>【</a:t>
            </a:r>
            <a:r>
              <a:rPr lang="zh-CN" altLang="en-US" sz="2400" dirty="0">
                <a:solidFill>
                  <a:srgbClr val="000000"/>
                </a:solidFill>
                <a:latin typeface="+mn-ea"/>
                <a:ea typeface="+mn-ea"/>
                <a:sym typeface="微软雅黑" panose="020B0503020204020204" pitchFamily="34" charset="-122"/>
              </a:rPr>
              <a:t>例</a:t>
            </a:r>
            <a:r>
              <a:rPr lang="en-US" altLang="zh-CN" sz="2400" dirty="0">
                <a:solidFill>
                  <a:srgbClr val="000000"/>
                </a:solidFill>
                <a:latin typeface="+mn-ea"/>
                <a:ea typeface="+mn-ea"/>
                <a:sym typeface="微软雅黑" panose="020B0503020204020204" pitchFamily="34" charset="-122"/>
              </a:rPr>
              <a:t>】</a:t>
            </a:r>
            <a:r>
              <a:rPr lang="zh-CN" altLang="en-US" sz="2400" dirty="0">
                <a:solidFill>
                  <a:srgbClr val="000000"/>
                </a:solidFill>
                <a:latin typeface="+mn-ea"/>
                <a:ea typeface="+mn-ea"/>
                <a:sym typeface="微软雅黑" panose="020B0503020204020204" pitchFamily="34" charset="-122"/>
              </a:rPr>
              <a:t>下</a:t>
            </a:r>
            <a:r>
              <a:rPr lang="zh-CN" altLang="zh-CN" sz="2400" dirty="0">
                <a:solidFill>
                  <a:srgbClr val="000000"/>
                </a:solidFill>
                <a:latin typeface="+mn-ea"/>
                <a:ea typeface="+mn-ea"/>
                <a:sym typeface="微软雅黑" panose="020B0503020204020204" pitchFamily="34" charset="-122"/>
              </a:rPr>
              <a:t>图给出了函数</a:t>
            </a:r>
            <a:r>
              <a:rPr lang="en-US" altLang="zh-CN" sz="2400" dirty="0">
                <a:solidFill>
                  <a:srgbClr val="000000"/>
                </a:solidFill>
                <a:latin typeface="+mn-ea"/>
                <a:ea typeface="+mn-ea"/>
                <a:sym typeface="微软雅黑" panose="020B0503020204020204" pitchFamily="34" charset="-122"/>
              </a:rPr>
              <a:t>F</a:t>
            </a:r>
            <a:r>
              <a:rPr lang="zh-CN" altLang="zh-CN" sz="2400" dirty="0">
                <a:solidFill>
                  <a:srgbClr val="000000"/>
                </a:solidFill>
                <a:latin typeface="+mn-ea"/>
                <a:ea typeface="+mn-ea"/>
                <a:sym typeface="微软雅黑" panose="020B0503020204020204" pitchFamily="34" charset="-122"/>
              </a:rPr>
              <a:t>的逻辑图，假设与阵列</a:t>
            </a:r>
            <a:r>
              <a:rPr lang="zh-CN" altLang="en-US" sz="2400" dirty="0">
                <a:solidFill>
                  <a:srgbClr val="000000"/>
                </a:solidFill>
                <a:latin typeface="+mn-ea"/>
                <a:ea typeface="+mn-ea"/>
                <a:sym typeface="微软雅黑" panose="020B0503020204020204" pitchFamily="34" charset="-122"/>
              </a:rPr>
              <a:t>固定、</a:t>
            </a:r>
            <a:r>
              <a:rPr lang="zh-CN" altLang="zh-CN" sz="2400" dirty="0">
                <a:solidFill>
                  <a:srgbClr val="000000"/>
                </a:solidFill>
                <a:latin typeface="+mn-ea"/>
                <a:ea typeface="+mn-ea"/>
                <a:sym typeface="微软雅黑" panose="020B0503020204020204" pitchFamily="34" charset="-122"/>
              </a:rPr>
              <a:t>或阵列可编程，试画出相应的</a:t>
            </a:r>
            <a:r>
              <a:rPr lang="en-US" altLang="zh-CN" sz="2400" dirty="0">
                <a:solidFill>
                  <a:srgbClr val="000000"/>
                </a:solidFill>
                <a:latin typeface="+mn-ea"/>
                <a:ea typeface="+mn-ea"/>
                <a:sym typeface="微软雅黑" panose="020B0503020204020204" pitchFamily="34" charset="-122"/>
              </a:rPr>
              <a:t>PLD</a:t>
            </a:r>
            <a:r>
              <a:rPr lang="zh-CN" altLang="zh-CN" sz="2400" dirty="0">
                <a:solidFill>
                  <a:srgbClr val="000000"/>
                </a:solidFill>
                <a:latin typeface="+mn-ea"/>
                <a:ea typeface="+mn-ea"/>
                <a:sym typeface="微软雅黑" panose="020B0503020204020204" pitchFamily="34" charset="-122"/>
              </a:rPr>
              <a:t>结构图。</a:t>
            </a:r>
            <a:endParaRPr lang="zh-CN" altLang="en-US" sz="2400" dirty="0">
              <a:solidFill>
                <a:srgbClr val="000000"/>
              </a:solidFill>
              <a:latin typeface="+mn-ea"/>
              <a:ea typeface="+mn-ea"/>
              <a:sym typeface="微软雅黑" panose="020B0503020204020204" pitchFamily="34" charset="-122"/>
            </a:endParaRPr>
          </a:p>
        </p:txBody>
      </p:sp>
      <p:sp>
        <p:nvSpPr>
          <p:cNvPr id="11" name="PA-文本框 4"/>
          <p:cNvSpPr txBox="1">
            <a:spLocks noChangeArrowheads="1"/>
          </p:cNvSpPr>
          <p:nvPr>
            <p:custDataLst>
              <p:tags r:id="rId2"/>
            </p:custDataLst>
          </p:nvPr>
        </p:nvSpPr>
        <p:spPr bwMode="auto">
          <a:xfrm>
            <a:off x="5097991" y="3170244"/>
            <a:ext cx="11049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latin typeface="+mn-ea"/>
                <a:ea typeface="+mn-ea"/>
              </a:rPr>
              <a:t>解：</a:t>
            </a:r>
            <a:endParaRPr lang="zh-CN" altLang="en-US" sz="2400" dirty="0">
              <a:solidFill>
                <a:srgbClr val="000000"/>
              </a:solidFill>
              <a:latin typeface="+mn-ea"/>
              <a:ea typeface="+mn-ea"/>
            </a:endParaRPr>
          </a:p>
        </p:txBody>
      </p:sp>
      <p:pic>
        <p:nvPicPr>
          <p:cNvPr id="4" name="PA-图片 3"/>
          <p:cNvPicPr>
            <a:picLocks noChangeAspect="1"/>
          </p:cNvPicPr>
          <p:nvPr>
            <p:custDataLst>
              <p:tags r:id="rId3"/>
            </p:custDataLst>
          </p:nvPr>
        </p:nvPicPr>
        <p:blipFill rotWithShape="1">
          <a:blip r:embed="rId4">
            <a:extLst>
              <a:ext uri="{28A0092B-C50C-407E-A947-70E740481C1C}">
                <a14:useLocalDpi xmlns:a14="http://schemas.microsoft.com/office/drawing/2010/main" val="0"/>
              </a:ext>
            </a:extLst>
          </a:blip>
          <a:srcRect r="50351" b="22790"/>
          <a:stretch>
            <a:fillRect/>
          </a:stretch>
        </p:blipFill>
        <p:spPr>
          <a:xfrm>
            <a:off x="2363871" y="3936080"/>
            <a:ext cx="3828431" cy="1912569"/>
          </a:xfrm>
          <a:prstGeom prst="rect">
            <a:avLst/>
          </a:prstGeom>
        </p:spPr>
      </p:pic>
      <p:graphicFrame>
        <p:nvGraphicFramePr>
          <p:cNvPr id="6" name="PA-Object 5"/>
          <p:cNvGraphicFramePr>
            <a:graphicFrameLocks noChangeAspect="1"/>
          </p:cNvGraphicFramePr>
          <p:nvPr>
            <p:custDataLst>
              <p:tags r:id="rId5"/>
            </p:custDataLst>
          </p:nvPr>
        </p:nvGraphicFramePr>
        <p:xfrm>
          <a:off x="5872356" y="3200780"/>
          <a:ext cx="1940081" cy="431129"/>
        </p:xfrm>
        <a:graphic>
          <a:graphicData uri="http://schemas.openxmlformats.org/presentationml/2006/ole">
            <mc:AlternateContent xmlns:mc="http://schemas.openxmlformats.org/markup-compatibility/2006">
              <mc:Choice xmlns:v="urn:schemas-microsoft-com:vml" Requires="v">
                <p:oleObj spid="_x0000_s2" name="Equation" r:id="rId6" imgW="901065" imgH="203200" progId="Equation.DSMT4">
                  <p:embed/>
                </p:oleObj>
              </mc:Choice>
              <mc:Fallback>
                <p:oleObj name="Equation" r:id="rId6" imgW="901065" imgH="203200" progId="Equation.DSMT4">
                  <p:embed/>
                  <p:pic>
                    <p:nvPicPr>
                      <p:cNvPr id="0" name="PA-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2356" y="3200780"/>
                        <a:ext cx="1940081" cy="431129"/>
                      </a:xfrm>
                      <a:prstGeom prst="rect">
                        <a:avLst/>
                      </a:prstGeom>
                      <a:noFill/>
                    </p:spPr>
                  </p:pic>
                </p:oleObj>
              </mc:Fallback>
            </mc:AlternateContent>
          </a:graphicData>
        </a:graphic>
      </p:graphicFrame>
      <p:sp>
        <p:nvSpPr>
          <p:cNvPr id="12" name="PA-文本框 5"/>
          <p:cNvSpPr txBox="1">
            <a:spLocks noChangeArrowheads="1"/>
          </p:cNvSpPr>
          <p:nvPr>
            <p:custDataLst>
              <p:tags r:id="rId8"/>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2. </a:t>
            </a:r>
            <a:r>
              <a:rPr kumimoji="1" lang="zh-CN" altLang="en-US" sz="2800" b="1" dirty="0">
                <a:solidFill>
                  <a:srgbClr val="005286"/>
                </a:solidFill>
                <a:latin typeface="+mj-ea"/>
                <a:ea typeface="+mj-ea"/>
                <a:sym typeface="微软雅黑" panose="020B0503020204020204" pitchFamily="34" charset="-122"/>
              </a:rPr>
              <a:t>简单</a:t>
            </a:r>
            <a:r>
              <a:rPr kumimoji="1" lang="en-US" altLang="zh-CN" sz="2800" b="1" dirty="0">
                <a:solidFill>
                  <a:srgbClr val="005286"/>
                </a:solidFill>
                <a:latin typeface="+mj-ea"/>
                <a:ea typeface="+mj-ea"/>
                <a:sym typeface="微软雅黑" panose="020B0503020204020204" pitchFamily="34" charset="-122"/>
              </a:rPr>
              <a:t>PLD</a:t>
            </a:r>
            <a:r>
              <a:rPr kumimoji="1" lang="zh-CN" altLang="en-US" sz="2800" b="1" dirty="0">
                <a:solidFill>
                  <a:srgbClr val="005286"/>
                </a:solidFill>
                <a:latin typeface="+mj-ea"/>
                <a:ea typeface="+mj-ea"/>
                <a:sym typeface="微软雅黑" panose="020B0503020204020204" pitchFamily="34" charset="-122"/>
              </a:rPr>
              <a:t>结构与工作原理</a:t>
            </a:r>
            <a:endParaRPr kumimoji="1" lang="zh-CN" altLang="en-US" sz="2800" b="1" dirty="0">
              <a:solidFill>
                <a:srgbClr val="005286"/>
              </a:solidFill>
              <a:latin typeface="+mj-ea"/>
              <a:ea typeface="+mj-ea"/>
              <a:sym typeface="微软雅黑" panose="020B0503020204020204" pitchFamily="34" charset="-122"/>
            </a:endParaRPr>
          </a:p>
        </p:txBody>
      </p:sp>
      <p:sp>
        <p:nvSpPr>
          <p:cNvPr id="13" name="PA-圆角矩形 1"/>
          <p:cNvSpPr/>
          <p:nvPr>
            <p:custDataLst>
              <p:tags r:id="rId9"/>
            </p:custDataLst>
          </p:nvPr>
        </p:nvSpPr>
        <p:spPr>
          <a:xfrm>
            <a:off x="-348342" y="516695"/>
            <a:ext cx="561528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PA-文本框 5"/>
          <p:cNvSpPr txBox="1">
            <a:spLocks noChangeArrowheads="1"/>
          </p:cNvSpPr>
          <p:nvPr>
            <p:custDataLst>
              <p:tags r:id="rId10"/>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可编程逻辑器件的结构与原理</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6" name="矩形 15"/>
          <p:cNvSpPr/>
          <p:nvPr/>
        </p:nvSpPr>
        <p:spPr>
          <a:xfrm>
            <a:off x="911514" y="2007046"/>
            <a:ext cx="5067413" cy="461665"/>
          </a:xfrm>
          <a:prstGeom prst="rect">
            <a:avLst/>
          </a:prstGeom>
        </p:spPr>
        <p:txBody>
          <a:bodyPr wrap="none">
            <a:spAutoFit/>
          </a:bodyPr>
          <a:lstStyle/>
          <a:p>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2</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PROM</a:t>
            </a: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（可编程只读存储器）</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grpSp>
        <p:nvGrpSpPr>
          <p:cNvPr id="22" name="组合 21"/>
          <p:cNvGrpSpPr/>
          <p:nvPr/>
        </p:nvGrpSpPr>
        <p:grpSpPr>
          <a:xfrm>
            <a:off x="6941571" y="3808880"/>
            <a:ext cx="3105150" cy="2562225"/>
            <a:chOff x="6941571" y="3808880"/>
            <a:chExt cx="3105150" cy="2562225"/>
          </a:xfrm>
        </p:grpSpPr>
        <p:pic>
          <p:nvPicPr>
            <p:cNvPr id="18" name="图片 17"/>
            <p:cNvPicPr>
              <a:picLocks noChangeAspect="1"/>
            </p:cNvPicPr>
            <p:nvPr/>
          </p:nvPicPr>
          <p:blipFill>
            <a:blip r:embed="rId11"/>
            <a:stretch>
              <a:fillRect/>
            </a:stretch>
          </p:blipFill>
          <p:spPr>
            <a:xfrm>
              <a:off x="6941571" y="3808880"/>
              <a:ext cx="3105150" cy="2562225"/>
            </a:xfrm>
            <a:prstGeom prst="rect">
              <a:avLst/>
            </a:prstGeom>
          </p:spPr>
        </p:pic>
        <p:sp>
          <p:nvSpPr>
            <p:cNvPr id="7" name="椭圆 6"/>
            <p:cNvSpPr/>
            <p:nvPr/>
          </p:nvSpPr>
          <p:spPr>
            <a:xfrm>
              <a:off x="8054340" y="4813818"/>
              <a:ext cx="108000" cy="108000"/>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椭圆 18"/>
            <p:cNvSpPr/>
            <p:nvPr/>
          </p:nvSpPr>
          <p:spPr>
            <a:xfrm>
              <a:off x="7279983" y="4813818"/>
              <a:ext cx="108000" cy="108000"/>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椭圆 19"/>
            <p:cNvSpPr/>
            <p:nvPr/>
          </p:nvSpPr>
          <p:spPr>
            <a:xfrm>
              <a:off x="7520036" y="5302341"/>
              <a:ext cx="108000" cy="108000"/>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椭圆 20"/>
            <p:cNvSpPr/>
            <p:nvPr/>
          </p:nvSpPr>
          <p:spPr>
            <a:xfrm>
              <a:off x="8293056" y="5302341"/>
              <a:ext cx="108000" cy="108000"/>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9" presetClass="entr" presetSubtype="0" decel="10000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 calcmode="lin" valueType="num">
                                      <p:cBhvr>
                                        <p:cTn id="15" dur="500" fill="hold"/>
                                        <p:tgtEl>
                                          <p:spTgt spid="4"/>
                                        </p:tgtEl>
                                        <p:attrNameLst>
                                          <p:attrName>style.rotation</p:attrName>
                                        </p:attrNameLst>
                                      </p:cBhvr>
                                      <p:tavLst>
                                        <p:tav tm="0">
                                          <p:val>
                                            <p:fltVal val="360"/>
                                          </p:val>
                                        </p:tav>
                                        <p:tav tm="100000">
                                          <p:val>
                                            <p:fltVal val="0"/>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par>
                                <p:cTn id="22" presetID="14" presetClass="entr" presetSubtype="1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randombar(horizontal)">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图片 3"/>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r="68136"/>
          <a:stretch>
            <a:fillRect/>
          </a:stretch>
        </p:blipFill>
        <p:spPr>
          <a:xfrm>
            <a:off x="914400" y="2667020"/>
            <a:ext cx="3253839" cy="3017782"/>
          </a:xfrm>
          <a:prstGeom prst="rect">
            <a:avLst/>
          </a:prstGeom>
        </p:spPr>
      </p:pic>
      <p:sp>
        <p:nvSpPr>
          <p:cNvPr id="9" name="PA-文本框 5"/>
          <p:cNvSpPr txBox="1">
            <a:spLocks noChangeArrowheads="1"/>
          </p:cNvSpPr>
          <p:nvPr>
            <p:custDataLst>
              <p:tags r:id="rId3"/>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2. </a:t>
            </a:r>
            <a:r>
              <a:rPr kumimoji="1" lang="zh-CN" altLang="en-US" sz="2800" b="1" dirty="0">
                <a:solidFill>
                  <a:srgbClr val="005286"/>
                </a:solidFill>
                <a:latin typeface="+mj-ea"/>
                <a:ea typeface="+mj-ea"/>
                <a:sym typeface="微软雅黑" panose="020B0503020204020204" pitchFamily="34" charset="-122"/>
              </a:rPr>
              <a:t>简单</a:t>
            </a:r>
            <a:r>
              <a:rPr kumimoji="1" lang="en-US" altLang="zh-CN" sz="2800" b="1" dirty="0">
                <a:solidFill>
                  <a:srgbClr val="005286"/>
                </a:solidFill>
                <a:latin typeface="+mj-ea"/>
                <a:ea typeface="+mj-ea"/>
                <a:sym typeface="微软雅黑" panose="020B0503020204020204" pitchFamily="34" charset="-122"/>
              </a:rPr>
              <a:t>PLD</a:t>
            </a:r>
            <a:r>
              <a:rPr kumimoji="1" lang="zh-CN" altLang="en-US" sz="2800" b="1" dirty="0">
                <a:solidFill>
                  <a:srgbClr val="005286"/>
                </a:solidFill>
                <a:latin typeface="+mj-ea"/>
                <a:ea typeface="+mj-ea"/>
                <a:sym typeface="微软雅黑" panose="020B0503020204020204" pitchFamily="34" charset="-122"/>
              </a:rPr>
              <a:t>结构与工作原理</a:t>
            </a:r>
            <a:endParaRPr kumimoji="1" lang="zh-CN" altLang="en-US" sz="2800" b="1" dirty="0">
              <a:solidFill>
                <a:srgbClr val="005286"/>
              </a:solidFill>
              <a:latin typeface="+mj-ea"/>
              <a:ea typeface="+mj-ea"/>
              <a:sym typeface="微软雅黑" panose="020B0503020204020204" pitchFamily="34" charset="-122"/>
            </a:endParaRPr>
          </a:p>
        </p:txBody>
      </p:sp>
      <p:sp>
        <p:nvSpPr>
          <p:cNvPr id="10" name="PA-圆角矩形 1"/>
          <p:cNvSpPr/>
          <p:nvPr>
            <p:custDataLst>
              <p:tags r:id="rId4"/>
            </p:custDataLst>
          </p:nvPr>
        </p:nvSpPr>
        <p:spPr>
          <a:xfrm>
            <a:off x="-348342" y="516695"/>
            <a:ext cx="561528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PA-文本框 5"/>
          <p:cNvSpPr txBox="1">
            <a:spLocks noChangeArrowheads="1"/>
          </p:cNvSpPr>
          <p:nvPr>
            <p:custDataLst>
              <p:tags r:id="rId5"/>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可编程逻辑器件的结构与原理</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3" name="矩形 12"/>
          <p:cNvSpPr/>
          <p:nvPr/>
        </p:nvSpPr>
        <p:spPr>
          <a:xfrm>
            <a:off x="911514" y="2007046"/>
            <a:ext cx="4357283" cy="461665"/>
          </a:xfrm>
          <a:prstGeom prst="rect">
            <a:avLst/>
          </a:prstGeom>
        </p:spPr>
        <p:txBody>
          <a:bodyPr wrap="none">
            <a:spAutoFit/>
          </a:bodyPr>
          <a:lstStyle/>
          <a:p>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3</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PLA</a:t>
            </a: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（可编程逻辑阵列）</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
        <p:nvSpPr>
          <p:cNvPr id="14" name="矩形 13"/>
          <p:cNvSpPr/>
          <p:nvPr/>
        </p:nvSpPr>
        <p:spPr>
          <a:xfrm>
            <a:off x="5560070" y="2004168"/>
            <a:ext cx="4334456" cy="461665"/>
          </a:xfrm>
          <a:prstGeom prst="rect">
            <a:avLst/>
          </a:prstGeom>
        </p:spPr>
        <p:txBody>
          <a:bodyPr wrap="none">
            <a:spAutoFit/>
          </a:bodyPr>
          <a:lstStyle/>
          <a:p>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4</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PAL</a:t>
            </a: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（可编程阵列逻辑）</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pic>
        <p:nvPicPr>
          <p:cNvPr id="11" name="PA-图片 3"/>
          <p:cNvPicPr>
            <a:picLocks noChangeAspect="1"/>
          </p:cNvPicPr>
          <p:nvPr>
            <p:custDataLst>
              <p:tags r:id="rId6"/>
            </p:custDataLst>
          </p:nvPr>
        </p:nvPicPr>
        <p:blipFill rotWithShape="1">
          <a:blip r:embed="rId2">
            <a:extLst>
              <a:ext uri="{28A0092B-C50C-407E-A947-70E740481C1C}">
                <a14:useLocalDpi xmlns:a14="http://schemas.microsoft.com/office/drawing/2010/main" val="0"/>
              </a:ext>
            </a:extLst>
          </a:blip>
          <a:srcRect l="34683"/>
          <a:stretch>
            <a:fillRect/>
          </a:stretch>
        </p:blipFill>
        <p:spPr>
          <a:xfrm>
            <a:off x="4453247" y="2667020"/>
            <a:ext cx="6669952" cy="3017782"/>
          </a:xfrm>
          <a:prstGeom prst="rect">
            <a:avLst/>
          </a:prstGeom>
        </p:spPr>
      </p:pic>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3" name="文本框 2"/>
          <p:cNvSpPr txBox="1"/>
          <p:nvPr/>
        </p:nvSpPr>
        <p:spPr>
          <a:xfrm>
            <a:off x="338074" y="5700213"/>
            <a:ext cx="5242441" cy="861774"/>
          </a:xfrm>
          <a:prstGeom prst="rect">
            <a:avLst/>
          </a:prstGeom>
          <a:noFill/>
        </p:spPr>
        <p:txBody>
          <a:bodyPr wrap="square">
            <a:spAutoFit/>
          </a:bodyPr>
          <a:lstStyle/>
          <a:p>
            <a:pPr>
              <a:spcBef>
                <a:spcPct val="0"/>
              </a:spcBef>
              <a:spcAft>
                <a:spcPts val="1200"/>
              </a:spcAft>
              <a:buClr>
                <a:schemeClr val="tx1"/>
              </a:buClr>
            </a:pPr>
            <a:r>
              <a:rPr lang="zh-CN" altLang="en-US" sz="2000" b="1" dirty="0">
                <a:solidFill>
                  <a:srgbClr val="000514"/>
                </a:solidFill>
                <a:latin typeface="Times New Roman" panose="02020603050405020304" pitchFamily="18" charset="0"/>
                <a:cs typeface="Times New Roman" panose="02020603050405020304" pitchFamily="18" charset="0"/>
              </a:rPr>
              <a:t>把逻辑函数化成</a:t>
            </a:r>
            <a:r>
              <a:rPr lang="zh-CN" altLang="en-US" sz="2000" b="1" dirty="0">
                <a:solidFill>
                  <a:srgbClr val="7030A0"/>
                </a:solidFill>
                <a:latin typeface="Times New Roman" panose="02020603050405020304" pitchFamily="18" charset="0"/>
                <a:cs typeface="Times New Roman" panose="02020603050405020304" pitchFamily="18" charset="0"/>
              </a:rPr>
              <a:t>最简的与或表达式</a:t>
            </a:r>
            <a:r>
              <a:rPr lang="zh-CN" altLang="en-US" sz="2000" b="1" dirty="0">
                <a:solidFill>
                  <a:srgbClr val="000514"/>
                </a:solidFill>
                <a:latin typeface="Times New Roman" panose="02020603050405020304" pitchFamily="18" charset="0"/>
                <a:cs typeface="Times New Roman" panose="02020603050405020304" pitchFamily="18" charset="0"/>
              </a:rPr>
              <a:t>。</a:t>
            </a:r>
            <a:endParaRPr lang="en-US" altLang="zh-CN" sz="2000" b="1" dirty="0">
              <a:solidFill>
                <a:srgbClr val="000514"/>
              </a:solidFill>
              <a:latin typeface="Times New Roman" panose="02020603050405020304" pitchFamily="18" charset="0"/>
              <a:cs typeface="Times New Roman" panose="02020603050405020304" pitchFamily="18" charset="0"/>
            </a:endParaRPr>
          </a:p>
          <a:p>
            <a:pPr>
              <a:spcBef>
                <a:spcPct val="0"/>
              </a:spcBef>
              <a:spcAft>
                <a:spcPts val="600"/>
              </a:spcAft>
              <a:buClr>
                <a:schemeClr val="tx1"/>
              </a:buClr>
            </a:pPr>
            <a:r>
              <a:rPr lang="en-US" altLang="zh-CN" sz="2000" b="1" dirty="0">
                <a:solidFill>
                  <a:srgbClr val="008000"/>
                </a:solidFill>
                <a:latin typeface="Times New Roman" panose="02020603050405020304" pitchFamily="18" charset="0"/>
                <a:cs typeface="Times New Roman" panose="02020603050405020304" pitchFamily="18" charset="0"/>
              </a:rPr>
              <a:t>PLA</a:t>
            </a:r>
            <a:r>
              <a:rPr lang="zh-CN" altLang="en-US" sz="2000" b="1" dirty="0">
                <a:solidFill>
                  <a:srgbClr val="008000"/>
                </a:solidFill>
                <a:latin typeface="Times New Roman" panose="02020603050405020304" pitchFamily="18" charset="0"/>
                <a:cs typeface="Times New Roman" panose="02020603050405020304" pitchFamily="18" charset="0"/>
              </a:rPr>
              <a:t>利用率高，但算法复杂，速度下降</a:t>
            </a:r>
            <a:endParaRPr lang="zh-CN" altLang="en-US" sz="2000" b="1" dirty="0">
              <a:solidFill>
                <a:srgbClr val="008000"/>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5827395" y="1075055"/>
            <a:ext cx="5800090" cy="645160"/>
          </a:xfrm>
          <a:prstGeom prst="rect">
            <a:avLst/>
          </a:prstGeom>
          <a:noFill/>
        </p:spPr>
        <p:txBody>
          <a:bodyPr wrap="square" rtlCol="0" anchor="t">
            <a:spAutoFit/>
          </a:bodyPr>
          <a:p>
            <a:r>
              <a:rPr lang="zh-CN" altLang="en-US"/>
              <a:t>1、PAL结构是或门阵列固定，而与门阵列可编程。</a:t>
            </a:r>
            <a:endParaRPr lang="zh-CN" altLang="en-US"/>
          </a:p>
          <a:p>
            <a:r>
              <a:rPr lang="zh-CN" altLang="en-US"/>
              <a:t>2、PLA结构是与门阵列及或门阵列都可以编程。</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dissolv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dissolv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471849" y="1389413"/>
            <a:ext cx="9248302" cy="5332062"/>
          </a:xfrm>
          <a:prstGeom prst="rect">
            <a:avLst/>
          </a:prstGeom>
        </p:spPr>
      </p:pic>
      <p:sp>
        <p:nvSpPr>
          <p:cNvPr id="6" name="PA-圆角矩形 1"/>
          <p:cNvSpPr/>
          <p:nvPr>
            <p:custDataLst>
              <p:tags r:id="rId3"/>
            </p:custDataLst>
          </p:nvPr>
        </p:nvSpPr>
        <p:spPr>
          <a:xfrm>
            <a:off x="-348342" y="516695"/>
            <a:ext cx="561528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PA-文本框 5"/>
          <p:cNvSpPr txBox="1">
            <a:spLocks noChangeArrowheads="1"/>
          </p:cNvSpPr>
          <p:nvPr>
            <p:custDataLst>
              <p:tags r:id="rId4"/>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可编程逻辑器件的结构与原理</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3" name="圆角矩形标注 6"/>
          <p:cNvSpPr/>
          <p:nvPr/>
        </p:nvSpPr>
        <p:spPr>
          <a:xfrm>
            <a:off x="1691247" y="2112900"/>
            <a:ext cx="995239" cy="674465"/>
          </a:xfrm>
          <a:prstGeom prst="wedgeRoundRectCallout">
            <a:avLst>
              <a:gd name="adj1" fmla="val -13912"/>
              <a:gd name="adj2" fmla="val -76936"/>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时钟信号输入</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5" name="圆角矩形标注 7"/>
          <p:cNvSpPr/>
          <p:nvPr/>
        </p:nvSpPr>
        <p:spPr>
          <a:xfrm>
            <a:off x="1691247" y="4277880"/>
            <a:ext cx="995239" cy="674465"/>
          </a:xfrm>
          <a:prstGeom prst="wedgeRoundRectCallout">
            <a:avLst>
              <a:gd name="adj1" fmla="val 148842"/>
              <a:gd name="adj2" fmla="val -6725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可编程与阵列</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8" name="圆角矩形标注 10"/>
          <p:cNvSpPr/>
          <p:nvPr/>
        </p:nvSpPr>
        <p:spPr>
          <a:xfrm>
            <a:off x="1624466" y="5404079"/>
            <a:ext cx="792088" cy="432047"/>
          </a:xfrm>
          <a:prstGeom prst="wedgeRoundRectCallout">
            <a:avLst>
              <a:gd name="adj1" fmla="val -6592"/>
              <a:gd name="adj2" fmla="val 91684"/>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输入</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9" name="圆角矩形标注 11"/>
          <p:cNvSpPr/>
          <p:nvPr/>
        </p:nvSpPr>
        <p:spPr>
          <a:xfrm>
            <a:off x="7367006" y="6357536"/>
            <a:ext cx="858851" cy="372075"/>
          </a:xfrm>
          <a:prstGeom prst="wedgeRoundRectCallout">
            <a:avLst>
              <a:gd name="adj1" fmla="val 16922"/>
              <a:gd name="adj2" fmla="val -88404"/>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反馈</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10" name="圆角矩形标注 12"/>
          <p:cNvSpPr/>
          <p:nvPr/>
        </p:nvSpPr>
        <p:spPr>
          <a:xfrm>
            <a:off x="9835867" y="3311294"/>
            <a:ext cx="1068438" cy="744150"/>
          </a:xfrm>
          <a:prstGeom prst="wedgeRoundRectCallout">
            <a:avLst>
              <a:gd name="adj1" fmla="val 3564"/>
              <a:gd name="adj2" fmla="val -76896"/>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输入</a:t>
            </a:r>
            <a:r>
              <a:rPr lang="en-US" altLang="zh-CN" b="1" dirty="0">
                <a:solidFill>
                  <a:schemeClr val="tx1"/>
                </a:solidFill>
                <a:latin typeface="Times New Roman" panose="02020603050405020304" pitchFamily="18" charset="0"/>
                <a:cs typeface="Times New Roman" panose="02020603050405020304" pitchFamily="18" charset="0"/>
              </a:rPr>
              <a:t>/</a:t>
            </a:r>
            <a:r>
              <a:rPr lang="zh-CN" altLang="en-US" b="1" dirty="0">
                <a:solidFill>
                  <a:schemeClr val="tx1"/>
                </a:solidFill>
                <a:latin typeface="Times New Roman" panose="02020603050405020304" pitchFamily="18" charset="0"/>
                <a:cs typeface="Times New Roman" panose="02020603050405020304" pitchFamily="18" charset="0"/>
              </a:rPr>
              <a:t>输出口</a:t>
            </a:r>
            <a:endParaRPr lang="zh-CN" altLang="en-US" b="1" dirty="0">
              <a:solidFill>
                <a:schemeClr val="tx1"/>
              </a:solidFill>
              <a:latin typeface="Times New Roman" panose="02020603050405020304" pitchFamily="18" charset="0"/>
              <a:cs typeface="Times New Roman" panose="02020603050405020304" pitchFamily="18" charset="0"/>
            </a:endParaRPr>
          </a:p>
        </p:txBody>
      </p:sp>
      <p:cxnSp>
        <p:nvCxnSpPr>
          <p:cNvPr id="11" name="直接连接符 10"/>
          <p:cNvCxnSpPr/>
          <p:nvPr/>
        </p:nvCxnSpPr>
        <p:spPr>
          <a:xfrm flipH="1">
            <a:off x="6430901" y="6186384"/>
            <a:ext cx="2700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6430900" y="3708000"/>
            <a:ext cx="2700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圆角矩形标注 8"/>
          <p:cNvSpPr/>
          <p:nvPr/>
        </p:nvSpPr>
        <p:spPr>
          <a:xfrm>
            <a:off x="6019053" y="3878131"/>
            <a:ext cx="1404000" cy="362353"/>
          </a:xfrm>
          <a:prstGeom prst="wedgeRoundRectCallout">
            <a:avLst>
              <a:gd name="adj1" fmla="val 1668"/>
              <a:gd name="adj2" fmla="val -15625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固定或阵列</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14" name="圆角矩形标注 15"/>
          <p:cNvSpPr/>
          <p:nvPr/>
        </p:nvSpPr>
        <p:spPr>
          <a:xfrm>
            <a:off x="9811103" y="5778235"/>
            <a:ext cx="1068438" cy="744150"/>
          </a:xfrm>
          <a:prstGeom prst="wedgeRoundRectCallout">
            <a:avLst>
              <a:gd name="adj1" fmla="val 5466"/>
              <a:gd name="adj2" fmla="val -77806"/>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输入</a:t>
            </a:r>
            <a:r>
              <a:rPr lang="en-US" altLang="zh-CN" b="1" dirty="0">
                <a:solidFill>
                  <a:schemeClr val="tx1"/>
                </a:solidFill>
                <a:latin typeface="Times New Roman" panose="02020603050405020304" pitchFamily="18" charset="0"/>
                <a:cs typeface="Times New Roman" panose="02020603050405020304" pitchFamily="18" charset="0"/>
              </a:rPr>
              <a:t>/</a:t>
            </a:r>
            <a:r>
              <a:rPr lang="zh-CN" altLang="en-US" b="1" dirty="0">
                <a:solidFill>
                  <a:schemeClr val="tx1"/>
                </a:solidFill>
                <a:latin typeface="Times New Roman" panose="02020603050405020304" pitchFamily="18" charset="0"/>
                <a:cs typeface="Times New Roman" panose="02020603050405020304" pitchFamily="18" charset="0"/>
              </a:rPr>
              <a:t>输出口</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15" name="圆角矩形标注 16"/>
          <p:cNvSpPr/>
          <p:nvPr/>
        </p:nvSpPr>
        <p:spPr>
          <a:xfrm>
            <a:off x="1629020" y="2923173"/>
            <a:ext cx="792088" cy="432047"/>
          </a:xfrm>
          <a:prstGeom prst="wedgeRoundRectCallout">
            <a:avLst>
              <a:gd name="adj1" fmla="val -6592"/>
              <a:gd name="adj2" fmla="val 91684"/>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输入</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16" name="圆角矩形标注 18"/>
          <p:cNvSpPr/>
          <p:nvPr/>
        </p:nvSpPr>
        <p:spPr>
          <a:xfrm>
            <a:off x="7519405" y="3878131"/>
            <a:ext cx="858851" cy="372075"/>
          </a:xfrm>
          <a:prstGeom prst="wedgeRoundRectCallout">
            <a:avLst>
              <a:gd name="adj1" fmla="val 16922"/>
              <a:gd name="adj2" fmla="val -88404"/>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反馈</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17" name="圆角矩形标注 19"/>
          <p:cNvSpPr/>
          <p:nvPr/>
        </p:nvSpPr>
        <p:spPr>
          <a:xfrm>
            <a:off x="5893169" y="6254395"/>
            <a:ext cx="1404000" cy="362353"/>
          </a:xfrm>
          <a:prstGeom prst="wedgeRoundRectCallout">
            <a:avLst>
              <a:gd name="adj1" fmla="val 997"/>
              <a:gd name="adj2" fmla="val -13804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固定或阵列</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21" name="文本框 20"/>
          <p:cNvSpPr txBox="1"/>
          <p:nvPr/>
        </p:nvSpPr>
        <p:spPr>
          <a:xfrm>
            <a:off x="10607842" y="4406296"/>
            <a:ext cx="1423405" cy="676852"/>
          </a:xfrm>
          <a:prstGeom prst="rect">
            <a:avLst/>
          </a:prstGeom>
          <a:noFill/>
        </p:spPr>
        <p:txBody>
          <a:bodyPr wrap="square">
            <a:spAutoFit/>
          </a:bodyPr>
          <a:lstStyle/>
          <a:p>
            <a:pPr algn="ctr">
              <a:lnSpc>
                <a:spcPct val="110000"/>
              </a:lnSpc>
              <a:spcAft>
                <a:spcPts val="600"/>
              </a:spcAft>
            </a:pPr>
            <a:r>
              <a:rPr lang="en-US" altLang="zh-CN" sz="1800" b="1" dirty="0">
                <a:latin typeface="Times New Roman" panose="02020603050405020304" pitchFamily="18" charset="0"/>
                <a:cs typeface="Times New Roman" panose="02020603050405020304" pitchFamily="18" charset="0"/>
              </a:rPr>
              <a:t>PAL16V8</a:t>
            </a:r>
            <a:r>
              <a:rPr lang="zh-CN" altLang="en-US" sz="1800" b="1" dirty="0">
                <a:latin typeface="Times New Roman" panose="02020603050405020304" pitchFamily="18" charset="0"/>
                <a:cs typeface="Times New Roman" panose="02020603050405020304" pitchFamily="18" charset="0"/>
              </a:rPr>
              <a:t>的部分结构图</a:t>
            </a:r>
            <a:endParaRPr lang="zh-CN" altLang="en-US" sz="18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strVal val="#ppt_w*0.70"/>
                                          </p:val>
                                        </p:tav>
                                        <p:tav tm="100000">
                                          <p:val>
                                            <p:strVal val="#ppt_w"/>
                                          </p:val>
                                        </p:tav>
                                      </p:tavLst>
                                    </p:anim>
                                    <p:anim calcmode="lin" valueType="num">
                                      <p:cBhvr>
                                        <p:cTn id="16" dur="1000" fill="hold"/>
                                        <p:tgtEl>
                                          <p:spTgt spid="3"/>
                                        </p:tgtEl>
                                        <p:attrNameLst>
                                          <p:attrName>ppt_h</p:attrName>
                                        </p:attrNameLst>
                                      </p:cBhvr>
                                      <p:tavLst>
                                        <p:tav tm="0">
                                          <p:val>
                                            <p:strVal val="#ppt_h"/>
                                          </p:val>
                                        </p:tav>
                                        <p:tav tm="100000">
                                          <p:val>
                                            <p:strVal val="#ppt_h"/>
                                          </p:val>
                                        </p:tav>
                                      </p:tavLst>
                                    </p:anim>
                                    <p:animEffect transition="in" filter="fade">
                                      <p:cBhvr>
                                        <p:cTn id="17" dur="1000"/>
                                        <p:tgtEl>
                                          <p:spTgt spid="3"/>
                                        </p:tgtEl>
                                      </p:cBhvr>
                                    </p:animEffect>
                                  </p:childTnLst>
                                </p:cTn>
                              </p:par>
                            </p:childTnLst>
                          </p:cTn>
                        </p:par>
                        <p:par>
                          <p:cTn id="18" fill="hold">
                            <p:stCondLst>
                              <p:cond delay="1000"/>
                            </p:stCondLst>
                            <p:childTnLst>
                              <p:par>
                                <p:cTn id="19" presetID="55"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1000" fill="hold"/>
                                        <p:tgtEl>
                                          <p:spTgt spid="15"/>
                                        </p:tgtEl>
                                        <p:attrNameLst>
                                          <p:attrName>ppt_w</p:attrName>
                                        </p:attrNameLst>
                                      </p:cBhvr>
                                      <p:tavLst>
                                        <p:tav tm="0">
                                          <p:val>
                                            <p:strVal val="#ppt_w*0.70"/>
                                          </p:val>
                                        </p:tav>
                                        <p:tav tm="100000">
                                          <p:val>
                                            <p:strVal val="#ppt_w"/>
                                          </p:val>
                                        </p:tav>
                                      </p:tavLst>
                                    </p:anim>
                                    <p:anim calcmode="lin" valueType="num">
                                      <p:cBhvr>
                                        <p:cTn id="22" dur="1000" fill="hold"/>
                                        <p:tgtEl>
                                          <p:spTgt spid="15"/>
                                        </p:tgtEl>
                                        <p:attrNameLst>
                                          <p:attrName>ppt_h</p:attrName>
                                        </p:attrNameLst>
                                      </p:cBhvr>
                                      <p:tavLst>
                                        <p:tav tm="0">
                                          <p:val>
                                            <p:strVal val="#ppt_h"/>
                                          </p:val>
                                        </p:tav>
                                        <p:tav tm="100000">
                                          <p:val>
                                            <p:strVal val="#ppt_h"/>
                                          </p:val>
                                        </p:tav>
                                      </p:tavLst>
                                    </p:anim>
                                    <p:animEffect transition="in" filter="fade">
                                      <p:cBhvr>
                                        <p:cTn id="23" dur="1000"/>
                                        <p:tgtEl>
                                          <p:spTgt spid="15"/>
                                        </p:tgtEl>
                                      </p:cBhvr>
                                    </p:animEffect>
                                  </p:childTnLst>
                                </p:cTn>
                              </p:par>
                            </p:childTnLst>
                          </p:cTn>
                        </p:par>
                        <p:par>
                          <p:cTn id="24" fill="hold">
                            <p:stCondLst>
                              <p:cond delay="2000"/>
                            </p:stCondLst>
                            <p:childTnLst>
                              <p:par>
                                <p:cTn id="25" presetID="55"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strVal val="#ppt_w*0.70"/>
                                          </p:val>
                                        </p:tav>
                                        <p:tav tm="100000">
                                          <p:val>
                                            <p:strVal val="#ppt_w"/>
                                          </p:val>
                                        </p:tav>
                                      </p:tavLst>
                                    </p:anim>
                                    <p:anim calcmode="lin" valueType="num">
                                      <p:cBhvr>
                                        <p:cTn id="28" dur="1000" fill="hold"/>
                                        <p:tgtEl>
                                          <p:spTgt spid="8"/>
                                        </p:tgtEl>
                                        <p:attrNameLst>
                                          <p:attrName>ppt_h</p:attrName>
                                        </p:attrNameLst>
                                      </p:cBhvr>
                                      <p:tavLst>
                                        <p:tav tm="0">
                                          <p:val>
                                            <p:strVal val="#ppt_h"/>
                                          </p:val>
                                        </p:tav>
                                        <p:tav tm="100000">
                                          <p:val>
                                            <p:strVal val="#ppt_h"/>
                                          </p:val>
                                        </p:tav>
                                      </p:tavLst>
                                    </p:anim>
                                    <p:animEffect transition="in" filter="fade">
                                      <p:cBhvr>
                                        <p:cTn id="29" dur="1000"/>
                                        <p:tgtEl>
                                          <p:spTgt spid="8"/>
                                        </p:tgtEl>
                                      </p:cBhvr>
                                    </p:animEffect>
                                  </p:childTnLst>
                                </p:cTn>
                              </p:par>
                            </p:childTnLst>
                          </p:cTn>
                        </p:par>
                        <p:par>
                          <p:cTn id="30" fill="hold">
                            <p:stCondLst>
                              <p:cond delay="3000"/>
                            </p:stCondLst>
                            <p:childTnLst>
                              <p:par>
                                <p:cTn id="31" presetID="55"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1000" fill="hold"/>
                                        <p:tgtEl>
                                          <p:spTgt spid="10"/>
                                        </p:tgtEl>
                                        <p:attrNameLst>
                                          <p:attrName>ppt_w</p:attrName>
                                        </p:attrNameLst>
                                      </p:cBhvr>
                                      <p:tavLst>
                                        <p:tav tm="0">
                                          <p:val>
                                            <p:strVal val="#ppt_w*0.70"/>
                                          </p:val>
                                        </p:tav>
                                        <p:tav tm="100000">
                                          <p:val>
                                            <p:strVal val="#ppt_w"/>
                                          </p:val>
                                        </p:tav>
                                      </p:tavLst>
                                    </p:anim>
                                    <p:anim calcmode="lin" valueType="num">
                                      <p:cBhvr>
                                        <p:cTn id="34" dur="1000" fill="hold"/>
                                        <p:tgtEl>
                                          <p:spTgt spid="10"/>
                                        </p:tgtEl>
                                        <p:attrNameLst>
                                          <p:attrName>ppt_h</p:attrName>
                                        </p:attrNameLst>
                                      </p:cBhvr>
                                      <p:tavLst>
                                        <p:tav tm="0">
                                          <p:val>
                                            <p:strVal val="#ppt_h"/>
                                          </p:val>
                                        </p:tav>
                                        <p:tav tm="100000">
                                          <p:val>
                                            <p:strVal val="#ppt_h"/>
                                          </p:val>
                                        </p:tav>
                                      </p:tavLst>
                                    </p:anim>
                                    <p:animEffect transition="in" filter="fade">
                                      <p:cBhvr>
                                        <p:cTn id="35" dur="1000"/>
                                        <p:tgtEl>
                                          <p:spTgt spid="10"/>
                                        </p:tgtEl>
                                      </p:cBhvr>
                                    </p:animEffect>
                                  </p:childTnLst>
                                </p:cTn>
                              </p:par>
                            </p:childTnLst>
                          </p:cTn>
                        </p:par>
                        <p:par>
                          <p:cTn id="36" fill="hold">
                            <p:stCondLst>
                              <p:cond delay="4000"/>
                            </p:stCondLst>
                            <p:childTnLst>
                              <p:par>
                                <p:cTn id="37" presetID="55"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1000" fill="hold"/>
                                        <p:tgtEl>
                                          <p:spTgt spid="14"/>
                                        </p:tgtEl>
                                        <p:attrNameLst>
                                          <p:attrName>ppt_w</p:attrName>
                                        </p:attrNameLst>
                                      </p:cBhvr>
                                      <p:tavLst>
                                        <p:tav tm="0">
                                          <p:val>
                                            <p:strVal val="#ppt_w*0.70"/>
                                          </p:val>
                                        </p:tav>
                                        <p:tav tm="100000">
                                          <p:val>
                                            <p:strVal val="#ppt_w"/>
                                          </p:val>
                                        </p:tav>
                                      </p:tavLst>
                                    </p:anim>
                                    <p:anim calcmode="lin" valueType="num">
                                      <p:cBhvr>
                                        <p:cTn id="40" dur="1000" fill="hold"/>
                                        <p:tgtEl>
                                          <p:spTgt spid="14"/>
                                        </p:tgtEl>
                                        <p:attrNameLst>
                                          <p:attrName>ppt_h</p:attrName>
                                        </p:attrNameLst>
                                      </p:cBhvr>
                                      <p:tavLst>
                                        <p:tav tm="0">
                                          <p:val>
                                            <p:strVal val="#ppt_h"/>
                                          </p:val>
                                        </p:tav>
                                        <p:tav tm="100000">
                                          <p:val>
                                            <p:strVal val="#ppt_h"/>
                                          </p:val>
                                        </p:tav>
                                      </p:tavLst>
                                    </p:anim>
                                    <p:animEffect transition="in" filter="fade">
                                      <p:cBhvr>
                                        <p:cTn id="41" dur="10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55"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1000" fill="hold"/>
                                        <p:tgtEl>
                                          <p:spTgt spid="5"/>
                                        </p:tgtEl>
                                        <p:attrNameLst>
                                          <p:attrName>ppt_w</p:attrName>
                                        </p:attrNameLst>
                                      </p:cBhvr>
                                      <p:tavLst>
                                        <p:tav tm="0">
                                          <p:val>
                                            <p:strVal val="#ppt_w*0.70"/>
                                          </p:val>
                                        </p:tav>
                                        <p:tav tm="100000">
                                          <p:val>
                                            <p:strVal val="#ppt_w"/>
                                          </p:val>
                                        </p:tav>
                                      </p:tavLst>
                                    </p:anim>
                                    <p:anim calcmode="lin" valueType="num">
                                      <p:cBhvr>
                                        <p:cTn id="47" dur="1000" fill="hold"/>
                                        <p:tgtEl>
                                          <p:spTgt spid="5"/>
                                        </p:tgtEl>
                                        <p:attrNameLst>
                                          <p:attrName>ppt_h</p:attrName>
                                        </p:attrNameLst>
                                      </p:cBhvr>
                                      <p:tavLst>
                                        <p:tav tm="0">
                                          <p:val>
                                            <p:strVal val="#ppt_h"/>
                                          </p:val>
                                        </p:tav>
                                        <p:tav tm="100000">
                                          <p:val>
                                            <p:strVal val="#ppt_h"/>
                                          </p:val>
                                        </p:tav>
                                      </p:tavLst>
                                    </p:anim>
                                    <p:animEffect transition="in" filter="fade">
                                      <p:cBhvr>
                                        <p:cTn id="48" dur="10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55"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1000" fill="hold"/>
                                        <p:tgtEl>
                                          <p:spTgt spid="13"/>
                                        </p:tgtEl>
                                        <p:attrNameLst>
                                          <p:attrName>ppt_w</p:attrName>
                                        </p:attrNameLst>
                                      </p:cBhvr>
                                      <p:tavLst>
                                        <p:tav tm="0">
                                          <p:val>
                                            <p:strVal val="#ppt_w*0.70"/>
                                          </p:val>
                                        </p:tav>
                                        <p:tav tm="100000">
                                          <p:val>
                                            <p:strVal val="#ppt_w"/>
                                          </p:val>
                                        </p:tav>
                                      </p:tavLst>
                                    </p:anim>
                                    <p:anim calcmode="lin" valueType="num">
                                      <p:cBhvr>
                                        <p:cTn id="54" dur="1000" fill="hold"/>
                                        <p:tgtEl>
                                          <p:spTgt spid="13"/>
                                        </p:tgtEl>
                                        <p:attrNameLst>
                                          <p:attrName>ppt_h</p:attrName>
                                        </p:attrNameLst>
                                      </p:cBhvr>
                                      <p:tavLst>
                                        <p:tav tm="0">
                                          <p:val>
                                            <p:strVal val="#ppt_h"/>
                                          </p:val>
                                        </p:tav>
                                        <p:tav tm="100000">
                                          <p:val>
                                            <p:strVal val="#ppt_h"/>
                                          </p:val>
                                        </p:tav>
                                      </p:tavLst>
                                    </p:anim>
                                    <p:animEffect transition="in" filter="fade">
                                      <p:cBhvr>
                                        <p:cTn id="55" dur="1000"/>
                                        <p:tgtEl>
                                          <p:spTgt spid="13"/>
                                        </p:tgtEl>
                                      </p:cBhvr>
                                    </p:animEffect>
                                  </p:childTnLst>
                                </p:cTn>
                              </p:par>
                            </p:childTnLst>
                          </p:cTn>
                        </p:par>
                        <p:par>
                          <p:cTn id="56" fill="hold">
                            <p:stCondLst>
                              <p:cond delay="1000"/>
                            </p:stCondLst>
                            <p:childTnLst>
                              <p:par>
                                <p:cTn id="57" presetID="55"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p:cTn id="59" dur="1000" fill="hold"/>
                                        <p:tgtEl>
                                          <p:spTgt spid="17"/>
                                        </p:tgtEl>
                                        <p:attrNameLst>
                                          <p:attrName>ppt_w</p:attrName>
                                        </p:attrNameLst>
                                      </p:cBhvr>
                                      <p:tavLst>
                                        <p:tav tm="0">
                                          <p:val>
                                            <p:strVal val="#ppt_w*0.70"/>
                                          </p:val>
                                        </p:tav>
                                        <p:tav tm="100000">
                                          <p:val>
                                            <p:strVal val="#ppt_w"/>
                                          </p:val>
                                        </p:tav>
                                      </p:tavLst>
                                    </p:anim>
                                    <p:anim calcmode="lin" valueType="num">
                                      <p:cBhvr>
                                        <p:cTn id="60" dur="1000" fill="hold"/>
                                        <p:tgtEl>
                                          <p:spTgt spid="17"/>
                                        </p:tgtEl>
                                        <p:attrNameLst>
                                          <p:attrName>ppt_h</p:attrName>
                                        </p:attrNameLst>
                                      </p:cBhvr>
                                      <p:tavLst>
                                        <p:tav tm="0">
                                          <p:val>
                                            <p:strVal val="#ppt_h"/>
                                          </p:val>
                                        </p:tav>
                                        <p:tav tm="100000">
                                          <p:val>
                                            <p:strVal val="#ppt_h"/>
                                          </p:val>
                                        </p:tav>
                                      </p:tavLst>
                                    </p:anim>
                                    <p:animEffect transition="in" filter="fade">
                                      <p:cBhvr>
                                        <p:cTn id="61" dur="10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right)">
                                      <p:cBhvr>
                                        <p:cTn id="66" dur="500"/>
                                        <p:tgtEl>
                                          <p:spTgt spid="12"/>
                                        </p:tgtEl>
                                      </p:cBhvr>
                                    </p:animEffect>
                                  </p:childTnLst>
                                </p:cTn>
                              </p:par>
                              <p:par>
                                <p:cTn id="67" presetID="22" presetClass="entr" presetSubtype="2" fill="hold"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wipe(right)">
                                      <p:cBhvr>
                                        <p:cTn id="69" dur="500"/>
                                        <p:tgtEl>
                                          <p:spTgt spid="11"/>
                                        </p:tgtEl>
                                      </p:cBhvr>
                                    </p:animEffect>
                                  </p:childTnLst>
                                </p:cTn>
                              </p:par>
                            </p:childTnLst>
                          </p:cTn>
                        </p:par>
                        <p:par>
                          <p:cTn id="70" fill="hold">
                            <p:stCondLst>
                              <p:cond delay="500"/>
                            </p:stCondLst>
                            <p:childTnLst>
                              <p:par>
                                <p:cTn id="71" presetID="55" presetClass="entr" presetSubtype="0" fill="hold" grpId="0" nodeType="after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p:cTn id="73" dur="1000" fill="hold"/>
                                        <p:tgtEl>
                                          <p:spTgt spid="16"/>
                                        </p:tgtEl>
                                        <p:attrNameLst>
                                          <p:attrName>ppt_w</p:attrName>
                                        </p:attrNameLst>
                                      </p:cBhvr>
                                      <p:tavLst>
                                        <p:tav tm="0">
                                          <p:val>
                                            <p:strVal val="#ppt_w*0.70"/>
                                          </p:val>
                                        </p:tav>
                                        <p:tav tm="100000">
                                          <p:val>
                                            <p:strVal val="#ppt_w"/>
                                          </p:val>
                                        </p:tav>
                                      </p:tavLst>
                                    </p:anim>
                                    <p:anim calcmode="lin" valueType="num">
                                      <p:cBhvr>
                                        <p:cTn id="74" dur="1000" fill="hold"/>
                                        <p:tgtEl>
                                          <p:spTgt spid="16"/>
                                        </p:tgtEl>
                                        <p:attrNameLst>
                                          <p:attrName>ppt_h</p:attrName>
                                        </p:attrNameLst>
                                      </p:cBhvr>
                                      <p:tavLst>
                                        <p:tav tm="0">
                                          <p:val>
                                            <p:strVal val="#ppt_h"/>
                                          </p:val>
                                        </p:tav>
                                        <p:tav tm="100000">
                                          <p:val>
                                            <p:strVal val="#ppt_h"/>
                                          </p:val>
                                        </p:tav>
                                      </p:tavLst>
                                    </p:anim>
                                    <p:animEffect transition="in" filter="fade">
                                      <p:cBhvr>
                                        <p:cTn id="75" dur="1000"/>
                                        <p:tgtEl>
                                          <p:spTgt spid="16"/>
                                        </p:tgtEl>
                                      </p:cBhvr>
                                    </p:animEffect>
                                  </p:childTnLst>
                                </p:cTn>
                              </p:par>
                              <p:par>
                                <p:cTn id="76" presetID="55" presetClass="entr" presetSubtype="0" fill="hold" grpId="0" nodeType="withEffect">
                                  <p:stCondLst>
                                    <p:cond delay="0"/>
                                  </p:stCondLst>
                                  <p:childTnLst>
                                    <p:set>
                                      <p:cBhvr>
                                        <p:cTn id="77" dur="1" fill="hold">
                                          <p:stCondLst>
                                            <p:cond delay="0"/>
                                          </p:stCondLst>
                                        </p:cTn>
                                        <p:tgtEl>
                                          <p:spTgt spid="9"/>
                                        </p:tgtEl>
                                        <p:attrNameLst>
                                          <p:attrName>style.visibility</p:attrName>
                                        </p:attrNameLst>
                                      </p:cBhvr>
                                      <p:to>
                                        <p:strVal val="visible"/>
                                      </p:to>
                                    </p:set>
                                    <p:anim calcmode="lin" valueType="num">
                                      <p:cBhvr>
                                        <p:cTn id="78" dur="1000" fill="hold"/>
                                        <p:tgtEl>
                                          <p:spTgt spid="9"/>
                                        </p:tgtEl>
                                        <p:attrNameLst>
                                          <p:attrName>ppt_w</p:attrName>
                                        </p:attrNameLst>
                                      </p:cBhvr>
                                      <p:tavLst>
                                        <p:tav tm="0">
                                          <p:val>
                                            <p:strVal val="#ppt_w*0.70"/>
                                          </p:val>
                                        </p:tav>
                                        <p:tav tm="100000">
                                          <p:val>
                                            <p:strVal val="#ppt_w"/>
                                          </p:val>
                                        </p:tav>
                                      </p:tavLst>
                                    </p:anim>
                                    <p:anim calcmode="lin" valueType="num">
                                      <p:cBhvr>
                                        <p:cTn id="79" dur="1000" fill="hold"/>
                                        <p:tgtEl>
                                          <p:spTgt spid="9"/>
                                        </p:tgtEl>
                                        <p:attrNameLst>
                                          <p:attrName>ppt_h</p:attrName>
                                        </p:attrNameLst>
                                      </p:cBhvr>
                                      <p:tavLst>
                                        <p:tav tm="0">
                                          <p:val>
                                            <p:strVal val="#ppt_h"/>
                                          </p:val>
                                        </p:tav>
                                        <p:tav tm="100000">
                                          <p:val>
                                            <p:strVal val="#ppt_h"/>
                                          </p:val>
                                        </p:tav>
                                      </p:tavLst>
                                    </p:anim>
                                    <p:animEffect transition="in" filter="fade">
                                      <p:cBhvr>
                                        <p:cTn id="8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P spid="9" grpId="0" animBg="1"/>
      <p:bldP spid="10" grpId="0" animBg="1"/>
      <p:bldP spid="13" grpId="0" animBg="1"/>
      <p:bldP spid="14" grpId="0" animBg="1"/>
      <p:bldP spid="15" grpId="0" animBg="1"/>
      <p:bldP spid="16" grpId="0" animBg="1"/>
      <p:bldP spid="17" grpId="0" animBg="1"/>
      <p:bldP spid="2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TextPlaceholder 1"/>
          <p:cNvSpPr>
            <a:spLocks noGrp="1"/>
          </p:cNvSpPr>
          <p:nvPr>
            <p:ph type="body" sz="quarter" idx="10"/>
            <p:custDataLst>
              <p:tags r:id="rId1"/>
            </p:custDataLst>
          </p:nvPr>
        </p:nvSpPr>
        <p:spPr/>
        <p:txBody>
          <a:bodyPr>
            <a:normAutofit/>
          </a:bodyPr>
          <a:lstStyle/>
          <a:p>
            <a:r>
              <a:rPr lang="en-US" altLang="zh-CN" dirty="0">
                <a:latin typeface="+mj-ea"/>
                <a:ea typeface="+mj-ea"/>
              </a:rPr>
              <a:t>4.10 </a:t>
            </a:r>
            <a:r>
              <a:rPr lang="zh-CN" altLang="en-US" dirty="0">
                <a:latin typeface="+mj-ea"/>
                <a:ea typeface="+mj-ea"/>
              </a:rPr>
              <a:t>组合电路的竞争与冒险 </a:t>
            </a:r>
            <a:endParaRPr lang="zh-CN" altLang="en-US" dirty="0">
              <a:latin typeface="+mj-ea"/>
              <a:ea typeface="+mj-ea"/>
            </a:endParaRPr>
          </a:p>
          <a:p>
            <a:pPr marL="0" indent="0">
              <a:buNone/>
            </a:pP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PA-TextPlaceholder 2"/>
          <p:cNvSpPr>
            <a:spLocks noGrp="1"/>
          </p:cNvSpPr>
          <p:nvPr>
            <p:ph type="body" sz="quarter" idx="11"/>
            <p:custDataLst>
              <p:tags r:id="rId2"/>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rPr>
              <a:t>4.9 </a:t>
            </a:r>
            <a:r>
              <a:rPr kumimoji="1" lang="zh-CN" altLang="en-US" dirty="0">
                <a:latin typeface="微软雅黑" panose="020B0503020204020204" pitchFamily="34" charset="-122"/>
                <a:ea typeface="微软雅黑" panose="020B0503020204020204" pitchFamily="34" charset="-122"/>
              </a:rPr>
              <a:t>可编程逻辑器件的结构与原理</a:t>
            </a:r>
            <a:endParaRPr kumimoji="1" lang="zh-CN" altLang="en-US" dirty="0">
              <a:latin typeface="微软雅黑" panose="020B0503020204020204" pitchFamily="34" charset="-122"/>
              <a:ea typeface="微软雅黑" panose="020B0503020204020204" pitchFamily="34" charset="-122"/>
            </a:endParaRPr>
          </a:p>
        </p:txBody>
      </p:sp>
      <p:sp>
        <p:nvSpPr>
          <p:cNvPr id="4" name="PA-TextPlaceholder 3"/>
          <p:cNvSpPr>
            <a:spLocks noGrp="1"/>
          </p:cNvSpPr>
          <p:nvPr>
            <p:ph type="body" sz="quarter" idx="12"/>
            <p:custDataLst>
              <p:tags r:id="rId3"/>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rPr>
              <a:t>4.8 </a:t>
            </a:r>
            <a:r>
              <a:rPr kumimoji="1" lang="zh-CN" altLang="en-US" dirty="0">
                <a:latin typeface="微软雅黑" panose="020B0503020204020204" pitchFamily="34" charset="-122"/>
                <a:ea typeface="微软雅黑" panose="020B0503020204020204" pitchFamily="34" charset="-122"/>
              </a:rPr>
              <a:t>广义译码器概念 </a:t>
            </a:r>
            <a:endParaRPr kumimoji="1" lang="zh-CN" altLang="en-US" dirty="0">
              <a:latin typeface="微软雅黑" panose="020B0503020204020204" pitchFamily="34" charset="-122"/>
              <a:ea typeface="微软雅黑" panose="020B0503020204020204" pitchFamily="34" charset="-122"/>
            </a:endParaRPr>
          </a:p>
        </p:txBody>
      </p:sp>
      <p:sp>
        <p:nvSpPr>
          <p:cNvPr id="5" name="PA-TextPlaceholder 4"/>
          <p:cNvSpPr>
            <a:spLocks noGrp="1"/>
          </p:cNvSpPr>
          <p:nvPr>
            <p:ph type="body" sz="quarter" idx="13"/>
            <p:custDataLst>
              <p:tags r:id="rId4"/>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4.7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比较器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TextPlaceholder 9"/>
          <p:cNvSpPr>
            <a:spLocks noGrp="1"/>
          </p:cNvSpPr>
          <p:nvPr>
            <p:ph type="body" sz="quarter" idx="14"/>
            <p:custDataLst>
              <p:tags r:id="rId5"/>
            </p:custDataLst>
          </p:nvPr>
        </p:nvSpPr>
        <p:spPr/>
        <p:txBody>
          <a:body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占位符 5"/>
          <p:cNvSpPr>
            <a:spLocks noGrp="1"/>
          </p:cNvSpPr>
          <p:nvPr>
            <p:ph type="body" sz="quarter" idx="15"/>
          </p:nvPr>
        </p:nvSpPr>
        <p:spPr/>
        <p:txBody>
          <a:bodyPr/>
          <a:lstStyle/>
          <a:p>
            <a:endParaRPr lang="zh-CN" altLang="en-US" dirty="0"/>
          </a:p>
        </p:txBody>
      </p:sp>
      <p:sp>
        <p:nvSpPr>
          <p:cNvPr id="7" name="文本占位符 6"/>
          <p:cNvSpPr>
            <a:spLocks noGrp="1"/>
          </p:cNvSpPr>
          <p:nvPr>
            <p:ph type="body" sz="quarter" idx="16"/>
          </p:nvPr>
        </p:nvSpPr>
        <p:spPr/>
        <p:txBody>
          <a:bodyPr/>
          <a:lstStyle/>
          <a:p>
            <a:endParaRPr lang="zh-CN" altLang="en-US" dirty="0"/>
          </a:p>
        </p:txBody>
      </p:sp>
      <p:sp>
        <p:nvSpPr>
          <p:cNvPr id="8" name="文本占位符 7"/>
          <p:cNvSpPr>
            <a:spLocks noGrp="1"/>
          </p:cNvSpPr>
          <p:nvPr>
            <p:ph type="body" sz="quarter" idx="17"/>
          </p:nvPr>
        </p:nvSpPr>
        <p:spPr/>
        <p:txBody>
          <a:bodyPr/>
          <a:lstStyle/>
          <a:p>
            <a:endParaRPr lang="zh-CN" altLang="en-US" dirty="0"/>
          </a:p>
        </p:txBody>
      </p:sp>
      <p:sp>
        <p:nvSpPr>
          <p:cNvPr id="9" name="文本占位符 8"/>
          <p:cNvSpPr>
            <a:spLocks noGrp="1"/>
          </p:cNvSpPr>
          <p:nvPr>
            <p:ph type="body" sz="quarter" idx="18"/>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占位符 14"/>
          <p:cNvSpPr>
            <a:spLocks noGrp="1"/>
          </p:cNvSpPr>
          <p:nvPr>
            <p:ph type="body" sz="quarter" idx="19"/>
          </p:nvPr>
        </p:nvSpPr>
        <p:spPr/>
        <p:txBody>
          <a:body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PA-TextPlaceholder 4"/>
          <p:cNvSpPr txBox="1"/>
          <p:nvPr>
            <p:custDataLst>
              <p:tags r:id="rId6"/>
            </p:custDataLst>
          </p:nvPr>
        </p:nvSpPr>
        <p:spPr>
          <a:xfrm>
            <a:off x="3313081" y="1999847"/>
            <a:ext cx="11755471" cy="47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rgbClr val="005286"/>
                </a:solidFill>
                <a:latin typeface="Songti SC" panose="02010600040101010101" pitchFamily="2" charset="-122"/>
                <a:ea typeface="Songti SC" panose="0201060004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PA-矩形 6"/>
          <p:cNvSpPr>
            <a:spLocks noChangeArrowheads="1"/>
          </p:cNvSpPr>
          <p:nvPr>
            <p:custDataLst>
              <p:tags r:id="rId1"/>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16741" name="PA-矩形 3"/>
          <p:cNvSpPr txBox="1">
            <a:spLocks noChangeArrowheads="1"/>
          </p:cNvSpPr>
          <p:nvPr>
            <p:custDataLst>
              <p:tags r:id="rId2"/>
            </p:custDataLst>
          </p:nvPr>
        </p:nvSpPr>
        <p:spPr bwMode="auto">
          <a:xfrm>
            <a:off x="1143130" y="1752600"/>
            <a:ext cx="10591522" cy="191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eaLnBrk="1" hangingPunct="1">
              <a:buSzPct val="80000"/>
              <a:buFont typeface="Wingdings" panose="05000000000000000000" pitchFamily="2" charset="2"/>
              <a:buNone/>
            </a:pPr>
            <a:r>
              <a:rPr lang="zh-CN" altLang="en-US" sz="2400" b="1" dirty="0">
                <a:solidFill>
                  <a:srgbClr val="000000"/>
                </a:solidFill>
                <a:latin typeface="Times New Roman" panose="02020603050405020304" pitchFamily="18" charset="0"/>
              </a:rPr>
              <a:t>一、</a:t>
            </a:r>
            <a:r>
              <a:rPr lang="zh-CN" altLang="en-US" sz="2400" b="1" dirty="0">
                <a:solidFill>
                  <a:srgbClr val="005286"/>
                </a:solidFill>
                <a:effectLst>
                  <a:outerShdw blurRad="38100" dist="38100" dir="2700000" algn="tl">
                    <a:srgbClr val="000000">
                      <a:alpha val="43137"/>
                    </a:srgbClr>
                  </a:outerShdw>
                </a:effectLst>
                <a:latin typeface="Times New Roman" panose="02020603050405020304" pitchFamily="18" charset="0"/>
              </a:rPr>
              <a:t>竞争</a:t>
            </a:r>
            <a:endParaRPr lang="zh-CN" altLang="en-US" sz="2400" b="1" dirty="0">
              <a:solidFill>
                <a:srgbClr val="005286"/>
              </a:solidFill>
              <a:effectLst>
                <a:outerShdw blurRad="38100" dist="38100" dir="2700000" algn="tl">
                  <a:srgbClr val="000000">
                    <a:alpha val="43137"/>
                  </a:srgbClr>
                </a:outerShdw>
              </a:effectLst>
              <a:latin typeface="Times New Roman" panose="02020603050405020304" pitchFamily="18" charset="0"/>
            </a:endParaRPr>
          </a:p>
          <a:p>
            <a:pPr eaLnBrk="1" hangingPunct="1">
              <a:buSzPct val="80000"/>
              <a:buFont typeface="Wingdings" panose="05000000000000000000" pitchFamily="2" charset="2"/>
              <a:buNone/>
            </a:pPr>
            <a:r>
              <a:rPr lang="zh-CN" altLang="en-US" sz="2400" b="1" dirty="0">
                <a:solidFill>
                  <a:srgbClr val="000000"/>
                </a:solidFill>
                <a:sym typeface="宋体" panose="02010600030101010101" pitchFamily="2" charset="-122"/>
              </a:rPr>
              <a:t>        两个输入“同时向相反的逻辑电平变化”，称存在“竞争”</a:t>
            </a:r>
            <a:endParaRPr lang="zh-CN" altLang="en-US" sz="2400" b="1" dirty="0">
              <a:solidFill>
                <a:srgbClr val="000000"/>
              </a:solidFill>
              <a:sym typeface="宋体" panose="02010600030101010101" pitchFamily="2" charset="-122"/>
            </a:endParaRPr>
          </a:p>
          <a:p>
            <a:pPr eaLnBrk="1" hangingPunct="1">
              <a:buSzPct val="80000"/>
              <a:buFont typeface="Wingdings" panose="05000000000000000000" pitchFamily="2" charset="2"/>
              <a:buNone/>
            </a:pPr>
            <a:r>
              <a:rPr lang="zh-CN" altLang="en-US" sz="2400" b="1" dirty="0">
                <a:solidFill>
                  <a:srgbClr val="000000"/>
                </a:solidFill>
                <a:sym typeface="宋体" panose="02010600030101010101" pitchFamily="2" charset="-122"/>
              </a:rPr>
              <a:t>二、</a:t>
            </a:r>
            <a:r>
              <a:rPr lang="zh-CN" altLang="en-US" sz="2400" b="1" dirty="0">
                <a:solidFill>
                  <a:srgbClr val="005286"/>
                </a:solidFill>
                <a:effectLst>
                  <a:outerShdw blurRad="38100" dist="38100" dir="2700000" algn="tl">
                    <a:srgbClr val="000000">
                      <a:alpha val="43137"/>
                    </a:srgbClr>
                  </a:outerShdw>
                </a:effectLst>
              </a:rPr>
              <a:t>竞争</a:t>
            </a:r>
            <a:r>
              <a:rPr lang="en-US" altLang="zh-CN" sz="2400" b="1" dirty="0">
                <a:solidFill>
                  <a:srgbClr val="005286"/>
                </a:solidFill>
                <a:effectLst>
                  <a:outerShdw blurRad="38100" dist="38100" dir="2700000" algn="tl">
                    <a:srgbClr val="000000">
                      <a:alpha val="43137"/>
                    </a:srgbClr>
                  </a:outerShdw>
                </a:effectLst>
              </a:rPr>
              <a:t>-</a:t>
            </a:r>
            <a:r>
              <a:rPr lang="zh-CN" altLang="en-US" sz="2400" b="1" dirty="0">
                <a:solidFill>
                  <a:srgbClr val="005286"/>
                </a:solidFill>
                <a:effectLst>
                  <a:outerShdw blurRad="38100" dist="38100" dir="2700000" algn="tl">
                    <a:srgbClr val="000000">
                      <a:alpha val="43137"/>
                    </a:srgbClr>
                  </a:outerShdw>
                </a:effectLst>
              </a:rPr>
              <a:t>冒险</a:t>
            </a:r>
            <a:endParaRPr lang="zh-CN" altLang="en-US" sz="2400" b="1" dirty="0">
              <a:solidFill>
                <a:srgbClr val="005286"/>
              </a:solidFill>
              <a:effectLst>
                <a:outerShdw blurRad="38100" dist="38100" dir="2700000" algn="tl">
                  <a:srgbClr val="000000">
                    <a:alpha val="43137"/>
                  </a:srgbClr>
                </a:outerShdw>
              </a:effectLst>
            </a:endParaRPr>
          </a:p>
          <a:p>
            <a:pPr eaLnBrk="1" hangingPunct="1">
              <a:buSzPct val="80000"/>
              <a:buFont typeface="Wingdings" panose="05000000000000000000" pitchFamily="2" charset="2"/>
              <a:buNone/>
            </a:pPr>
            <a:r>
              <a:rPr lang="zh-CN" altLang="en-US" sz="2400" b="1" dirty="0">
                <a:solidFill>
                  <a:srgbClr val="000000"/>
                </a:solidFill>
                <a:sym typeface="宋体" panose="02010600030101010101" pitchFamily="2" charset="-122"/>
              </a:rPr>
              <a:t>        因“竞争”而可能在输出产生尖峰脉冲的现象，称为“竞争</a:t>
            </a:r>
            <a:r>
              <a:rPr lang="en-US" altLang="zh-CN" sz="2400" b="1" dirty="0">
                <a:solidFill>
                  <a:srgbClr val="000000"/>
                </a:solidFill>
                <a:sym typeface="宋体" panose="02010600030101010101" pitchFamily="2" charset="-122"/>
              </a:rPr>
              <a:t>-</a:t>
            </a:r>
            <a:r>
              <a:rPr lang="zh-CN" altLang="en-US" sz="2400" b="1" dirty="0">
                <a:solidFill>
                  <a:srgbClr val="000000"/>
                </a:solidFill>
                <a:sym typeface="宋体" panose="02010600030101010101" pitchFamily="2" charset="-122"/>
              </a:rPr>
              <a:t>冒险”。</a:t>
            </a:r>
            <a:endParaRPr lang="zh-CN" altLang="en-US" sz="2400" b="1" dirty="0">
              <a:solidFill>
                <a:srgbClr val="000000"/>
              </a:solidFill>
              <a:sym typeface="宋体" panose="02010600030101010101" pitchFamily="2" charset="-122"/>
            </a:endParaRPr>
          </a:p>
        </p:txBody>
      </p:sp>
      <p:pic>
        <p:nvPicPr>
          <p:cNvPr id="116742" name="PA-图片 9"/>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6164262" y="4205585"/>
            <a:ext cx="465613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A-图片 2"/>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2057316" y="4205585"/>
            <a:ext cx="3375801" cy="1492250"/>
          </a:xfrm>
          <a:prstGeom prst="rect">
            <a:avLst/>
          </a:prstGeom>
        </p:spPr>
      </p:pic>
      <p:sp>
        <p:nvSpPr>
          <p:cNvPr id="10" name="PA-圆角矩形 1"/>
          <p:cNvSpPr/>
          <p:nvPr>
            <p:custDataLst>
              <p:tags r:id="rId7"/>
            </p:custDataLst>
          </p:nvPr>
        </p:nvSpPr>
        <p:spPr>
          <a:xfrm>
            <a:off x="-348342" y="516695"/>
            <a:ext cx="463687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PA-文本框 5"/>
          <p:cNvSpPr txBox="1">
            <a:spLocks noChangeArrowheads="1"/>
          </p:cNvSpPr>
          <p:nvPr>
            <p:custDataLst>
              <p:tags r:id="rId8"/>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组合电路的竞争与冒险</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116741">
                                            <p:txEl>
                                              <p:pRg st="0" end="0"/>
                                            </p:txEl>
                                          </p:spTgt>
                                        </p:tgtEl>
                                        <p:attrNameLst>
                                          <p:attrName>style.visibility</p:attrName>
                                        </p:attrNameLst>
                                      </p:cBhvr>
                                      <p:to>
                                        <p:strVal val="visible"/>
                                      </p:to>
                                    </p:set>
                                    <p:anim calcmode="lin" valueType="num">
                                      <p:cBhvr>
                                        <p:cTn id="7" dur="1000" fill="hold"/>
                                        <p:tgtEl>
                                          <p:spTgt spid="116741">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116741">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116741">
                                            <p:txEl>
                                              <p:pRg st="0" end="0"/>
                                            </p:txEl>
                                          </p:spTgt>
                                        </p:tgtEl>
                                      </p:cBhvr>
                                    </p:animEffect>
                                  </p:childTnLst>
                                </p:cTn>
                              </p:par>
                              <p:par>
                                <p:cTn id="10" presetID="29" presetClass="entr" presetSubtype="0" fill="hold" nodeType="withEffect">
                                  <p:stCondLst>
                                    <p:cond delay="0"/>
                                  </p:stCondLst>
                                  <p:childTnLst>
                                    <p:set>
                                      <p:cBhvr>
                                        <p:cTn id="11" dur="1" fill="hold">
                                          <p:stCondLst>
                                            <p:cond delay="0"/>
                                          </p:stCondLst>
                                        </p:cTn>
                                        <p:tgtEl>
                                          <p:spTgt spid="116741">
                                            <p:txEl>
                                              <p:pRg st="1" end="1"/>
                                            </p:txEl>
                                          </p:spTgt>
                                        </p:tgtEl>
                                        <p:attrNameLst>
                                          <p:attrName>style.visibility</p:attrName>
                                        </p:attrNameLst>
                                      </p:cBhvr>
                                      <p:to>
                                        <p:strVal val="visible"/>
                                      </p:to>
                                    </p:set>
                                    <p:anim calcmode="lin" valueType="num">
                                      <p:cBhvr>
                                        <p:cTn id="12" dur="1000" fill="hold"/>
                                        <p:tgtEl>
                                          <p:spTgt spid="116741">
                                            <p:txEl>
                                              <p:pRg st="1" end="1"/>
                                            </p:txEl>
                                          </p:spTgt>
                                        </p:tgtEl>
                                        <p:attrNameLst>
                                          <p:attrName>ppt_x</p:attrName>
                                        </p:attrNameLst>
                                      </p:cBhvr>
                                      <p:tavLst>
                                        <p:tav tm="0">
                                          <p:val>
                                            <p:strVal val="#ppt_x-.2"/>
                                          </p:val>
                                        </p:tav>
                                        <p:tav tm="100000">
                                          <p:val>
                                            <p:strVal val="#ppt_x"/>
                                          </p:val>
                                        </p:tav>
                                      </p:tavLst>
                                    </p:anim>
                                    <p:anim calcmode="lin" valueType="num">
                                      <p:cBhvr>
                                        <p:cTn id="13" dur="1000" fill="hold"/>
                                        <p:tgtEl>
                                          <p:spTgt spid="116741">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1674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nodeType="clickEffect">
                                  <p:stCondLst>
                                    <p:cond delay="0"/>
                                  </p:stCondLst>
                                  <p:childTnLst>
                                    <p:set>
                                      <p:cBhvr>
                                        <p:cTn id="18" dur="1" fill="hold">
                                          <p:stCondLst>
                                            <p:cond delay="0"/>
                                          </p:stCondLst>
                                        </p:cTn>
                                        <p:tgtEl>
                                          <p:spTgt spid="116741">
                                            <p:txEl>
                                              <p:pRg st="2" end="2"/>
                                            </p:txEl>
                                          </p:spTgt>
                                        </p:tgtEl>
                                        <p:attrNameLst>
                                          <p:attrName>style.visibility</p:attrName>
                                        </p:attrNameLst>
                                      </p:cBhvr>
                                      <p:to>
                                        <p:strVal val="visible"/>
                                      </p:to>
                                    </p:set>
                                    <p:anim calcmode="lin" valueType="num">
                                      <p:cBhvr>
                                        <p:cTn id="19" dur="1000" fill="hold"/>
                                        <p:tgtEl>
                                          <p:spTgt spid="116741">
                                            <p:txEl>
                                              <p:pRg st="2" end="2"/>
                                            </p:txEl>
                                          </p:spTgt>
                                        </p:tgtEl>
                                        <p:attrNameLst>
                                          <p:attrName>ppt_x</p:attrName>
                                        </p:attrNameLst>
                                      </p:cBhvr>
                                      <p:tavLst>
                                        <p:tav tm="0">
                                          <p:val>
                                            <p:strVal val="#ppt_x-.2"/>
                                          </p:val>
                                        </p:tav>
                                        <p:tav tm="100000">
                                          <p:val>
                                            <p:strVal val="#ppt_x"/>
                                          </p:val>
                                        </p:tav>
                                      </p:tavLst>
                                    </p:anim>
                                    <p:anim calcmode="lin" valueType="num">
                                      <p:cBhvr>
                                        <p:cTn id="20" dur="1000" fill="hold"/>
                                        <p:tgtEl>
                                          <p:spTgt spid="116741">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116741">
                                            <p:txEl>
                                              <p:pRg st="2" end="2"/>
                                            </p:txEl>
                                          </p:spTgt>
                                        </p:tgtEl>
                                      </p:cBhvr>
                                    </p:animEffect>
                                  </p:childTnLst>
                                </p:cTn>
                              </p:par>
                              <p:par>
                                <p:cTn id="22" presetID="29" presetClass="entr" presetSubtype="0" fill="hold" nodeType="withEffect">
                                  <p:stCondLst>
                                    <p:cond delay="0"/>
                                  </p:stCondLst>
                                  <p:childTnLst>
                                    <p:set>
                                      <p:cBhvr>
                                        <p:cTn id="23" dur="1" fill="hold">
                                          <p:stCondLst>
                                            <p:cond delay="0"/>
                                          </p:stCondLst>
                                        </p:cTn>
                                        <p:tgtEl>
                                          <p:spTgt spid="116741">
                                            <p:txEl>
                                              <p:pRg st="3" end="3"/>
                                            </p:txEl>
                                          </p:spTgt>
                                        </p:tgtEl>
                                        <p:attrNameLst>
                                          <p:attrName>style.visibility</p:attrName>
                                        </p:attrNameLst>
                                      </p:cBhvr>
                                      <p:to>
                                        <p:strVal val="visible"/>
                                      </p:to>
                                    </p:set>
                                    <p:anim calcmode="lin" valueType="num">
                                      <p:cBhvr>
                                        <p:cTn id="24" dur="1000" fill="hold"/>
                                        <p:tgtEl>
                                          <p:spTgt spid="116741">
                                            <p:txEl>
                                              <p:pRg st="3" end="3"/>
                                            </p:txEl>
                                          </p:spTgt>
                                        </p:tgtEl>
                                        <p:attrNameLst>
                                          <p:attrName>ppt_x</p:attrName>
                                        </p:attrNameLst>
                                      </p:cBhvr>
                                      <p:tavLst>
                                        <p:tav tm="0">
                                          <p:val>
                                            <p:strVal val="#ppt_x-.2"/>
                                          </p:val>
                                        </p:tav>
                                        <p:tav tm="100000">
                                          <p:val>
                                            <p:strVal val="#ppt_x"/>
                                          </p:val>
                                        </p:tav>
                                      </p:tavLst>
                                    </p:anim>
                                    <p:anim calcmode="lin" valueType="num">
                                      <p:cBhvr>
                                        <p:cTn id="25" dur="1000" fill="hold"/>
                                        <p:tgtEl>
                                          <p:spTgt spid="116741">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26" dur="1000"/>
                                        <p:tgtEl>
                                          <p:spTgt spid="11674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 calcmode="lin" valueType="num">
                                      <p:cBhvr>
                                        <p:cTn id="33" dur="500" fill="hold"/>
                                        <p:tgtEl>
                                          <p:spTgt spid="3"/>
                                        </p:tgtEl>
                                        <p:attrNameLst>
                                          <p:attrName>style.rotation</p:attrName>
                                        </p:attrNameLst>
                                      </p:cBhvr>
                                      <p:tavLst>
                                        <p:tav tm="0">
                                          <p:val>
                                            <p:fltVal val="360"/>
                                          </p:val>
                                        </p:tav>
                                        <p:tav tm="100000">
                                          <p:val>
                                            <p:fltVal val="0"/>
                                          </p:val>
                                        </p:tav>
                                      </p:tavLst>
                                    </p:anim>
                                    <p:animEffect transition="in" filter="fade">
                                      <p:cBhvr>
                                        <p:cTn id="34" dur="500"/>
                                        <p:tgtEl>
                                          <p:spTgt spid="3"/>
                                        </p:tgtEl>
                                      </p:cBhvr>
                                    </p:animEffect>
                                  </p:childTnLst>
                                </p:cTn>
                              </p:par>
                              <p:par>
                                <p:cTn id="35" presetID="49" presetClass="entr" presetSubtype="0" decel="100000" fill="hold" nodeType="withEffect">
                                  <p:stCondLst>
                                    <p:cond delay="0"/>
                                  </p:stCondLst>
                                  <p:childTnLst>
                                    <p:set>
                                      <p:cBhvr>
                                        <p:cTn id="36" dur="1" fill="hold">
                                          <p:stCondLst>
                                            <p:cond delay="0"/>
                                          </p:stCondLst>
                                        </p:cTn>
                                        <p:tgtEl>
                                          <p:spTgt spid="116742"/>
                                        </p:tgtEl>
                                        <p:attrNameLst>
                                          <p:attrName>style.visibility</p:attrName>
                                        </p:attrNameLst>
                                      </p:cBhvr>
                                      <p:to>
                                        <p:strVal val="visible"/>
                                      </p:to>
                                    </p:set>
                                    <p:anim calcmode="lin" valueType="num">
                                      <p:cBhvr>
                                        <p:cTn id="37" dur="500" fill="hold"/>
                                        <p:tgtEl>
                                          <p:spTgt spid="116742"/>
                                        </p:tgtEl>
                                        <p:attrNameLst>
                                          <p:attrName>ppt_w</p:attrName>
                                        </p:attrNameLst>
                                      </p:cBhvr>
                                      <p:tavLst>
                                        <p:tav tm="0">
                                          <p:val>
                                            <p:fltVal val="0"/>
                                          </p:val>
                                        </p:tav>
                                        <p:tav tm="100000">
                                          <p:val>
                                            <p:strVal val="#ppt_w"/>
                                          </p:val>
                                        </p:tav>
                                      </p:tavLst>
                                    </p:anim>
                                    <p:anim calcmode="lin" valueType="num">
                                      <p:cBhvr>
                                        <p:cTn id="38" dur="500" fill="hold"/>
                                        <p:tgtEl>
                                          <p:spTgt spid="116742"/>
                                        </p:tgtEl>
                                        <p:attrNameLst>
                                          <p:attrName>ppt_h</p:attrName>
                                        </p:attrNameLst>
                                      </p:cBhvr>
                                      <p:tavLst>
                                        <p:tav tm="0">
                                          <p:val>
                                            <p:fltVal val="0"/>
                                          </p:val>
                                        </p:tav>
                                        <p:tav tm="100000">
                                          <p:val>
                                            <p:strVal val="#ppt_h"/>
                                          </p:val>
                                        </p:tav>
                                      </p:tavLst>
                                    </p:anim>
                                    <p:anim calcmode="lin" valueType="num">
                                      <p:cBhvr>
                                        <p:cTn id="39" dur="500" fill="hold"/>
                                        <p:tgtEl>
                                          <p:spTgt spid="116742"/>
                                        </p:tgtEl>
                                        <p:attrNameLst>
                                          <p:attrName>style.rotation</p:attrName>
                                        </p:attrNameLst>
                                      </p:cBhvr>
                                      <p:tavLst>
                                        <p:tav tm="0">
                                          <p:val>
                                            <p:fltVal val="360"/>
                                          </p:val>
                                        </p:tav>
                                        <p:tav tm="100000">
                                          <p:val>
                                            <p:fltVal val="0"/>
                                          </p:val>
                                        </p:tav>
                                      </p:tavLst>
                                    </p:anim>
                                    <p:animEffect transition="in" filter="fade">
                                      <p:cBhvr>
                                        <p:cTn id="40" dur="500"/>
                                        <p:tgtEl>
                                          <p:spTgt spid="116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3882847" y="5877897"/>
            <a:ext cx="2947056" cy="526056"/>
          </a:xfrm>
          <a:prstGeom prst="rect">
            <a:avLst/>
          </a:prstGeom>
          <a:solidFill>
            <a:srgbClr val="FFFF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412" name="PA-矩形 11"/>
          <p:cNvSpPr>
            <a:spLocks noChangeArrowheads="1"/>
          </p:cNvSpPr>
          <p:nvPr>
            <p:custDataLst>
              <p:tags r:id="rId1"/>
            </p:custDataLst>
          </p:nvPr>
        </p:nvSpPr>
        <p:spPr bwMode="auto">
          <a:xfrm>
            <a:off x="915556" y="2102232"/>
            <a:ext cx="8077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latin typeface="Times New Roman" panose="02020603050405020304" pitchFamily="18" charset="0"/>
              </a:rPr>
              <a:t>【例】 已知逻辑电路如图所示，分析该电路逻辑功能。</a:t>
            </a:r>
            <a:endParaRPr lang="zh-CN" altLang="en-US" sz="2400" b="1" dirty="0">
              <a:solidFill>
                <a:srgbClr val="000000"/>
              </a:solidFill>
              <a:latin typeface="Times New Roman" panose="02020603050405020304" pitchFamily="18" charset="0"/>
            </a:endParaRPr>
          </a:p>
        </p:txBody>
      </p:sp>
      <p:sp>
        <p:nvSpPr>
          <p:cNvPr id="14343" name="PA-文本框 12"/>
          <p:cNvSpPr txBox="1">
            <a:spLocks noChangeArrowheads="1"/>
          </p:cNvSpPr>
          <p:nvPr>
            <p:custDataLst>
              <p:tags r:id="rId2"/>
            </p:custDataLst>
          </p:nvPr>
        </p:nvSpPr>
        <p:spPr bwMode="auto">
          <a:xfrm>
            <a:off x="1055180" y="2608644"/>
            <a:ext cx="52244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sym typeface="宋体" panose="02010600030101010101" pitchFamily="2" charset="-122"/>
              </a:rPr>
              <a:t>解：（</a:t>
            </a:r>
            <a:r>
              <a:rPr lang="en-US" altLang="zh-CN" sz="2400" b="1" dirty="0">
                <a:solidFill>
                  <a:srgbClr val="000000"/>
                </a:solidFill>
                <a:sym typeface="宋体" panose="02010600030101010101" pitchFamily="2" charset="-122"/>
              </a:rPr>
              <a:t>1</a:t>
            </a:r>
            <a:r>
              <a:rPr lang="zh-CN" altLang="en-US" sz="2400" b="1" dirty="0">
                <a:solidFill>
                  <a:srgbClr val="000000"/>
                </a:solidFill>
                <a:sym typeface="宋体" panose="02010600030101010101" pitchFamily="2" charset="-122"/>
              </a:rPr>
              <a:t>）逻辑函数表达式，并化简。</a:t>
            </a:r>
            <a:endParaRPr lang="zh-CN" altLang="en-US" sz="2400" b="1" dirty="0">
              <a:solidFill>
                <a:srgbClr val="000000"/>
              </a:solidFill>
              <a:sym typeface="宋体" panose="02010600030101010101" pitchFamily="2" charset="-122"/>
            </a:endParaRPr>
          </a:p>
        </p:txBody>
      </p:sp>
      <p:sp>
        <p:nvSpPr>
          <p:cNvPr id="14348" name="PA-文本框 23"/>
          <p:cNvSpPr txBox="1">
            <a:spLocks noChangeArrowheads="1"/>
          </p:cNvSpPr>
          <p:nvPr>
            <p:custDataLst>
              <p:tags r:id="rId3"/>
            </p:custDataLst>
          </p:nvPr>
        </p:nvSpPr>
        <p:spPr bwMode="auto">
          <a:xfrm>
            <a:off x="1663848" y="4907502"/>
            <a:ext cx="4114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sym typeface="宋体" panose="02010600030101010101" pitchFamily="2" charset="-122"/>
              </a:rPr>
              <a:t>（</a:t>
            </a:r>
            <a:r>
              <a:rPr lang="en-US" altLang="zh-CN" sz="2400" b="1" dirty="0">
                <a:solidFill>
                  <a:srgbClr val="000000"/>
                </a:solidFill>
                <a:sym typeface="宋体" panose="02010600030101010101" pitchFamily="2" charset="-122"/>
              </a:rPr>
              <a:t>2</a:t>
            </a:r>
            <a:r>
              <a:rPr lang="zh-CN" altLang="en-US" sz="2400" b="1" dirty="0">
                <a:solidFill>
                  <a:srgbClr val="000000"/>
                </a:solidFill>
                <a:sym typeface="宋体" panose="02010600030101010101" pitchFamily="2" charset="-122"/>
              </a:rPr>
              <a:t>）列出真值表：</a:t>
            </a:r>
            <a:endParaRPr lang="zh-CN" altLang="en-US" sz="2400" b="1" dirty="0">
              <a:solidFill>
                <a:srgbClr val="000000"/>
              </a:solidFill>
              <a:sym typeface="宋体" panose="02010600030101010101" pitchFamily="2" charset="-122"/>
            </a:endParaRPr>
          </a:p>
        </p:txBody>
      </p:sp>
      <p:sp>
        <p:nvSpPr>
          <p:cNvPr id="14364" name="PA-文本框 28"/>
          <p:cNvSpPr txBox="1">
            <a:spLocks noChangeArrowheads="1"/>
          </p:cNvSpPr>
          <p:nvPr>
            <p:custDataLst>
              <p:tags r:id="rId4"/>
            </p:custDataLst>
          </p:nvPr>
        </p:nvSpPr>
        <p:spPr bwMode="auto">
          <a:xfrm>
            <a:off x="1663848" y="5446878"/>
            <a:ext cx="441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sym typeface="宋体" panose="02010600030101010101" pitchFamily="2" charset="-122"/>
              </a:rPr>
              <a:t>（</a:t>
            </a:r>
            <a:r>
              <a:rPr lang="en-US" altLang="zh-CN" sz="2400" b="1" dirty="0">
                <a:solidFill>
                  <a:srgbClr val="000000"/>
                </a:solidFill>
                <a:sym typeface="宋体" panose="02010600030101010101" pitchFamily="2" charset="-122"/>
              </a:rPr>
              <a:t>3</a:t>
            </a:r>
            <a:r>
              <a:rPr lang="zh-CN" altLang="en-US" sz="2400" b="1" dirty="0">
                <a:solidFill>
                  <a:srgbClr val="000000"/>
                </a:solidFill>
                <a:sym typeface="宋体" panose="02010600030101010101" pitchFamily="2" charset="-122"/>
              </a:rPr>
              <a:t>）逻辑功能：</a:t>
            </a:r>
            <a:endParaRPr lang="zh-CN" altLang="en-US" sz="2400" b="1" dirty="0">
              <a:solidFill>
                <a:srgbClr val="000000"/>
              </a:solidFill>
              <a:sym typeface="宋体" panose="02010600030101010101" pitchFamily="2" charset="-122"/>
            </a:endParaRPr>
          </a:p>
        </p:txBody>
      </p:sp>
      <p:sp>
        <p:nvSpPr>
          <p:cNvPr id="14365" name="PA-文本框 29"/>
          <p:cNvSpPr txBox="1">
            <a:spLocks noChangeArrowheads="1"/>
          </p:cNvSpPr>
          <p:nvPr>
            <p:custDataLst>
              <p:tags r:id="rId5"/>
            </p:custDataLst>
          </p:nvPr>
        </p:nvSpPr>
        <p:spPr bwMode="auto">
          <a:xfrm>
            <a:off x="3882847" y="5903188"/>
            <a:ext cx="2947056" cy="461963"/>
          </a:xfrm>
          <a:prstGeom prst="rect">
            <a:avLst/>
          </a:prstGeom>
          <a:noFill/>
          <a:ln>
            <a:noFill/>
          </a:ln>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rPr>
              <a:t>一位二进制数比较器</a:t>
            </a:r>
            <a:endParaRPr lang="zh-CN" altLang="en-US" sz="2400" b="1" dirty="0">
              <a:solidFill>
                <a:srgbClr val="000000"/>
              </a:solidFill>
            </a:endParaRPr>
          </a:p>
        </p:txBody>
      </p:sp>
      <p:pic>
        <p:nvPicPr>
          <p:cNvPr id="3" name="PA-图片 2"/>
          <p:cNvPicPr>
            <a:picLocks noChangeAspect="1"/>
          </p:cNvPicPr>
          <p:nvPr>
            <p:custDataLst>
              <p:tags r:id="rId6"/>
            </p:custDataLst>
          </p:nvPr>
        </p:nvPicPr>
        <p:blipFill>
          <a:blip r:embed="rId7">
            <a:clrChange>
              <a:clrFrom>
                <a:srgbClr val="F5D0AB"/>
              </a:clrFrom>
              <a:clrTo>
                <a:srgbClr val="F5D0AB">
                  <a:alpha val="0"/>
                </a:srgbClr>
              </a:clrTo>
            </a:clrChange>
            <a:extLst>
              <a:ext uri="{28A0092B-C50C-407E-A947-70E740481C1C}">
                <a14:useLocalDpi xmlns:a14="http://schemas.microsoft.com/office/drawing/2010/main" val="0"/>
              </a:ext>
            </a:extLst>
          </a:blip>
          <a:stretch>
            <a:fillRect/>
          </a:stretch>
        </p:blipFill>
        <p:spPr>
          <a:xfrm>
            <a:off x="7520116" y="4592677"/>
            <a:ext cx="2743438" cy="2170364"/>
          </a:xfrm>
          <a:prstGeom prst="rect">
            <a:avLst/>
          </a:prstGeom>
        </p:spPr>
      </p:pic>
      <p:pic>
        <p:nvPicPr>
          <p:cNvPr id="5" name="PA-图片 4"/>
          <p:cNvPicPr>
            <a:picLocks noChangeAspect="1"/>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a:xfrm>
            <a:off x="7520116" y="2436305"/>
            <a:ext cx="3853006" cy="2072820"/>
          </a:xfrm>
          <a:prstGeom prst="rect">
            <a:avLst/>
          </a:prstGeom>
        </p:spPr>
      </p:pic>
      <p:pic>
        <p:nvPicPr>
          <p:cNvPr id="7" name="PA-图片 6"/>
          <p:cNvPicPr>
            <a:picLocks noChangeAspect="1"/>
          </p:cNvPicPr>
          <p:nvPr>
            <p:custDataLst>
              <p:tags r:id="rId10"/>
            </p:custDataLst>
          </p:nvPr>
        </p:nvPicPr>
        <p:blipFill>
          <a:blip r:embed="rId11">
            <a:clrChange>
              <a:clrFrom>
                <a:srgbClr val="CCFFFF"/>
              </a:clrFrom>
              <a:clrTo>
                <a:srgbClr val="CCFFFF">
                  <a:alpha val="0"/>
                </a:srgbClr>
              </a:clrTo>
            </a:clrChange>
            <a:extLst>
              <a:ext uri="{28A0092B-C50C-407E-A947-70E740481C1C}">
                <a14:useLocalDpi xmlns:a14="http://schemas.microsoft.com/office/drawing/2010/main" val="0"/>
              </a:ext>
            </a:extLst>
          </a:blip>
          <a:stretch>
            <a:fillRect/>
          </a:stretch>
        </p:blipFill>
        <p:spPr>
          <a:xfrm>
            <a:off x="2525261" y="3843142"/>
            <a:ext cx="3810330" cy="987638"/>
          </a:xfrm>
          <a:prstGeom prst="rect">
            <a:avLst/>
          </a:prstGeom>
        </p:spPr>
      </p:pic>
      <p:pic>
        <p:nvPicPr>
          <p:cNvPr id="9" name="PA-图片 8"/>
          <p:cNvPicPr>
            <a:picLocks noChangeAspect="1"/>
          </p:cNvPicPr>
          <p:nvPr>
            <p:custDataLst>
              <p:tags r:id="rId12"/>
            </p:custDataLst>
          </p:nvPr>
        </p:nvPicPr>
        <p:blipFill>
          <a:blip r:embed="rId13">
            <a:clrChange>
              <a:clrFrom>
                <a:srgbClr val="CCFFFF"/>
              </a:clrFrom>
              <a:clrTo>
                <a:srgbClr val="CCFFFF">
                  <a:alpha val="0"/>
                </a:srgbClr>
              </a:clrTo>
            </a:clrChange>
            <a:extLst>
              <a:ext uri="{28A0092B-C50C-407E-A947-70E740481C1C}">
                <a14:useLocalDpi xmlns:a14="http://schemas.microsoft.com/office/drawing/2010/main" val="0"/>
              </a:ext>
            </a:extLst>
          </a:blip>
          <a:stretch>
            <a:fillRect/>
          </a:stretch>
        </p:blipFill>
        <p:spPr>
          <a:xfrm>
            <a:off x="2505965" y="3150800"/>
            <a:ext cx="1292464" cy="518205"/>
          </a:xfrm>
          <a:prstGeom prst="rect">
            <a:avLst/>
          </a:prstGeom>
        </p:spPr>
      </p:pic>
      <p:pic>
        <p:nvPicPr>
          <p:cNvPr id="11" name="PA-图片 10"/>
          <p:cNvPicPr>
            <a:picLocks noChangeAspect="1"/>
          </p:cNvPicPr>
          <p:nvPr>
            <p:custDataLst>
              <p:tags r:id="rId14"/>
            </p:custDataLst>
          </p:nvPr>
        </p:nvPicPr>
        <p:blipFill>
          <a:blip r:embed="rId15">
            <a:clrChange>
              <a:clrFrom>
                <a:srgbClr val="CCFFFF"/>
              </a:clrFrom>
              <a:clrTo>
                <a:srgbClr val="CCFFFF">
                  <a:alpha val="0"/>
                </a:srgbClr>
              </a:clrTo>
            </a:clrChange>
            <a:extLst>
              <a:ext uri="{28A0092B-C50C-407E-A947-70E740481C1C}">
                <a14:useLocalDpi xmlns:a14="http://schemas.microsoft.com/office/drawing/2010/main" val="0"/>
              </a:ext>
            </a:extLst>
          </a:blip>
          <a:stretch>
            <a:fillRect/>
          </a:stretch>
        </p:blipFill>
        <p:spPr>
          <a:xfrm>
            <a:off x="5343241" y="3197772"/>
            <a:ext cx="1274174" cy="518205"/>
          </a:xfrm>
          <a:prstGeom prst="rect">
            <a:avLst/>
          </a:prstGeom>
        </p:spPr>
      </p:pic>
      <p:sp>
        <p:nvSpPr>
          <p:cNvPr id="20" name="PA-矩形 10"/>
          <p:cNvSpPr>
            <a:spLocks noChangeArrowheads="1"/>
          </p:cNvSpPr>
          <p:nvPr>
            <p:custDataLst>
              <p:tags r:id="rId16"/>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21" name="PA-矩形 16"/>
          <p:cNvSpPr>
            <a:spLocks noChangeArrowheads="1"/>
          </p:cNvSpPr>
          <p:nvPr>
            <p:custDataLst>
              <p:tags r:id="rId17"/>
            </p:custDataLst>
          </p:nvPr>
        </p:nvSpPr>
        <p:spPr bwMode="auto">
          <a:xfrm>
            <a:off x="1524000" y="590550"/>
            <a:ext cx="1136650" cy="24765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66725">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en-US" altLang="zh-CN" sz="1000">
                <a:latin typeface="Times New Roman" panose="02020603050405020304" pitchFamily="18" charset="0"/>
              </a:rPr>
              <a:t>     </a:t>
            </a:r>
            <a:r>
              <a:rPr lang="zh-CN" altLang="en-US" sz="1000">
                <a:latin typeface="Times New Roman" panose="02020603050405020304" pitchFamily="18" charset="0"/>
              </a:rPr>
              <a:t>；      </a:t>
            </a:r>
            <a:endParaRPr lang="zh-CN" altLang="en-US" sz="1800">
              <a:latin typeface="Times New Roman" panose="02020603050405020304" pitchFamily="18" charset="0"/>
            </a:endParaRPr>
          </a:p>
        </p:txBody>
      </p:sp>
      <p:sp>
        <p:nvSpPr>
          <p:cNvPr id="22" name="PA-矩形 17"/>
          <p:cNvSpPr>
            <a:spLocks noChangeArrowheads="1"/>
          </p:cNvSpPr>
          <p:nvPr>
            <p:custDataLst>
              <p:tags r:id="rId18"/>
            </p:custDataLst>
          </p:nvPr>
        </p:nvSpPr>
        <p:spPr bwMode="auto">
          <a:xfrm>
            <a:off x="1524000" y="7683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23" name="PA-矩形 18"/>
          <p:cNvSpPr>
            <a:spLocks noChangeArrowheads="1"/>
          </p:cNvSpPr>
          <p:nvPr>
            <p:custDataLst>
              <p:tags r:id="rId19"/>
            </p:custDataLst>
          </p:nvPr>
        </p:nvSpPr>
        <p:spPr bwMode="auto">
          <a:xfrm>
            <a:off x="1524000" y="10350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24" name="PA-矩形 6"/>
          <p:cNvSpPr>
            <a:spLocks noChangeArrowheads="1"/>
          </p:cNvSpPr>
          <p:nvPr>
            <p:custDataLst>
              <p:tags r:id="rId20"/>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25" name="PA-圆角矩形 1"/>
          <p:cNvSpPr/>
          <p:nvPr>
            <p:custDataLst>
              <p:tags r:id="rId21"/>
            </p:custDataLst>
          </p:nvPr>
        </p:nvSpPr>
        <p:spPr>
          <a:xfrm>
            <a:off x="-348343" y="516695"/>
            <a:ext cx="4646023"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PA-文本框 5"/>
          <p:cNvSpPr txBox="1">
            <a:spLocks noChangeArrowheads="1"/>
          </p:cNvSpPr>
          <p:nvPr>
            <p:custDataLst>
              <p:tags r:id="rId22"/>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组合逻辑电路手工分析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4" name="PA-文本框 5"/>
          <p:cNvSpPr txBox="1">
            <a:spLocks noChangeArrowheads="1"/>
          </p:cNvSpPr>
          <p:nvPr>
            <p:custDataLst>
              <p:tags r:id="rId23"/>
            </p:custDataLst>
          </p:nvPr>
        </p:nvSpPr>
        <p:spPr bwMode="auto">
          <a:xfrm>
            <a:off x="544701" y="1543169"/>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3.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组合逻辑电路分析 </a:t>
            </a:r>
            <a:endPar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412"/>
                                        </p:tgtEl>
                                        <p:attrNameLst>
                                          <p:attrName>style.visibility</p:attrName>
                                        </p:attrNameLst>
                                      </p:cBhvr>
                                      <p:to>
                                        <p:strVal val="visible"/>
                                      </p:to>
                                    </p:set>
                                    <p:animEffect transition="in" filter="fade">
                                      <p:cBhvr>
                                        <p:cTn id="7" dur="1000"/>
                                        <p:tgtEl>
                                          <p:spTgt spid="17412"/>
                                        </p:tgtEl>
                                      </p:cBhvr>
                                    </p:animEffect>
                                    <p:anim calcmode="lin" valueType="num">
                                      <p:cBhvr>
                                        <p:cTn id="8" dur="1000" fill="hold"/>
                                        <p:tgtEl>
                                          <p:spTgt spid="17412"/>
                                        </p:tgtEl>
                                        <p:attrNameLst>
                                          <p:attrName>ppt_x</p:attrName>
                                        </p:attrNameLst>
                                      </p:cBhvr>
                                      <p:tavLst>
                                        <p:tav tm="0">
                                          <p:val>
                                            <p:strVal val="#ppt_x"/>
                                          </p:val>
                                        </p:tav>
                                        <p:tav tm="100000">
                                          <p:val>
                                            <p:strVal val="#ppt_x"/>
                                          </p:val>
                                        </p:tav>
                                      </p:tavLst>
                                    </p:anim>
                                    <p:anim calcmode="lin" valueType="num">
                                      <p:cBhvr>
                                        <p:cTn id="9" dur="1000" fill="hold"/>
                                        <p:tgtEl>
                                          <p:spTgt spid="174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343"/>
                                        </p:tgtEl>
                                        <p:attrNameLst>
                                          <p:attrName>style.visibility</p:attrName>
                                        </p:attrNameLst>
                                      </p:cBhvr>
                                      <p:to>
                                        <p:strVal val="visible"/>
                                      </p:to>
                                    </p:set>
                                    <p:animEffect transition="in" filter="wipe(left)">
                                      <p:cBhvr>
                                        <p:cTn id="21" dur="500"/>
                                        <p:tgtEl>
                                          <p:spTgt spid="14343"/>
                                        </p:tgtEl>
                                      </p:cBhvr>
                                    </p:animEffect>
                                  </p:childTnLst>
                                </p:cTn>
                              </p:par>
                            </p:childTnLst>
                          </p:cTn>
                        </p:par>
                        <p:par>
                          <p:cTn id="22" fill="hold">
                            <p:stCondLst>
                              <p:cond delay="500"/>
                            </p:stCondLst>
                            <p:childTnLst>
                              <p:par>
                                <p:cTn id="23" presetID="53" presetClass="entr" presetSubtype="16"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par>
                          <p:cTn id="28" fill="hold">
                            <p:stCondLst>
                              <p:cond delay="1000"/>
                            </p:stCondLst>
                            <p:childTnLst>
                              <p:par>
                                <p:cTn id="29" presetID="42"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53" presetClass="entr" presetSubtype="16"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348"/>
                                        </p:tgtEl>
                                        <p:attrNameLst>
                                          <p:attrName>style.visibility</p:attrName>
                                        </p:attrNameLst>
                                      </p:cBhvr>
                                      <p:to>
                                        <p:strVal val="visible"/>
                                      </p:to>
                                    </p:set>
                                    <p:animEffect transition="in" filter="wipe(left)">
                                      <p:cBhvr>
                                        <p:cTn id="44" dur="500"/>
                                        <p:tgtEl>
                                          <p:spTgt spid="14348"/>
                                        </p:tgtEl>
                                      </p:cBhvr>
                                    </p:animEffect>
                                  </p:childTnLst>
                                </p:cTn>
                              </p:par>
                            </p:childTnLst>
                          </p:cTn>
                        </p:par>
                        <p:par>
                          <p:cTn id="45" fill="hold">
                            <p:stCondLst>
                              <p:cond delay="500"/>
                            </p:stCondLst>
                            <p:childTnLst>
                              <p:par>
                                <p:cTn id="46" presetID="49" presetClass="entr" presetSubtype="0" decel="100000" fill="hold" nodeType="after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p:cTn id="48" dur="500" fill="hold"/>
                                        <p:tgtEl>
                                          <p:spTgt spid="3"/>
                                        </p:tgtEl>
                                        <p:attrNameLst>
                                          <p:attrName>ppt_w</p:attrName>
                                        </p:attrNameLst>
                                      </p:cBhvr>
                                      <p:tavLst>
                                        <p:tav tm="0">
                                          <p:val>
                                            <p:fltVal val="0"/>
                                          </p:val>
                                        </p:tav>
                                        <p:tav tm="100000">
                                          <p:val>
                                            <p:strVal val="#ppt_w"/>
                                          </p:val>
                                        </p:tav>
                                      </p:tavLst>
                                    </p:anim>
                                    <p:anim calcmode="lin" valueType="num">
                                      <p:cBhvr>
                                        <p:cTn id="49" dur="500" fill="hold"/>
                                        <p:tgtEl>
                                          <p:spTgt spid="3"/>
                                        </p:tgtEl>
                                        <p:attrNameLst>
                                          <p:attrName>ppt_h</p:attrName>
                                        </p:attrNameLst>
                                      </p:cBhvr>
                                      <p:tavLst>
                                        <p:tav tm="0">
                                          <p:val>
                                            <p:fltVal val="0"/>
                                          </p:val>
                                        </p:tav>
                                        <p:tav tm="100000">
                                          <p:val>
                                            <p:strVal val="#ppt_h"/>
                                          </p:val>
                                        </p:tav>
                                      </p:tavLst>
                                    </p:anim>
                                    <p:anim calcmode="lin" valueType="num">
                                      <p:cBhvr>
                                        <p:cTn id="50" dur="500" fill="hold"/>
                                        <p:tgtEl>
                                          <p:spTgt spid="3"/>
                                        </p:tgtEl>
                                        <p:attrNameLst>
                                          <p:attrName>style.rotation</p:attrName>
                                        </p:attrNameLst>
                                      </p:cBhvr>
                                      <p:tavLst>
                                        <p:tav tm="0">
                                          <p:val>
                                            <p:fltVal val="360"/>
                                          </p:val>
                                        </p:tav>
                                        <p:tav tm="100000">
                                          <p:val>
                                            <p:fltVal val="0"/>
                                          </p:val>
                                        </p:tav>
                                      </p:tavLst>
                                    </p:anim>
                                    <p:animEffect transition="in" filter="fade">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4364"/>
                                        </p:tgtEl>
                                        <p:attrNameLst>
                                          <p:attrName>style.visibility</p:attrName>
                                        </p:attrNameLst>
                                      </p:cBhvr>
                                      <p:to>
                                        <p:strVal val="visible"/>
                                      </p:to>
                                    </p:set>
                                    <p:animEffect transition="in" filter="wipe(left)">
                                      <p:cBhvr>
                                        <p:cTn id="56" dur="500"/>
                                        <p:tgtEl>
                                          <p:spTgt spid="14364"/>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14365"/>
                                        </p:tgtEl>
                                        <p:attrNameLst>
                                          <p:attrName>style.visibility</p:attrName>
                                        </p:attrNameLst>
                                      </p:cBhvr>
                                      <p:to>
                                        <p:strVal val="visible"/>
                                      </p:to>
                                    </p:set>
                                    <p:animEffect transition="in" filter="wipe(left)">
                                      <p:cBhvr>
                                        <p:cTn id="60" dur="500"/>
                                        <p:tgtEl>
                                          <p:spTgt spid="14365"/>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7412" grpId="0"/>
      <p:bldP spid="14343" grpId="0" autoUpdateAnimBg="0"/>
      <p:bldP spid="14348" grpId="0" autoUpdateAnimBg="0"/>
      <p:bldP spid="14364" grpId="0" autoUpdateAnimBg="0"/>
      <p:bldP spid="1436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组合 15"/>
          <p:cNvGrpSpPr/>
          <p:nvPr>
            <p:custDataLst>
              <p:tags r:id="rId1"/>
            </p:custDataLst>
          </p:nvPr>
        </p:nvGrpSpPr>
        <p:grpSpPr bwMode="auto">
          <a:xfrm>
            <a:off x="3200476" y="2275454"/>
            <a:ext cx="4800600" cy="510778"/>
            <a:chOff x="0" y="0"/>
            <a:chExt cx="4800600" cy="510449"/>
          </a:xfrm>
          <a:solidFill>
            <a:srgbClr val="CCFFFF"/>
          </a:solidFill>
          <a:effectLst>
            <a:outerShdw blurRad="50800" dist="38100" dir="2700000" algn="tl" rotWithShape="0">
              <a:prstClr val="black">
                <a:alpha val="40000"/>
              </a:prstClr>
            </a:outerShdw>
          </a:effectLst>
        </p:grpSpPr>
        <p:sp>
          <p:nvSpPr>
            <p:cNvPr id="121870" name="PA-文本框 4"/>
            <p:cNvSpPr txBox="1">
              <a:spLocks noChangeArrowheads="1"/>
            </p:cNvSpPr>
            <p:nvPr>
              <p:custDataLst>
                <p:tags r:id="rId2"/>
              </p:custDataLst>
            </p:nvPr>
          </p:nvSpPr>
          <p:spPr bwMode="auto">
            <a:xfrm>
              <a:off x="0" y="0"/>
              <a:ext cx="4800600" cy="510449"/>
            </a:xfrm>
            <a:prstGeom prst="round2DiagRect">
              <a:avLst/>
            </a:prstGeom>
            <a:grpFill/>
            <a:ln w="9525">
              <a:noFill/>
              <a:miter lim="800000"/>
            </a:ln>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latin typeface="Times New Roman" panose="02020603050405020304" pitchFamily="18" charset="0"/>
                </a:rPr>
                <a:t>判断是否存在                     的形式 </a:t>
              </a:r>
              <a:endParaRPr lang="zh-CN" altLang="en-US" sz="2400" b="1" dirty="0">
                <a:solidFill>
                  <a:srgbClr val="000000"/>
                </a:solidFill>
                <a:latin typeface="Times New Roman" panose="02020603050405020304" pitchFamily="18" charset="0"/>
              </a:endParaRPr>
            </a:p>
          </p:txBody>
        </p:sp>
        <p:graphicFrame>
          <p:nvGraphicFramePr>
            <p:cNvPr id="121871" name="PA-Object 7"/>
            <p:cNvGraphicFramePr>
              <a:graphicFrameLocks noChangeAspect="1"/>
            </p:cNvGraphicFramePr>
            <p:nvPr>
              <p:custDataLst>
                <p:tags r:id="rId3"/>
              </p:custDataLst>
            </p:nvPr>
          </p:nvGraphicFramePr>
          <p:xfrm>
            <a:off x="1981200" y="0"/>
            <a:ext cx="1457325" cy="412750"/>
          </p:xfrm>
          <a:graphic>
            <a:graphicData uri="http://schemas.openxmlformats.org/presentationml/2006/ole">
              <mc:AlternateContent xmlns:mc="http://schemas.openxmlformats.org/markup-compatibility/2006">
                <mc:Choice xmlns:v="urn:schemas-microsoft-com:vml" Requires="v">
                  <p:oleObj spid="_x0000_s3" name="Equation" r:id="rId4" imgW="761365" imgH="215900" progId="Equation.DSMT4">
                    <p:embed/>
                  </p:oleObj>
                </mc:Choice>
                <mc:Fallback>
                  <p:oleObj name="Equation" r:id="rId4" imgW="761365" imgH="215900" progId="Equation.DSMT4">
                    <p:embed/>
                    <p:pic>
                      <p:nvPicPr>
                        <p:cNvPr id="0" name="PA-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0"/>
                          <a:ext cx="1457325"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8792" name="PA-文本框 8"/>
          <p:cNvSpPr txBox="1">
            <a:spLocks noChangeArrowheads="1"/>
          </p:cNvSpPr>
          <p:nvPr>
            <p:custDataLst>
              <p:tags r:id="rId6"/>
            </p:custDataLst>
          </p:nvPr>
        </p:nvSpPr>
        <p:spPr bwMode="auto">
          <a:xfrm>
            <a:off x="1071765" y="2981148"/>
            <a:ext cx="9677146"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rgbClr val="000000"/>
                </a:solidFill>
                <a:latin typeface="+mn-ea"/>
                <a:ea typeface="+mn-ea"/>
              </a:rPr>
              <a:t>【</a:t>
            </a:r>
            <a:r>
              <a:rPr lang="zh-CN" altLang="en-US" sz="2400" b="1" dirty="0">
                <a:solidFill>
                  <a:srgbClr val="000000"/>
                </a:solidFill>
                <a:latin typeface="+mn-ea"/>
                <a:ea typeface="+mn-ea"/>
              </a:rPr>
              <a:t>例</a:t>
            </a:r>
            <a:r>
              <a:rPr lang="en-US" altLang="zh-CN" sz="2400" b="1" dirty="0">
                <a:solidFill>
                  <a:srgbClr val="000000"/>
                </a:solidFill>
                <a:latin typeface="+mn-ea"/>
                <a:ea typeface="+mn-ea"/>
              </a:rPr>
              <a:t>】 </a:t>
            </a:r>
            <a:r>
              <a:rPr lang="zh-CN" altLang="en-US" sz="2400" b="1" dirty="0">
                <a:solidFill>
                  <a:srgbClr val="000000"/>
                </a:solidFill>
                <a:latin typeface="+mn-ea"/>
                <a:ea typeface="+mn-ea"/>
              </a:rPr>
              <a:t>某逻辑函数表达式为            </a:t>
            </a:r>
            <a:r>
              <a:rPr lang="en-US" altLang="zh-CN" sz="2400" b="1" dirty="0">
                <a:solidFill>
                  <a:srgbClr val="000000"/>
                </a:solidFill>
                <a:latin typeface="+mn-ea"/>
                <a:ea typeface="+mn-ea"/>
              </a:rPr>
              <a:t>,</a:t>
            </a:r>
            <a:r>
              <a:rPr lang="zh-CN" altLang="en-US" sz="2400" b="1" dirty="0">
                <a:solidFill>
                  <a:srgbClr val="000000"/>
                </a:solidFill>
                <a:latin typeface="+mn-ea"/>
                <a:ea typeface="+mn-ea"/>
              </a:rPr>
              <a:t>试判断该逻辑电路是否可能产生冒险现象。</a:t>
            </a:r>
            <a:endParaRPr lang="zh-CN" altLang="en-US" sz="2400" b="1" dirty="0">
              <a:solidFill>
                <a:srgbClr val="000000"/>
              </a:solidFill>
              <a:latin typeface="+mn-ea"/>
              <a:ea typeface="+mn-ea"/>
            </a:endParaRPr>
          </a:p>
        </p:txBody>
      </p:sp>
      <p:sp>
        <p:nvSpPr>
          <p:cNvPr id="121863" name="PA-矩形 10"/>
          <p:cNvSpPr>
            <a:spLocks noChangeArrowheads="1"/>
          </p:cNvSpPr>
          <p:nvPr>
            <p:custDataLst>
              <p:tags r:id="rId7"/>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graphicFrame>
        <p:nvGraphicFramePr>
          <p:cNvPr id="118794" name="PA-Object 10"/>
          <p:cNvGraphicFramePr>
            <a:graphicFrameLocks noChangeAspect="1"/>
          </p:cNvGraphicFramePr>
          <p:nvPr>
            <p:custDataLst>
              <p:tags r:id="rId8"/>
            </p:custDataLst>
          </p:nvPr>
        </p:nvGraphicFramePr>
        <p:xfrm>
          <a:off x="5074802" y="3022071"/>
          <a:ext cx="1731092" cy="403753"/>
        </p:xfrm>
        <a:graphic>
          <a:graphicData uri="http://schemas.openxmlformats.org/presentationml/2006/ole">
            <mc:AlternateContent xmlns:mc="http://schemas.openxmlformats.org/markup-compatibility/2006">
              <mc:Choice xmlns:v="urn:schemas-microsoft-com:vml" Requires="v">
                <p:oleObj spid="_x0000_s4" name="" r:id="rId9" imgW="913765" imgH="215900" progId="">
                  <p:embed/>
                </p:oleObj>
              </mc:Choice>
              <mc:Fallback>
                <p:oleObj name="" r:id="rId9" imgW="913765" imgH="215900" progId="">
                  <p:embed/>
                  <p:pic>
                    <p:nvPicPr>
                      <p:cNvPr id="0" name="PA-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4802" y="3022071"/>
                        <a:ext cx="1731092" cy="403753"/>
                      </a:xfrm>
                      <a:prstGeom prst="rect">
                        <a:avLst/>
                      </a:prstGeom>
                      <a:noFill/>
                      <a:ln>
                        <a:noFill/>
                      </a:ln>
                    </p:spPr>
                  </p:pic>
                </p:oleObj>
              </mc:Fallback>
            </mc:AlternateContent>
          </a:graphicData>
        </a:graphic>
      </p:graphicFrame>
      <p:sp>
        <p:nvSpPr>
          <p:cNvPr id="121865" name="PA-矩形 12"/>
          <p:cNvSpPr>
            <a:spLocks noChangeArrowheads="1"/>
          </p:cNvSpPr>
          <p:nvPr>
            <p:custDataLst>
              <p:tags r:id="rId11"/>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grpSp>
        <p:nvGrpSpPr>
          <p:cNvPr id="5" name="PA-组合 14"/>
          <p:cNvGrpSpPr/>
          <p:nvPr>
            <p:custDataLst>
              <p:tags r:id="rId12"/>
            </p:custDataLst>
          </p:nvPr>
        </p:nvGrpSpPr>
        <p:grpSpPr bwMode="auto">
          <a:xfrm>
            <a:off x="1071765" y="4006327"/>
            <a:ext cx="10051760" cy="1569660"/>
            <a:chOff x="-215601" y="-80150"/>
            <a:chExt cx="7224892" cy="1674415"/>
          </a:xfrm>
        </p:grpSpPr>
        <p:sp>
          <p:nvSpPr>
            <p:cNvPr id="121868" name="PA-文本框 11"/>
            <p:cNvSpPr txBox="1">
              <a:spLocks noChangeArrowheads="1"/>
            </p:cNvSpPr>
            <p:nvPr>
              <p:custDataLst>
                <p:tags r:id="rId13"/>
              </p:custDataLst>
            </p:nvPr>
          </p:nvSpPr>
          <p:spPr bwMode="auto">
            <a:xfrm>
              <a:off x="-215601" y="-80150"/>
              <a:ext cx="7224892" cy="1674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00"/>
                  </a:solidFill>
                  <a:latin typeface="+mn-ea"/>
                  <a:ea typeface="+mn-ea"/>
                </a:rPr>
                <a:t>解：表达式中</a:t>
              </a:r>
              <a:r>
                <a:rPr lang="en-US" altLang="zh-CN" sz="2400" b="1" dirty="0">
                  <a:solidFill>
                    <a:srgbClr val="000000"/>
                  </a:solidFill>
                  <a:latin typeface="+mn-ea"/>
                  <a:ea typeface="+mn-ea"/>
                </a:rPr>
                <a:t>B</a:t>
              </a:r>
              <a:r>
                <a:rPr lang="zh-CN" altLang="en-US" sz="2400" b="1" dirty="0">
                  <a:solidFill>
                    <a:srgbClr val="000000"/>
                  </a:solidFill>
                  <a:latin typeface="+mn-ea"/>
                  <a:ea typeface="+mn-ea"/>
                </a:rPr>
                <a:t>以原变量和反变量的形式出现。</a:t>
              </a:r>
              <a:endParaRPr lang="zh-CN" altLang="en-US" sz="2400" b="1" dirty="0">
                <a:solidFill>
                  <a:srgbClr val="000000"/>
                </a:solidFill>
                <a:latin typeface="+mn-ea"/>
                <a:ea typeface="+mn-ea"/>
              </a:endParaRPr>
            </a:p>
            <a:p>
              <a:pPr algn="just">
                <a:spcBef>
                  <a:spcPct val="0"/>
                </a:spcBef>
                <a:buFontTx/>
                <a:buNone/>
              </a:pPr>
              <a:r>
                <a:rPr lang="zh-CN" altLang="en-US" sz="2400" b="1" dirty="0">
                  <a:solidFill>
                    <a:srgbClr val="000000"/>
                  </a:solidFill>
                  <a:latin typeface="+mn-ea"/>
                  <a:ea typeface="+mn-ea"/>
                </a:rPr>
                <a:t>假设输入变量</a:t>
              </a:r>
              <a:r>
                <a:rPr lang="en-US" altLang="zh-CN" sz="2400" b="1" dirty="0">
                  <a:solidFill>
                    <a:srgbClr val="000000"/>
                  </a:solidFill>
                  <a:latin typeface="+mn-ea"/>
                  <a:ea typeface="+mn-ea"/>
                </a:rPr>
                <a:t>A=C=1</a:t>
              </a:r>
              <a:r>
                <a:rPr lang="zh-CN" altLang="en-US" sz="2400" b="1" dirty="0">
                  <a:solidFill>
                    <a:srgbClr val="000000"/>
                  </a:solidFill>
                  <a:latin typeface="+mn-ea"/>
                  <a:ea typeface="+mn-ea"/>
                </a:rPr>
                <a:t>，将</a:t>
              </a:r>
              <a:r>
                <a:rPr lang="en-US" altLang="zh-CN" sz="2400" b="1" dirty="0">
                  <a:solidFill>
                    <a:srgbClr val="000000"/>
                  </a:solidFill>
                  <a:latin typeface="+mn-ea"/>
                  <a:ea typeface="+mn-ea"/>
                </a:rPr>
                <a:t>A</a:t>
              </a:r>
              <a:r>
                <a:rPr lang="zh-CN" altLang="en-US" sz="2400" b="1" dirty="0">
                  <a:solidFill>
                    <a:srgbClr val="000000"/>
                  </a:solidFill>
                  <a:latin typeface="+mn-ea"/>
                  <a:ea typeface="+mn-ea"/>
                </a:rPr>
                <a:t>、</a:t>
              </a:r>
              <a:r>
                <a:rPr lang="en-US" altLang="zh-CN" sz="2400" b="1" dirty="0">
                  <a:solidFill>
                    <a:srgbClr val="000000"/>
                  </a:solidFill>
                  <a:latin typeface="+mn-ea"/>
                  <a:ea typeface="+mn-ea"/>
                </a:rPr>
                <a:t>C</a:t>
              </a:r>
              <a:r>
                <a:rPr lang="zh-CN" altLang="en-US" sz="2400" b="1" dirty="0">
                  <a:solidFill>
                    <a:srgbClr val="000000"/>
                  </a:solidFill>
                  <a:latin typeface="+mn-ea"/>
                  <a:ea typeface="+mn-ea"/>
                </a:rPr>
                <a:t>的值代入表达式，得          ，理论上无论</a:t>
              </a:r>
              <a:r>
                <a:rPr lang="en-US" altLang="zh-CN" sz="2400" b="1" dirty="0">
                  <a:solidFill>
                    <a:srgbClr val="000000"/>
                  </a:solidFill>
                  <a:latin typeface="+mn-ea"/>
                  <a:ea typeface="+mn-ea"/>
                </a:rPr>
                <a:t>B</a:t>
              </a:r>
              <a:r>
                <a:rPr lang="zh-CN" altLang="en-US" sz="2400" b="1" dirty="0">
                  <a:solidFill>
                    <a:srgbClr val="000000"/>
                  </a:solidFill>
                  <a:latin typeface="+mn-ea"/>
                  <a:ea typeface="+mn-ea"/>
                </a:rPr>
                <a:t>为何值，该函数表达式</a:t>
              </a:r>
              <a:r>
                <a:rPr lang="en-US" altLang="zh-CN" sz="2400" b="1" dirty="0">
                  <a:solidFill>
                    <a:srgbClr val="000000"/>
                  </a:solidFill>
                  <a:latin typeface="+mn-ea"/>
                  <a:ea typeface="+mn-ea"/>
                </a:rPr>
                <a:t>F</a:t>
              </a:r>
              <a:r>
                <a:rPr lang="zh-CN" altLang="en-US" sz="2400" b="1" dirty="0">
                  <a:solidFill>
                    <a:srgbClr val="000000"/>
                  </a:solidFill>
                  <a:latin typeface="+mn-ea"/>
                  <a:ea typeface="+mn-ea"/>
                </a:rPr>
                <a:t>的值恒为</a:t>
              </a:r>
              <a:r>
                <a:rPr lang="en-US" altLang="zh-CN" sz="2400" b="1" dirty="0">
                  <a:solidFill>
                    <a:srgbClr val="000000"/>
                  </a:solidFill>
                  <a:latin typeface="+mn-ea"/>
                  <a:ea typeface="+mn-ea"/>
                </a:rPr>
                <a:t>1</a:t>
              </a:r>
              <a:r>
                <a:rPr lang="zh-CN" altLang="en-US" sz="2400" b="1" dirty="0">
                  <a:solidFill>
                    <a:srgbClr val="000000"/>
                  </a:solidFill>
                  <a:latin typeface="+mn-ea"/>
                  <a:ea typeface="+mn-ea"/>
                </a:rPr>
                <a:t>。当</a:t>
              </a:r>
              <a:r>
                <a:rPr lang="en-US" altLang="zh-CN" sz="2400" b="1" dirty="0">
                  <a:solidFill>
                    <a:srgbClr val="000000"/>
                  </a:solidFill>
                  <a:latin typeface="+mn-ea"/>
                  <a:ea typeface="+mn-ea"/>
                </a:rPr>
                <a:t>B</a:t>
              </a:r>
              <a:r>
                <a:rPr lang="zh-CN" altLang="en-US" sz="2400" b="1" dirty="0">
                  <a:solidFill>
                    <a:srgbClr val="000000"/>
                  </a:solidFill>
                  <a:latin typeface="+mn-ea"/>
                  <a:ea typeface="+mn-ea"/>
                </a:rPr>
                <a:t>发生变化时，可能使电路产生冒险现象。</a:t>
              </a:r>
              <a:endParaRPr lang="zh-CN" altLang="en-US" sz="2400" b="1" dirty="0">
                <a:solidFill>
                  <a:srgbClr val="000000"/>
                </a:solidFill>
                <a:latin typeface="+mn-ea"/>
                <a:ea typeface="+mn-ea"/>
              </a:endParaRPr>
            </a:p>
          </p:txBody>
        </p:sp>
        <p:graphicFrame>
          <p:nvGraphicFramePr>
            <p:cNvPr id="121869" name="PA-Object 14"/>
            <p:cNvGraphicFramePr>
              <a:graphicFrameLocks noChangeAspect="1"/>
            </p:cNvGraphicFramePr>
            <p:nvPr>
              <p:custDataLst>
                <p:tags r:id="rId14"/>
              </p:custDataLst>
            </p:nvPr>
          </p:nvGraphicFramePr>
          <p:xfrm>
            <a:off x="4682629" y="306012"/>
            <a:ext cx="1144588" cy="457200"/>
          </p:xfrm>
          <a:graphic>
            <a:graphicData uri="http://schemas.openxmlformats.org/presentationml/2006/ole">
              <mc:AlternateContent xmlns:mc="http://schemas.openxmlformats.org/markup-compatibility/2006">
                <mc:Choice xmlns:v="urn:schemas-microsoft-com:vml" Requires="v">
                  <p:oleObj spid="_x0000_s6" name="" r:id="rId15" imgW="698500" imgH="215900" progId="">
                    <p:embed/>
                  </p:oleObj>
                </mc:Choice>
                <mc:Fallback>
                  <p:oleObj name="" r:id="rId15" imgW="698500" imgH="215900" progId="">
                    <p:embed/>
                    <p:pic>
                      <p:nvPicPr>
                        <p:cNvPr id="0" name="PA-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82629" y="306012"/>
                          <a:ext cx="1144588" cy="457200"/>
                        </a:xfrm>
                        <a:prstGeom prst="rect">
                          <a:avLst/>
                        </a:prstGeom>
                        <a:noFill/>
                        <a:ln>
                          <a:noFill/>
                        </a:ln>
                      </p:spPr>
                    </p:pic>
                  </p:oleObj>
                </mc:Fallback>
              </mc:AlternateContent>
            </a:graphicData>
          </a:graphic>
        </p:graphicFrame>
      </p:grpSp>
      <p:sp>
        <p:nvSpPr>
          <p:cNvPr id="21" name="PA-圆角矩形 1"/>
          <p:cNvSpPr/>
          <p:nvPr>
            <p:custDataLst>
              <p:tags r:id="rId17"/>
            </p:custDataLst>
          </p:nvPr>
        </p:nvSpPr>
        <p:spPr>
          <a:xfrm>
            <a:off x="-348342" y="516695"/>
            <a:ext cx="463687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PA-文本框 5"/>
          <p:cNvSpPr txBox="1">
            <a:spLocks noChangeArrowheads="1"/>
          </p:cNvSpPr>
          <p:nvPr>
            <p:custDataLst>
              <p:tags r:id="rId18"/>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组合电路的竞争与冒险</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3" name="PA-文本框 5"/>
          <p:cNvSpPr txBox="1">
            <a:spLocks noChangeArrowheads="1"/>
          </p:cNvSpPr>
          <p:nvPr>
            <p:custDataLst>
              <p:tags r:id="rId19"/>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1. </a:t>
            </a:r>
            <a:r>
              <a:rPr kumimoji="1" lang="zh-CN" altLang="en-US" sz="2800" b="1" dirty="0">
                <a:solidFill>
                  <a:srgbClr val="005286"/>
                </a:solidFill>
                <a:latin typeface="+mj-ea"/>
                <a:ea typeface="+mj-ea"/>
                <a:sym typeface="微软雅黑" panose="020B0503020204020204" pitchFamily="34" charset="-122"/>
              </a:rPr>
              <a:t>逻辑冒险现象的判断</a:t>
            </a:r>
            <a:endParaRPr kumimoji="1" lang="zh-CN" altLang="en-US" sz="2800" b="1" dirty="0">
              <a:solidFill>
                <a:srgbClr val="005286"/>
              </a:solidFill>
              <a:latin typeface="+mj-ea"/>
              <a:ea typeface="+mj-ea"/>
              <a:sym typeface="微软雅黑" panose="020B0503020204020204" pitchFamily="34" charset="-122"/>
            </a:endParaRPr>
          </a:p>
        </p:txBody>
      </p:sp>
      <p:sp>
        <p:nvSpPr>
          <p:cNvPr id="17" name="矩形 16"/>
          <p:cNvSpPr/>
          <p:nvPr/>
        </p:nvSpPr>
        <p:spPr>
          <a:xfrm>
            <a:off x="911514" y="2007046"/>
            <a:ext cx="1885453" cy="461665"/>
          </a:xfrm>
          <a:prstGeom prst="rect">
            <a:avLst/>
          </a:prstGeom>
        </p:spPr>
        <p:txBody>
          <a:bodyPr wrap="none">
            <a:spAutoFit/>
          </a:bodyPr>
          <a:lstStyle/>
          <a:p>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1</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代数法</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500"/>
                            </p:stCondLst>
                            <p:childTnLst>
                              <p:par>
                                <p:cTn id="14" presetID="49" presetClass="entr" presetSubtype="0" decel="10000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 calcmode="lin" valueType="num">
                                      <p:cBhvr>
                                        <p:cTn id="18" dur="500" fill="hold"/>
                                        <p:tgtEl>
                                          <p:spTgt spid="2"/>
                                        </p:tgtEl>
                                        <p:attrNameLst>
                                          <p:attrName>style.rotation</p:attrName>
                                        </p:attrNameLst>
                                      </p:cBhvr>
                                      <p:tavLst>
                                        <p:tav tm="0">
                                          <p:val>
                                            <p:fltVal val="360"/>
                                          </p:val>
                                        </p:tav>
                                        <p:tav tm="100000">
                                          <p:val>
                                            <p:fltVal val="0"/>
                                          </p:val>
                                        </p:tav>
                                      </p:tavLst>
                                    </p:anim>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1879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499"/>
                                          </p:stCondLst>
                                        </p:cTn>
                                        <p:tgtEl>
                                          <p:spTgt spid="118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2" grpId="0" autoUpdateAnimBg="0"/>
      <p:bldP spid="23" grpId="0"/>
      <p:bldP spid="1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PA-文本框 4"/>
          <p:cNvSpPr txBox="1">
            <a:spLocks noChangeArrowheads="1"/>
          </p:cNvSpPr>
          <p:nvPr>
            <p:custDataLst>
              <p:tags r:id="rId1"/>
            </p:custDataLst>
          </p:nvPr>
        </p:nvSpPr>
        <p:spPr bwMode="auto">
          <a:xfrm>
            <a:off x="3165421" y="2369004"/>
            <a:ext cx="5562600" cy="510778"/>
          </a:xfrm>
          <a:prstGeom prst="round2DiagRect">
            <a:avLst/>
          </a:prstGeom>
          <a:solidFill>
            <a:srgbClr val="CCFFFF"/>
          </a:solidFill>
          <a:ln w="9525">
            <a:noFill/>
            <a:miter lim="800000"/>
          </a:ln>
          <a:effectLst>
            <a:outerShdw blurRad="50800" dist="38100" dir="2700000" algn="tl" rotWithShape="0">
              <a:prstClr val="black">
                <a:alpha val="40000"/>
              </a:prstClr>
            </a:outerShdw>
          </a:effectLst>
        </p:spPr>
        <p:txBody>
          <a:bodyPr>
            <a:spAutoFit/>
          </a:bodyPr>
          <a:lstStyle>
            <a:defPPr>
              <a:defRPr lang="zh-CN"/>
            </a:defPPr>
            <a:lvl1pPr>
              <a:spcBef>
                <a:spcPct val="0"/>
              </a:spcBef>
              <a:buFontTx/>
              <a:buNone/>
              <a:defRPr sz="2400" b="1">
                <a:solidFill>
                  <a:srgbClr val="000000"/>
                </a:solidFill>
                <a:latin typeface="Times New Roman" panose="02020603050405020304" pitchFamily="18" charset="0"/>
                <a:ea typeface="宋体" panose="02010600030101010101" pitchFamily="2" charset="-122"/>
              </a:defRPr>
            </a:lvl1pPr>
            <a:lvl2pPr marL="742950" indent="-285750">
              <a:spcBef>
                <a:spcPct val="20000"/>
              </a:spcBef>
              <a:buChar char="–"/>
              <a:defRPr sz="2800">
                <a:latin typeface="宋体" panose="02010600030101010101" pitchFamily="2" charset="-122"/>
                <a:ea typeface="宋体" panose="02010600030101010101" pitchFamily="2" charset="-122"/>
              </a:defRPr>
            </a:lvl2pPr>
            <a:lvl3pPr marL="1143000" indent="-228600">
              <a:spcBef>
                <a:spcPct val="20000"/>
              </a:spcBef>
              <a:buChar char="•"/>
              <a:defRPr sz="2400">
                <a:latin typeface="宋体" panose="02010600030101010101" pitchFamily="2" charset="-122"/>
                <a:ea typeface="宋体" panose="02010600030101010101" pitchFamily="2" charset="-122"/>
              </a:defRPr>
            </a:lvl3pPr>
            <a:lvl4pPr marL="1600200" indent="-228600">
              <a:spcBef>
                <a:spcPct val="20000"/>
              </a:spcBef>
              <a:buChar char="–"/>
              <a:defRPr sz="2000">
                <a:latin typeface="宋体" panose="02010600030101010101" pitchFamily="2" charset="-122"/>
                <a:ea typeface="宋体" panose="02010600030101010101" pitchFamily="2" charset="-122"/>
              </a:defRPr>
            </a:lvl4pPr>
            <a:lvl5pPr marL="2057400" indent="-228600">
              <a:spcBef>
                <a:spcPct val="20000"/>
              </a:spcBef>
              <a:buChar char="•"/>
              <a:defRPr sz="2000">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latin typeface="宋体" panose="02010600030101010101" pitchFamily="2" charset="-122"/>
                <a:ea typeface="宋体" panose="02010600030101010101" pitchFamily="2" charset="-122"/>
              </a:defRPr>
            </a:lvl9pPr>
          </a:lstStyle>
          <a:p>
            <a:r>
              <a:rPr lang="zh-CN" altLang="en-US" dirty="0"/>
              <a:t>观察是否存在某两个圈“相切”的情况 </a:t>
            </a:r>
            <a:endParaRPr lang="zh-CN" altLang="en-US" dirty="0"/>
          </a:p>
        </p:txBody>
      </p:sp>
      <p:sp>
        <p:nvSpPr>
          <p:cNvPr id="123912" name="PA-矩形 10"/>
          <p:cNvSpPr>
            <a:spLocks noChangeArrowheads="1"/>
          </p:cNvSpPr>
          <p:nvPr>
            <p:custDataLst>
              <p:tags r:id="rId2"/>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20842" name="PA-圆角矩形 11"/>
          <p:cNvSpPr>
            <a:spLocks noChangeArrowheads="1"/>
          </p:cNvSpPr>
          <p:nvPr>
            <p:custDataLst>
              <p:tags r:id="rId3"/>
            </p:custDataLst>
          </p:nvPr>
        </p:nvSpPr>
        <p:spPr bwMode="auto">
          <a:xfrm>
            <a:off x="6155707" y="4472040"/>
            <a:ext cx="609600" cy="1371600"/>
          </a:xfrm>
          <a:prstGeom prst="roundRect">
            <a:avLst>
              <a:gd name="adj" fmla="val 16667"/>
            </a:avLst>
          </a:prstGeom>
          <a:solidFill>
            <a:srgbClr val="FFFF00"/>
          </a:solidFill>
          <a:ln w="38100">
            <a:solidFill>
              <a:srgbClr val="005286"/>
            </a:solidFill>
            <a:round/>
          </a:ln>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20843" name="PA-圆角矩形 12"/>
          <p:cNvSpPr>
            <a:spLocks noChangeArrowheads="1"/>
          </p:cNvSpPr>
          <p:nvPr>
            <p:custDataLst>
              <p:tags r:id="rId4"/>
            </p:custDataLst>
          </p:nvPr>
        </p:nvSpPr>
        <p:spPr bwMode="auto">
          <a:xfrm>
            <a:off x="4812475" y="5203372"/>
            <a:ext cx="1219200" cy="611240"/>
          </a:xfrm>
          <a:prstGeom prst="roundRect">
            <a:avLst>
              <a:gd name="adj" fmla="val 16667"/>
            </a:avLst>
          </a:prstGeom>
          <a:solidFill>
            <a:srgbClr val="FFFF00"/>
          </a:solidFill>
          <a:ln w="38100">
            <a:solidFill>
              <a:srgbClr val="005286"/>
            </a:solidFill>
            <a:round/>
          </a:ln>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2" name="PA-圆角矩形 1"/>
          <p:cNvSpPr/>
          <p:nvPr>
            <p:custDataLst>
              <p:tags r:id="rId5"/>
            </p:custDataLst>
          </p:nvPr>
        </p:nvSpPr>
        <p:spPr>
          <a:xfrm>
            <a:off x="-348342" y="516695"/>
            <a:ext cx="463687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PA-文本框 5"/>
          <p:cNvSpPr txBox="1">
            <a:spLocks noChangeArrowheads="1"/>
          </p:cNvSpPr>
          <p:nvPr>
            <p:custDataLst>
              <p:tags r:id="rId6"/>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组合电路的竞争与冒险</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4" name="PA-文本框 5"/>
          <p:cNvSpPr txBox="1">
            <a:spLocks noChangeArrowheads="1"/>
          </p:cNvSpPr>
          <p:nvPr>
            <p:custDataLst>
              <p:tags r:id="rId7"/>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1. </a:t>
            </a:r>
            <a:r>
              <a:rPr kumimoji="1" lang="zh-CN" altLang="en-US" sz="2800" b="1" dirty="0">
                <a:solidFill>
                  <a:srgbClr val="005286"/>
                </a:solidFill>
                <a:latin typeface="+mj-ea"/>
                <a:ea typeface="+mj-ea"/>
                <a:sym typeface="微软雅黑" panose="020B0503020204020204" pitchFamily="34" charset="-122"/>
              </a:rPr>
              <a:t>逻辑冒险现象的判断</a:t>
            </a:r>
            <a:endParaRPr kumimoji="1" lang="zh-CN" altLang="en-US" sz="2800" b="1" dirty="0">
              <a:solidFill>
                <a:srgbClr val="005286"/>
              </a:solidFill>
              <a:latin typeface="+mj-ea"/>
              <a:ea typeface="+mj-ea"/>
              <a:sym typeface="微软雅黑" panose="020B0503020204020204" pitchFamily="34" charset="-122"/>
            </a:endParaRPr>
          </a:p>
        </p:txBody>
      </p:sp>
      <p:sp>
        <p:nvSpPr>
          <p:cNvPr id="18" name="矩形 17"/>
          <p:cNvSpPr/>
          <p:nvPr/>
        </p:nvSpPr>
        <p:spPr>
          <a:xfrm>
            <a:off x="911514" y="2007046"/>
            <a:ext cx="2194832" cy="461665"/>
          </a:xfrm>
          <a:prstGeom prst="rect">
            <a:avLst/>
          </a:prstGeom>
        </p:spPr>
        <p:txBody>
          <a:bodyPr wrap="none">
            <a:spAutoFit/>
          </a:bodyPr>
          <a:lstStyle/>
          <a:p>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2</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卡诺图法</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
        <p:nvSpPr>
          <p:cNvPr id="4" name="矩形 3"/>
          <p:cNvSpPr/>
          <p:nvPr/>
        </p:nvSpPr>
        <p:spPr>
          <a:xfrm>
            <a:off x="1007977" y="3057913"/>
            <a:ext cx="9639018" cy="830997"/>
          </a:xfrm>
          <a:prstGeom prst="rect">
            <a:avLst/>
          </a:prstGeom>
        </p:spPr>
        <p:txBody>
          <a:bodyPr wrap="square">
            <a:spAutoFit/>
          </a:bodyPr>
          <a:lstStyle/>
          <a:p>
            <a:r>
              <a:rPr lang="en-US" altLang="zh-CN" sz="2400" b="1" dirty="0">
                <a:latin typeface="+mn-ea"/>
              </a:rPr>
              <a:t>【</a:t>
            </a:r>
            <a:r>
              <a:rPr lang="zh-CN" altLang="en-US" sz="2400" b="1" dirty="0">
                <a:latin typeface="+mn-ea"/>
              </a:rPr>
              <a:t>例</a:t>
            </a:r>
            <a:r>
              <a:rPr lang="en-US" altLang="zh-CN" sz="2400" b="1" dirty="0">
                <a:latin typeface="+mn-ea"/>
              </a:rPr>
              <a:t>】</a:t>
            </a:r>
            <a:r>
              <a:rPr lang="zh-CN" altLang="en-US" sz="2400" b="1" dirty="0">
                <a:latin typeface="+mn-ea"/>
              </a:rPr>
              <a:t>某逻辑函数表达式为</a:t>
            </a:r>
            <a:r>
              <a:rPr lang="en-US" altLang="zh-CN" sz="2400" b="1" i="1" dirty="0">
                <a:latin typeface="+mj-lt"/>
              </a:rPr>
              <a:t>F</a:t>
            </a:r>
            <a:r>
              <a:rPr lang="en-US" altLang="zh-CN" sz="2400" b="1" dirty="0">
                <a:latin typeface="+mj-lt"/>
              </a:rPr>
              <a:t>=</a:t>
            </a:r>
            <a:r>
              <a:rPr lang="en-US" altLang="zh-CN" sz="2400" b="1" i="1" dirty="0">
                <a:latin typeface="+mj-lt"/>
              </a:rPr>
              <a:t>AB</a:t>
            </a:r>
            <a:r>
              <a:rPr lang="en-US" altLang="zh-CN" sz="2400" b="1" dirty="0">
                <a:latin typeface="+mj-lt"/>
              </a:rPr>
              <a:t>+</a:t>
            </a:r>
            <a:r>
              <a:rPr lang="en-US" altLang="zh-CN" sz="2400" b="1" i="1" dirty="0">
                <a:latin typeface="+mj-lt"/>
              </a:rPr>
              <a:t>BC</a:t>
            </a:r>
            <a:r>
              <a:rPr lang="zh-CN" altLang="en-US" sz="2400" b="1" dirty="0">
                <a:latin typeface="+mn-ea"/>
              </a:rPr>
              <a:t>，试判断该逻辑电路是否可能产生冒险现象。</a:t>
            </a:r>
            <a:endParaRPr lang="zh-CN" altLang="en-US" sz="2400" b="1" dirty="0">
              <a:latin typeface="+mn-ea"/>
            </a:endParaRPr>
          </a:p>
        </p:txBody>
      </p:sp>
      <p:pic>
        <p:nvPicPr>
          <p:cNvPr id="3" name="PA-图片 2"/>
          <p:cNvPicPr>
            <a:picLocks noChangeAspect="1"/>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a:xfrm>
            <a:off x="4114648" y="3801268"/>
            <a:ext cx="3505504" cy="2188654"/>
          </a:xfrm>
          <a:prstGeom prst="rect">
            <a:avLst/>
          </a:prstGeom>
        </p:spPr>
      </p:pic>
      <p:cxnSp>
        <p:nvCxnSpPr>
          <p:cNvPr id="5" name="直接连接符 4"/>
          <p:cNvCxnSpPr/>
          <p:nvPr/>
        </p:nvCxnSpPr>
        <p:spPr>
          <a:xfrm>
            <a:off x="5393093" y="3141892"/>
            <a:ext cx="158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120837"/>
                                        </p:tgtEl>
                                        <p:attrNameLst>
                                          <p:attrName>style.visibility</p:attrName>
                                        </p:attrNameLst>
                                      </p:cBhvr>
                                      <p:to>
                                        <p:strVal val="visible"/>
                                      </p:to>
                                    </p:set>
                                    <p:anim calcmode="lin" valueType="num">
                                      <p:cBhvr>
                                        <p:cTn id="11" dur="500" fill="hold"/>
                                        <p:tgtEl>
                                          <p:spTgt spid="120837"/>
                                        </p:tgtEl>
                                        <p:attrNameLst>
                                          <p:attrName>ppt_w</p:attrName>
                                        </p:attrNameLst>
                                      </p:cBhvr>
                                      <p:tavLst>
                                        <p:tav tm="0">
                                          <p:val>
                                            <p:fltVal val="0"/>
                                          </p:val>
                                        </p:tav>
                                        <p:tav tm="100000">
                                          <p:val>
                                            <p:strVal val="#ppt_w"/>
                                          </p:val>
                                        </p:tav>
                                      </p:tavLst>
                                    </p:anim>
                                    <p:anim calcmode="lin" valueType="num">
                                      <p:cBhvr>
                                        <p:cTn id="12" dur="500" fill="hold"/>
                                        <p:tgtEl>
                                          <p:spTgt spid="120837"/>
                                        </p:tgtEl>
                                        <p:attrNameLst>
                                          <p:attrName>ppt_h</p:attrName>
                                        </p:attrNameLst>
                                      </p:cBhvr>
                                      <p:tavLst>
                                        <p:tav tm="0">
                                          <p:val>
                                            <p:fltVal val="0"/>
                                          </p:val>
                                        </p:tav>
                                        <p:tav tm="100000">
                                          <p:val>
                                            <p:strVal val="#ppt_h"/>
                                          </p:val>
                                        </p:tav>
                                      </p:tavLst>
                                    </p:anim>
                                    <p:anim calcmode="lin" valueType="num">
                                      <p:cBhvr>
                                        <p:cTn id="13" dur="500" fill="hold"/>
                                        <p:tgtEl>
                                          <p:spTgt spid="120837"/>
                                        </p:tgtEl>
                                        <p:attrNameLst>
                                          <p:attrName>style.rotation</p:attrName>
                                        </p:attrNameLst>
                                      </p:cBhvr>
                                      <p:tavLst>
                                        <p:tav tm="0">
                                          <p:val>
                                            <p:fltVal val="360"/>
                                          </p:val>
                                        </p:tav>
                                        <p:tav tm="100000">
                                          <p:val>
                                            <p:fltVal val="0"/>
                                          </p:val>
                                        </p:tav>
                                      </p:tavLst>
                                    </p:anim>
                                    <p:animEffect transition="in" filter="fade">
                                      <p:cBhvr>
                                        <p:cTn id="14" dur="500"/>
                                        <p:tgtEl>
                                          <p:spTgt spid="12083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9" presetClass="entr" presetSubtype="0" decel="10000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 calcmode="lin" valueType="num">
                                      <p:cBhvr>
                                        <p:cTn id="28" dur="500" fill="hold"/>
                                        <p:tgtEl>
                                          <p:spTgt spid="3"/>
                                        </p:tgtEl>
                                        <p:attrNameLst>
                                          <p:attrName>style.rotation</p:attrName>
                                        </p:attrNameLst>
                                      </p:cBhvr>
                                      <p:tavLst>
                                        <p:tav tm="0">
                                          <p:val>
                                            <p:fltVal val="360"/>
                                          </p:val>
                                        </p:tav>
                                        <p:tav tm="100000">
                                          <p:val>
                                            <p:fltVal val="0"/>
                                          </p:val>
                                        </p:tav>
                                      </p:tavLst>
                                    </p:anim>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49" presetClass="entr" presetSubtype="0" decel="100000" fill="hold" grpId="0" nodeType="clickEffect">
                                  <p:stCondLst>
                                    <p:cond delay="0"/>
                                  </p:stCondLst>
                                  <p:childTnLst>
                                    <p:set>
                                      <p:cBhvr>
                                        <p:cTn id="33" dur="1" fill="hold">
                                          <p:stCondLst>
                                            <p:cond delay="0"/>
                                          </p:stCondLst>
                                        </p:cTn>
                                        <p:tgtEl>
                                          <p:spTgt spid="120843"/>
                                        </p:tgtEl>
                                        <p:attrNameLst>
                                          <p:attrName>style.visibility</p:attrName>
                                        </p:attrNameLst>
                                      </p:cBhvr>
                                      <p:to>
                                        <p:strVal val="visible"/>
                                      </p:to>
                                    </p:set>
                                    <p:anim calcmode="lin" valueType="num">
                                      <p:cBhvr>
                                        <p:cTn id="34" dur="500" fill="hold"/>
                                        <p:tgtEl>
                                          <p:spTgt spid="120843"/>
                                        </p:tgtEl>
                                        <p:attrNameLst>
                                          <p:attrName>ppt_w</p:attrName>
                                        </p:attrNameLst>
                                      </p:cBhvr>
                                      <p:tavLst>
                                        <p:tav tm="0">
                                          <p:val>
                                            <p:fltVal val="0"/>
                                          </p:val>
                                        </p:tav>
                                        <p:tav tm="100000">
                                          <p:val>
                                            <p:strVal val="#ppt_w"/>
                                          </p:val>
                                        </p:tav>
                                      </p:tavLst>
                                    </p:anim>
                                    <p:anim calcmode="lin" valueType="num">
                                      <p:cBhvr>
                                        <p:cTn id="35" dur="500" fill="hold"/>
                                        <p:tgtEl>
                                          <p:spTgt spid="120843"/>
                                        </p:tgtEl>
                                        <p:attrNameLst>
                                          <p:attrName>ppt_h</p:attrName>
                                        </p:attrNameLst>
                                      </p:cBhvr>
                                      <p:tavLst>
                                        <p:tav tm="0">
                                          <p:val>
                                            <p:fltVal val="0"/>
                                          </p:val>
                                        </p:tav>
                                        <p:tav tm="100000">
                                          <p:val>
                                            <p:strVal val="#ppt_h"/>
                                          </p:val>
                                        </p:tav>
                                      </p:tavLst>
                                    </p:anim>
                                    <p:anim calcmode="lin" valueType="num">
                                      <p:cBhvr>
                                        <p:cTn id="36" dur="500" fill="hold"/>
                                        <p:tgtEl>
                                          <p:spTgt spid="120843"/>
                                        </p:tgtEl>
                                        <p:attrNameLst>
                                          <p:attrName>style.rotation</p:attrName>
                                        </p:attrNameLst>
                                      </p:cBhvr>
                                      <p:tavLst>
                                        <p:tav tm="0">
                                          <p:val>
                                            <p:fltVal val="360"/>
                                          </p:val>
                                        </p:tav>
                                        <p:tav tm="100000">
                                          <p:val>
                                            <p:fltVal val="0"/>
                                          </p:val>
                                        </p:tav>
                                      </p:tavLst>
                                    </p:anim>
                                    <p:animEffect transition="in" filter="fade">
                                      <p:cBhvr>
                                        <p:cTn id="37" dur="500"/>
                                        <p:tgtEl>
                                          <p:spTgt spid="120843"/>
                                        </p:tgtEl>
                                      </p:cBhvr>
                                    </p:animEffect>
                                  </p:childTnLst>
                                </p:cTn>
                              </p:par>
                            </p:childTnLst>
                          </p:cTn>
                        </p:par>
                        <p:par>
                          <p:cTn id="38" fill="hold">
                            <p:stCondLst>
                              <p:cond delay="500"/>
                            </p:stCondLst>
                            <p:childTnLst>
                              <p:par>
                                <p:cTn id="39" presetID="49" presetClass="entr" presetSubtype="0" decel="100000" fill="hold" grpId="0" nodeType="afterEffect">
                                  <p:stCondLst>
                                    <p:cond delay="0"/>
                                  </p:stCondLst>
                                  <p:childTnLst>
                                    <p:set>
                                      <p:cBhvr>
                                        <p:cTn id="40" dur="1" fill="hold">
                                          <p:stCondLst>
                                            <p:cond delay="0"/>
                                          </p:stCondLst>
                                        </p:cTn>
                                        <p:tgtEl>
                                          <p:spTgt spid="120842"/>
                                        </p:tgtEl>
                                        <p:attrNameLst>
                                          <p:attrName>style.visibility</p:attrName>
                                        </p:attrNameLst>
                                      </p:cBhvr>
                                      <p:to>
                                        <p:strVal val="visible"/>
                                      </p:to>
                                    </p:set>
                                    <p:anim calcmode="lin" valueType="num">
                                      <p:cBhvr>
                                        <p:cTn id="41" dur="500" fill="hold"/>
                                        <p:tgtEl>
                                          <p:spTgt spid="120842"/>
                                        </p:tgtEl>
                                        <p:attrNameLst>
                                          <p:attrName>ppt_w</p:attrName>
                                        </p:attrNameLst>
                                      </p:cBhvr>
                                      <p:tavLst>
                                        <p:tav tm="0">
                                          <p:val>
                                            <p:fltVal val="0"/>
                                          </p:val>
                                        </p:tav>
                                        <p:tav tm="100000">
                                          <p:val>
                                            <p:strVal val="#ppt_w"/>
                                          </p:val>
                                        </p:tav>
                                      </p:tavLst>
                                    </p:anim>
                                    <p:anim calcmode="lin" valueType="num">
                                      <p:cBhvr>
                                        <p:cTn id="42" dur="500" fill="hold"/>
                                        <p:tgtEl>
                                          <p:spTgt spid="120842"/>
                                        </p:tgtEl>
                                        <p:attrNameLst>
                                          <p:attrName>ppt_h</p:attrName>
                                        </p:attrNameLst>
                                      </p:cBhvr>
                                      <p:tavLst>
                                        <p:tav tm="0">
                                          <p:val>
                                            <p:fltVal val="0"/>
                                          </p:val>
                                        </p:tav>
                                        <p:tav tm="100000">
                                          <p:val>
                                            <p:strVal val="#ppt_h"/>
                                          </p:val>
                                        </p:tav>
                                      </p:tavLst>
                                    </p:anim>
                                    <p:anim calcmode="lin" valueType="num">
                                      <p:cBhvr>
                                        <p:cTn id="43" dur="500" fill="hold"/>
                                        <p:tgtEl>
                                          <p:spTgt spid="120842"/>
                                        </p:tgtEl>
                                        <p:attrNameLst>
                                          <p:attrName>style.rotation</p:attrName>
                                        </p:attrNameLst>
                                      </p:cBhvr>
                                      <p:tavLst>
                                        <p:tav tm="0">
                                          <p:val>
                                            <p:fltVal val="360"/>
                                          </p:val>
                                        </p:tav>
                                        <p:tav tm="100000">
                                          <p:val>
                                            <p:fltVal val="0"/>
                                          </p:val>
                                        </p:tav>
                                      </p:tavLst>
                                    </p:anim>
                                    <p:animEffect transition="in" filter="fade">
                                      <p:cBhvr>
                                        <p:cTn id="44" dur="500"/>
                                        <p:tgtEl>
                                          <p:spTgt spid="120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7" grpId="0" animBg="1"/>
      <p:bldP spid="120842" grpId="0" animBg="1" autoUpdateAnimBg="0"/>
      <p:bldP spid="120843" grpId="0" animBg="1" autoUpdateAnimBg="0"/>
      <p:bldP spid="18" grpId="0"/>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8" name="PA-椭圆 15"/>
          <p:cNvSpPr>
            <a:spLocks noChangeArrowheads="1"/>
          </p:cNvSpPr>
          <p:nvPr>
            <p:custDataLst>
              <p:tags r:id="rId1"/>
            </p:custDataLst>
          </p:nvPr>
        </p:nvSpPr>
        <p:spPr bwMode="auto">
          <a:xfrm>
            <a:off x="7459784" y="3387968"/>
            <a:ext cx="1070707" cy="517770"/>
          </a:xfrm>
          <a:prstGeom prst="flowChartAlternateProcess">
            <a:avLst/>
          </a:prstGeom>
          <a:solidFill>
            <a:srgbClr val="FFFF00"/>
          </a:solidFill>
          <a:ln w="28575">
            <a:solidFill>
              <a:srgbClr val="005286"/>
            </a:solidFill>
            <a:round/>
          </a:ln>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pic>
        <p:nvPicPr>
          <p:cNvPr id="4" name="PA-图片 3"/>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6336606" y="2248602"/>
            <a:ext cx="2895851" cy="1792379"/>
          </a:xfrm>
          <a:prstGeom prst="rect">
            <a:avLst/>
          </a:prstGeom>
        </p:spPr>
      </p:pic>
      <p:grpSp>
        <p:nvGrpSpPr>
          <p:cNvPr id="2" name="PA-组合 9"/>
          <p:cNvGrpSpPr/>
          <p:nvPr>
            <p:custDataLst>
              <p:tags r:id="rId4"/>
            </p:custDataLst>
          </p:nvPr>
        </p:nvGrpSpPr>
        <p:grpSpPr bwMode="auto">
          <a:xfrm>
            <a:off x="8610600" y="3380551"/>
            <a:ext cx="1905000" cy="538161"/>
            <a:chOff x="0" y="23809"/>
            <a:chExt cx="1905000" cy="304800"/>
          </a:xfrm>
        </p:grpSpPr>
        <p:sp>
          <p:nvSpPr>
            <p:cNvPr id="124946" name="PA-左箭头 7"/>
            <p:cNvSpPr>
              <a:spLocks noChangeArrowheads="1"/>
            </p:cNvSpPr>
            <p:nvPr>
              <p:custDataLst>
                <p:tags r:id="rId5"/>
              </p:custDataLst>
            </p:nvPr>
          </p:nvSpPr>
          <p:spPr bwMode="auto">
            <a:xfrm>
              <a:off x="0" y="23809"/>
              <a:ext cx="990600" cy="304800"/>
            </a:xfrm>
            <a:prstGeom prst="leftArrow">
              <a:avLst>
                <a:gd name="adj1" fmla="val 50000"/>
                <a:gd name="adj2" fmla="val 49999"/>
              </a:avLst>
            </a:prstGeom>
            <a:solidFill>
              <a:srgbClr val="CCFFFF"/>
            </a:solidFill>
            <a:ln w="9525">
              <a:no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dirty="0">
                <a:latin typeface="Times New Roman" panose="02020603050405020304" pitchFamily="18" charset="0"/>
              </a:endParaRPr>
            </a:p>
          </p:txBody>
        </p:sp>
        <p:sp>
          <p:nvSpPr>
            <p:cNvPr id="124947" name="PA-文本框 8"/>
            <p:cNvSpPr txBox="1">
              <a:spLocks noChangeArrowheads="1"/>
            </p:cNvSpPr>
            <p:nvPr>
              <p:custDataLst>
                <p:tags r:id="rId6"/>
              </p:custDataLst>
            </p:nvPr>
          </p:nvSpPr>
          <p:spPr bwMode="auto">
            <a:xfrm>
              <a:off x="990600" y="46847"/>
              <a:ext cx="914400" cy="26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rgbClr val="000000"/>
                  </a:solidFill>
                  <a:latin typeface="Times New Roman" panose="02020603050405020304" pitchFamily="18" charset="0"/>
                </a:rPr>
                <a:t>AC</a:t>
              </a:r>
              <a:endParaRPr lang="zh-CN" altLang="en-US" sz="2400" b="1" dirty="0">
                <a:solidFill>
                  <a:srgbClr val="000000"/>
                </a:solidFill>
                <a:latin typeface="Times New Roman" panose="02020603050405020304" pitchFamily="18" charset="0"/>
              </a:endParaRPr>
            </a:p>
          </p:txBody>
        </p:sp>
      </p:grpSp>
      <p:sp>
        <p:nvSpPr>
          <p:cNvPr id="124936" name="PA-矩形 14"/>
          <p:cNvSpPr>
            <a:spLocks noChangeArrowheads="1"/>
          </p:cNvSpPr>
          <p:nvPr>
            <p:custDataLst>
              <p:tags r:id="rId7"/>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24939" name="PA-矩形 16"/>
          <p:cNvSpPr>
            <a:spLocks noChangeArrowheads="1"/>
          </p:cNvSpPr>
          <p:nvPr>
            <p:custDataLst>
              <p:tags r:id="rId8"/>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24941" name="PA-矩形 18"/>
          <p:cNvSpPr>
            <a:spLocks noChangeArrowheads="1"/>
          </p:cNvSpPr>
          <p:nvPr>
            <p:custDataLst>
              <p:tags r:id="rId9"/>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21873" name="PA-文本框 20"/>
          <p:cNvSpPr txBox="1">
            <a:spLocks noChangeArrowheads="1"/>
          </p:cNvSpPr>
          <p:nvPr>
            <p:custDataLst>
              <p:tags r:id="rId10"/>
            </p:custDataLst>
          </p:nvPr>
        </p:nvSpPr>
        <p:spPr bwMode="auto">
          <a:xfrm>
            <a:off x="1459122" y="5867539"/>
            <a:ext cx="463687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000" b="1" dirty="0">
                <a:solidFill>
                  <a:srgbClr val="000000"/>
                </a:solidFill>
                <a:latin typeface="楷体" panose="02010609060101010101" pitchFamily="49" charset="-122"/>
                <a:ea typeface="楷体" panose="02010609060101010101" pitchFamily="49" charset="-122"/>
              </a:rPr>
              <a:t>与非门：选通脉冲</a:t>
            </a:r>
            <a:r>
              <a:rPr lang="en-US" altLang="zh-CN" sz="2000" b="1" dirty="0">
                <a:solidFill>
                  <a:srgbClr val="000000"/>
                </a:solidFill>
                <a:latin typeface="楷体" panose="02010609060101010101" pitchFamily="49" charset="-122"/>
                <a:ea typeface="楷体" panose="02010609060101010101" pitchFamily="49" charset="-122"/>
              </a:rPr>
              <a:t>SEL</a:t>
            </a:r>
            <a:r>
              <a:rPr lang="zh-CN" altLang="en-US" sz="2000" b="1" dirty="0">
                <a:solidFill>
                  <a:srgbClr val="000000"/>
                </a:solidFill>
                <a:latin typeface="楷体" panose="02010609060101010101" pitchFamily="49" charset="-122"/>
                <a:ea typeface="楷体" panose="02010609060101010101" pitchFamily="49" charset="-122"/>
              </a:rPr>
              <a:t>采用</a:t>
            </a:r>
            <a:r>
              <a:rPr lang="zh-CN" altLang="en-US" sz="2000" b="1" dirty="0">
                <a:solidFill>
                  <a:srgbClr val="FF0000"/>
                </a:solidFill>
                <a:latin typeface="楷体" panose="02010609060101010101" pitchFamily="49" charset="-122"/>
                <a:ea typeface="楷体" panose="02010609060101010101" pitchFamily="49" charset="-122"/>
              </a:rPr>
              <a:t>高电平</a:t>
            </a:r>
            <a:r>
              <a:rPr lang="zh-CN" altLang="en-US" sz="2000" b="1" dirty="0">
                <a:solidFill>
                  <a:srgbClr val="000000"/>
                </a:solidFill>
                <a:latin typeface="楷体" panose="02010609060101010101" pitchFamily="49" charset="-122"/>
                <a:ea typeface="楷体" panose="02010609060101010101" pitchFamily="49" charset="-122"/>
              </a:rPr>
              <a:t>有效的电路，加在</a:t>
            </a:r>
            <a:r>
              <a:rPr lang="zh-CN" altLang="en-US" sz="2000" b="1" dirty="0">
                <a:solidFill>
                  <a:srgbClr val="FF0000"/>
                </a:solidFill>
                <a:latin typeface="楷体" panose="02010609060101010101" pitchFamily="49" charset="-122"/>
                <a:ea typeface="楷体" panose="02010609060101010101" pitchFamily="49" charset="-122"/>
              </a:rPr>
              <a:t>输入级与非门</a:t>
            </a:r>
            <a:r>
              <a:rPr lang="zh-CN" altLang="en-US" sz="2000" b="1" dirty="0">
                <a:solidFill>
                  <a:srgbClr val="000000"/>
                </a:solidFill>
                <a:latin typeface="楷体" panose="02010609060101010101" pitchFamily="49" charset="-122"/>
                <a:ea typeface="楷体" panose="02010609060101010101" pitchFamily="49" charset="-122"/>
              </a:rPr>
              <a:t>的输入端</a:t>
            </a:r>
            <a:endParaRPr lang="zh-CN" altLang="en-US" sz="2000" b="1" dirty="0">
              <a:solidFill>
                <a:srgbClr val="000000"/>
              </a:solidFill>
              <a:latin typeface="楷体" panose="02010609060101010101" pitchFamily="49" charset="-122"/>
              <a:ea typeface="楷体" panose="02010609060101010101" pitchFamily="49" charset="-122"/>
            </a:endParaRPr>
          </a:p>
        </p:txBody>
      </p:sp>
      <p:sp>
        <p:nvSpPr>
          <p:cNvPr id="121874" name="PA-文本框 21"/>
          <p:cNvSpPr txBox="1">
            <a:spLocks noChangeArrowheads="1"/>
          </p:cNvSpPr>
          <p:nvPr>
            <p:custDataLst>
              <p:tags r:id="rId11"/>
            </p:custDataLst>
          </p:nvPr>
        </p:nvSpPr>
        <p:spPr bwMode="auto">
          <a:xfrm>
            <a:off x="6547081" y="5867400"/>
            <a:ext cx="447384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000" b="1" dirty="0">
                <a:solidFill>
                  <a:srgbClr val="000000"/>
                </a:solidFill>
                <a:latin typeface="楷体" panose="02010609060101010101" pitchFamily="49" charset="-122"/>
                <a:ea typeface="楷体" panose="02010609060101010101" pitchFamily="49" charset="-122"/>
              </a:rPr>
              <a:t>或非门：选通脉冲</a:t>
            </a:r>
            <a:r>
              <a:rPr lang="en-US" altLang="zh-CN" sz="2000" b="1" dirty="0">
                <a:solidFill>
                  <a:srgbClr val="000000"/>
                </a:solidFill>
                <a:latin typeface="楷体" panose="02010609060101010101" pitchFamily="49" charset="-122"/>
                <a:ea typeface="楷体" panose="02010609060101010101" pitchFamily="49" charset="-122"/>
              </a:rPr>
              <a:t>SEL</a:t>
            </a:r>
            <a:r>
              <a:rPr lang="zh-CN" altLang="en-US" sz="2000" b="1" dirty="0">
                <a:solidFill>
                  <a:srgbClr val="000000"/>
                </a:solidFill>
                <a:latin typeface="楷体" panose="02010609060101010101" pitchFamily="49" charset="-122"/>
                <a:ea typeface="楷体" panose="02010609060101010101" pitchFamily="49" charset="-122"/>
              </a:rPr>
              <a:t>采用</a:t>
            </a:r>
            <a:r>
              <a:rPr lang="zh-CN" altLang="en-US" sz="2000" b="1" dirty="0">
                <a:solidFill>
                  <a:srgbClr val="FF0000"/>
                </a:solidFill>
                <a:latin typeface="楷体" panose="02010609060101010101" pitchFamily="49" charset="-122"/>
                <a:ea typeface="楷体" panose="02010609060101010101" pitchFamily="49" charset="-122"/>
              </a:rPr>
              <a:t>低电平</a:t>
            </a:r>
            <a:r>
              <a:rPr lang="zh-CN" altLang="en-US" sz="2000" b="1" dirty="0">
                <a:solidFill>
                  <a:srgbClr val="000000"/>
                </a:solidFill>
                <a:latin typeface="楷体" panose="02010609060101010101" pitchFamily="49" charset="-122"/>
                <a:ea typeface="楷体" panose="02010609060101010101" pitchFamily="49" charset="-122"/>
              </a:rPr>
              <a:t>有效的电路，加在</a:t>
            </a:r>
            <a:r>
              <a:rPr lang="zh-CN" altLang="en-US" sz="2000" b="1" dirty="0">
                <a:solidFill>
                  <a:srgbClr val="FF0000"/>
                </a:solidFill>
                <a:latin typeface="楷体" panose="02010609060101010101" pitchFamily="49" charset="-122"/>
                <a:ea typeface="楷体" panose="02010609060101010101" pitchFamily="49" charset="-122"/>
              </a:rPr>
              <a:t>输出级或非门</a:t>
            </a:r>
            <a:r>
              <a:rPr lang="zh-CN" altLang="en-US" sz="2000" b="1" dirty="0">
                <a:solidFill>
                  <a:srgbClr val="000000"/>
                </a:solidFill>
                <a:latin typeface="楷体" panose="02010609060101010101" pitchFamily="49" charset="-122"/>
                <a:ea typeface="楷体" panose="02010609060101010101" pitchFamily="49" charset="-122"/>
              </a:rPr>
              <a:t>的输入端</a:t>
            </a:r>
            <a:endParaRPr lang="zh-CN" altLang="en-US" sz="2000" b="1" dirty="0">
              <a:solidFill>
                <a:srgbClr val="000000"/>
              </a:solidFill>
              <a:latin typeface="楷体" panose="02010609060101010101" pitchFamily="49" charset="-122"/>
              <a:ea typeface="楷体" panose="02010609060101010101" pitchFamily="49" charset="-122"/>
            </a:endParaRPr>
          </a:p>
        </p:txBody>
      </p:sp>
      <p:pic>
        <p:nvPicPr>
          <p:cNvPr id="6" name="PA-图片 5"/>
          <p:cNvPicPr>
            <a:picLocks noChangeAspect="1"/>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2514694" y="2922988"/>
            <a:ext cx="2999492" cy="506012"/>
          </a:xfrm>
          <a:prstGeom prst="rect">
            <a:avLst/>
          </a:prstGeom>
        </p:spPr>
      </p:pic>
      <p:pic>
        <p:nvPicPr>
          <p:cNvPr id="8" name="PA-图片 7"/>
          <p:cNvPicPr>
            <a:picLocks noChangeAspect="1"/>
          </p:cNvPicPr>
          <p:nvPr>
            <p:custDataLst>
              <p:tags r:id="rId14"/>
            </p:custDataLst>
          </p:nvPr>
        </p:nvPicPr>
        <p:blipFill>
          <a:blip r:embed="rId15">
            <a:extLst>
              <a:ext uri="{28A0092B-C50C-407E-A947-70E740481C1C}">
                <a14:useLocalDpi xmlns:a14="http://schemas.microsoft.com/office/drawing/2010/main" val="0"/>
              </a:ext>
            </a:extLst>
          </a:blip>
          <a:stretch>
            <a:fillRect/>
          </a:stretch>
        </p:blipFill>
        <p:spPr>
          <a:xfrm>
            <a:off x="7140482" y="4421981"/>
            <a:ext cx="2780017" cy="1371719"/>
          </a:xfrm>
          <a:prstGeom prst="rect">
            <a:avLst/>
          </a:prstGeom>
        </p:spPr>
      </p:pic>
      <p:pic>
        <p:nvPicPr>
          <p:cNvPr id="10" name="PA-图片 9"/>
          <p:cNvPicPr>
            <a:picLocks noChangeAspect="1"/>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2819486" y="4317518"/>
            <a:ext cx="2840982" cy="1444877"/>
          </a:xfrm>
          <a:prstGeom prst="rect">
            <a:avLst/>
          </a:prstGeom>
        </p:spPr>
      </p:pic>
      <p:sp>
        <p:nvSpPr>
          <p:cNvPr id="20" name="PA-圆角矩形 1"/>
          <p:cNvSpPr/>
          <p:nvPr>
            <p:custDataLst>
              <p:tags r:id="rId18"/>
            </p:custDataLst>
          </p:nvPr>
        </p:nvSpPr>
        <p:spPr>
          <a:xfrm>
            <a:off x="-348342" y="516695"/>
            <a:ext cx="4636878"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PA-文本框 5"/>
          <p:cNvSpPr txBox="1">
            <a:spLocks noChangeArrowheads="1"/>
          </p:cNvSpPr>
          <p:nvPr>
            <p:custDataLst>
              <p:tags r:id="rId19"/>
            </p:custDataLst>
          </p:nvPr>
        </p:nvSpPr>
        <p:spPr bwMode="auto">
          <a:xfrm>
            <a:off x="187090" y="602218"/>
            <a:ext cx="4968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组合电路的竞争与冒险</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2" name="PA-文本框 5"/>
          <p:cNvSpPr txBox="1">
            <a:spLocks noChangeArrowheads="1"/>
          </p:cNvSpPr>
          <p:nvPr>
            <p:custDataLst>
              <p:tags r:id="rId20"/>
            </p:custDataLst>
          </p:nvPr>
        </p:nvSpPr>
        <p:spPr bwMode="auto">
          <a:xfrm>
            <a:off x="626940" y="1441945"/>
            <a:ext cx="5200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mj-ea"/>
                <a:ea typeface="+mj-ea"/>
                <a:sym typeface="微软雅黑" panose="020B0503020204020204" pitchFamily="34" charset="-122"/>
              </a:rPr>
              <a:t>2. </a:t>
            </a:r>
            <a:r>
              <a:rPr kumimoji="1" lang="zh-CN" altLang="en-US" sz="2800" b="1" dirty="0">
                <a:solidFill>
                  <a:srgbClr val="005286"/>
                </a:solidFill>
                <a:latin typeface="+mj-ea"/>
                <a:ea typeface="+mj-ea"/>
                <a:sym typeface="微软雅黑" panose="020B0503020204020204" pitchFamily="34" charset="-122"/>
              </a:rPr>
              <a:t>冒险现象的解决办法</a:t>
            </a:r>
            <a:endParaRPr kumimoji="1" lang="zh-CN" altLang="en-US" sz="2800" b="1" dirty="0">
              <a:solidFill>
                <a:srgbClr val="005286"/>
              </a:solidFill>
              <a:latin typeface="+mj-ea"/>
              <a:ea typeface="+mj-ea"/>
              <a:sym typeface="微软雅黑" panose="020B0503020204020204" pitchFamily="34" charset="-122"/>
            </a:endParaRPr>
          </a:p>
        </p:txBody>
      </p:sp>
      <p:sp>
        <p:nvSpPr>
          <p:cNvPr id="23" name="矩形 22"/>
          <p:cNvSpPr/>
          <p:nvPr/>
        </p:nvSpPr>
        <p:spPr>
          <a:xfrm>
            <a:off x="911514" y="2007046"/>
            <a:ext cx="2504212" cy="461665"/>
          </a:xfrm>
          <a:prstGeom prst="rect">
            <a:avLst/>
          </a:prstGeom>
        </p:spPr>
        <p:txBody>
          <a:bodyPr wrap="none">
            <a:spAutoFit/>
          </a:bodyPr>
          <a:lstStyle/>
          <a:p>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1</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增加冗余项</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
        <p:nvSpPr>
          <p:cNvPr id="24" name="矩形 23"/>
          <p:cNvSpPr/>
          <p:nvPr/>
        </p:nvSpPr>
        <p:spPr>
          <a:xfrm>
            <a:off x="869323" y="3855853"/>
            <a:ext cx="1885453" cy="461665"/>
          </a:xfrm>
          <a:prstGeom prst="rect">
            <a:avLst/>
          </a:prstGeom>
        </p:spPr>
        <p:txBody>
          <a:bodyPr wrap="none">
            <a:spAutoFit/>
          </a:bodyPr>
          <a:lstStyle/>
          <a:p>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2</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选通法</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49" presetClass="entr" presetSubtype="0" decel="10000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 calcmode="lin" valueType="num">
                                      <p:cBhvr>
                                        <p:cTn id="18" dur="500" fill="hold"/>
                                        <p:tgtEl>
                                          <p:spTgt spid="4"/>
                                        </p:tgtEl>
                                        <p:attrNameLst>
                                          <p:attrName>style.rotation</p:attrName>
                                        </p:attrNameLst>
                                      </p:cBhvr>
                                      <p:tavLst>
                                        <p:tav tm="0">
                                          <p:val>
                                            <p:fltVal val="360"/>
                                          </p:val>
                                        </p:tav>
                                        <p:tav tm="100000">
                                          <p:val>
                                            <p:fltVal val="0"/>
                                          </p:val>
                                        </p:tav>
                                      </p:tavLst>
                                    </p:anim>
                                    <p:animEffect transition="in" filter="fade">
                                      <p:cBhvr>
                                        <p:cTn id="19" dur="500"/>
                                        <p:tgtEl>
                                          <p:spTgt spid="4"/>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21868"/>
                                        </p:tgtEl>
                                        <p:attrNameLst>
                                          <p:attrName>style.visibility</p:attrName>
                                        </p:attrNameLst>
                                      </p:cBhvr>
                                      <p:to>
                                        <p:strVal val="visible"/>
                                      </p:to>
                                    </p:set>
                                    <p:animEffect transition="in" filter="wipe(left)">
                                      <p:cBhvr>
                                        <p:cTn id="23" dur="500"/>
                                        <p:tgtEl>
                                          <p:spTgt spid="121868"/>
                                        </p:tgtEl>
                                      </p:cBhvr>
                                    </p:animEffect>
                                  </p:childTnLst>
                                </p:cTn>
                              </p:par>
                            </p:childTnLst>
                          </p:cTn>
                        </p:par>
                        <p:par>
                          <p:cTn id="24" fill="hold">
                            <p:stCondLst>
                              <p:cond delay="1000"/>
                            </p:stCondLst>
                            <p:childTnLst>
                              <p:par>
                                <p:cTn id="25" presetID="2" presetClass="entr" presetSubtype="2"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1+#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47"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49" presetClass="entr" presetSubtype="0" decel="10000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p:cTn id="44" dur="500" fill="hold"/>
                                        <p:tgtEl>
                                          <p:spTgt spid="10"/>
                                        </p:tgtEl>
                                        <p:attrNameLst>
                                          <p:attrName>ppt_w</p:attrName>
                                        </p:attrNameLst>
                                      </p:cBhvr>
                                      <p:tavLst>
                                        <p:tav tm="0">
                                          <p:val>
                                            <p:fltVal val="0"/>
                                          </p:val>
                                        </p:tav>
                                        <p:tav tm="100000">
                                          <p:val>
                                            <p:strVal val="#ppt_w"/>
                                          </p:val>
                                        </p:tav>
                                      </p:tavLst>
                                    </p:anim>
                                    <p:anim calcmode="lin" valueType="num">
                                      <p:cBhvr>
                                        <p:cTn id="45" dur="500" fill="hold"/>
                                        <p:tgtEl>
                                          <p:spTgt spid="10"/>
                                        </p:tgtEl>
                                        <p:attrNameLst>
                                          <p:attrName>ppt_h</p:attrName>
                                        </p:attrNameLst>
                                      </p:cBhvr>
                                      <p:tavLst>
                                        <p:tav tm="0">
                                          <p:val>
                                            <p:fltVal val="0"/>
                                          </p:val>
                                        </p:tav>
                                        <p:tav tm="100000">
                                          <p:val>
                                            <p:strVal val="#ppt_h"/>
                                          </p:val>
                                        </p:tav>
                                      </p:tavLst>
                                    </p:anim>
                                    <p:anim calcmode="lin" valueType="num">
                                      <p:cBhvr>
                                        <p:cTn id="46" dur="500" fill="hold"/>
                                        <p:tgtEl>
                                          <p:spTgt spid="10"/>
                                        </p:tgtEl>
                                        <p:attrNameLst>
                                          <p:attrName>style.rotation</p:attrName>
                                        </p:attrNameLst>
                                      </p:cBhvr>
                                      <p:tavLst>
                                        <p:tav tm="0">
                                          <p:val>
                                            <p:fltVal val="360"/>
                                          </p:val>
                                        </p:tav>
                                        <p:tav tm="100000">
                                          <p:val>
                                            <p:fltVal val="0"/>
                                          </p:val>
                                        </p:tav>
                                      </p:tavLst>
                                    </p:anim>
                                    <p:animEffect transition="in" filter="fade">
                                      <p:cBhvr>
                                        <p:cTn id="47" dur="500"/>
                                        <p:tgtEl>
                                          <p:spTgt spid="10"/>
                                        </p:tgtEl>
                                      </p:cBhvr>
                                    </p:animEffect>
                                  </p:childTnLst>
                                </p:cTn>
                              </p:par>
                              <p:par>
                                <p:cTn id="48" presetID="2" presetClass="entr" presetSubtype="4" fill="hold" grpId="0" nodeType="withEffect">
                                  <p:stCondLst>
                                    <p:cond delay="0"/>
                                  </p:stCondLst>
                                  <p:childTnLst>
                                    <p:set>
                                      <p:cBhvr>
                                        <p:cTn id="49" dur="1" fill="hold">
                                          <p:stCondLst>
                                            <p:cond delay="0"/>
                                          </p:stCondLst>
                                        </p:cTn>
                                        <p:tgtEl>
                                          <p:spTgt spid="121873"/>
                                        </p:tgtEl>
                                        <p:attrNameLst>
                                          <p:attrName>style.visibility</p:attrName>
                                        </p:attrNameLst>
                                      </p:cBhvr>
                                      <p:to>
                                        <p:strVal val="visible"/>
                                      </p:to>
                                    </p:set>
                                    <p:anim calcmode="lin" valueType="num">
                                      <p:cBhvr additive="base">
                                        <p:cTn id="50" dur="500" fill="hold"/>
                                        <p:tgtEl>
                                          <p:spTgt spid="121873"/>
                                        </p:tgtEl>
                                        <p:attrNameLst>
                                          <p:attrName>ppt_x</p:attrName>
                                        </p:attrNameLst>
                                      </p:cBhvr>
                                      <p:tavLst>
                                        <p:tav tm="0">
                                          <p:val>
                                            <p:strVal val="#ppt_x"/>
                                          </p:val>
                                        </p:tav>
                                        <p:tav tm="100000">
                                          <p:val>
                                            <p:strVal val="#ppt_x"/>
                                          </p:val>
                                        </p:tav>
                                      </p:tavLst>
                                    </p:anim>
                                    <p:anim calcmode="lin" valueType="num">
                                      <p:cBhvr additive="base">
                                        <p:cTn id="51" dur="500" fill="hold"/>
                                        <p:tgtEl>
                                          <p:spTgt spid="121873"/>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9" presetClass="entr" presetSubtype="0" decel="100000"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500" fill="hold"/>
                                        <p:tgtEl>
                                          <p:spTgt spid="8"/>
                                        </p:tgtEl>
                                        <p:attrNameLst>
                                          <p:attrName>ppt_w</p:attrName>
                                        </p:attrNameLst>
                                      </p:cBhvr>
                                      <p:tavLst>
                                        <p:tav tm="0">
                                          <p:val>
                                            <p:fltVal val="0"/>
                                          </p:val>
                                        </p:tav>
                                        <p:tav tm="100000">
                                          <p:val>
                                            <p:strVal val="#ppt_w"/>
                                          </p:val>
                                        </p:tav>
                                      </p:tavLst>
                                    </p:anim>
                                    <p:anim calcmode="lin" valueType="num">
                                      <p:cBhvr>
                                        <p:cTn id="57" dur="500" fill="hold"/>
                                        <p:tgtEl>
                                          <p:spTgt spid="8"/>
                                        </p:tgtEl>
                                        <p:attrNameLst>
                                          <p:attrName>ppt_h</p:attrName>
                                        </p:attrNameLst>
                                      </p:cBhvr>
                                      <p:tavLst>
                                        <p:tav tm="0">
                                          <p:val>
                                            <p:fltVal val="0"/>
                                          </p:val>
                                        </p:tav>
                                        <p:tav tm="100000">
                                          <p:val>
                                            <p:strVal val="#ppt_h"/>
                                          </p:val>
                                        </p:tav>
                                      </p:tavLst>
                                    </p:anim>
                                    <p:anim calcmode="lin" valueType="num">
                                      <p:cBhvr>
                                        <p:cTn id="58" dur="500" fill="hold"/>
                                        <p:tgtEl>
                                          <p:spTgt spid="8"/>
                                        </p:tgtEl>
                                        <p:attrNameLst>
                                          <p:attrName>style.rotation</p:attrName>
                                        </p:attrNameLst>
                                      </p:cBhvr>
                                      <p:tavLst>
                                        <p:tav tm="0">
                                          <p:val>
                                            <p:fltVal val="360"/>
                                          </p:val>
                                        </p:tav>
                                        <p:tav tm="100000">
                                          <p:val>
                                            <p:fltVal val="0"/>
                                          </p:val>
                                        </p:tav>
                                      </p:tavLst>
                                    </p:anim>
                                    <p:animEffect transition="in" filter="fade">
                                      <p:cBhvr>
                                        <p:cTn id="59" dur="500"/>
                                        <p:tgtEl>
                                          <p:spTgt spid="8"/>
                                        </p:tgtEl>
                                      </p:cBhvr>
                                    </p:animEffect>
                                  </p:childTnLst>
                                </p:cTn>
                              </p:par>
                              <p:par>
                                <p:cTn id="60" presetID="2" presetClass="entr" presetSubtype="4" fill="hold" grpId="0" nodeType="withEffect">
                                  <p:stCondLst>
                                    <p:cond delay="0"/>
                                  </p:stCondLst>
                                  <p:childTnLst>
                                    <p:set>
                                      <p:cBhvr>
                                        <p:cTn id="61" dur="1" fill="hold">
                                          <p:stCondLst>
                                            <p:cond delay="0"/>
                                          </p:stCondLst>
                                        </p:cTn>
                                        <p:tgtEl>
                                          <p:spTgt spid="121874"/>
                                        </p:tgtEl>
                                        <p:attrNameLst>
                                          <p:attrName>style.visibility</p:attrName>
                                        </p:attrNameLst>
                                      </p:cBhvr>
                                      <p:to>
                                        <p:strVal val="visible"/>
                                      </p:to>
                                    </p:set>
                                    <p:anim calcmode="lin" valueType="num">
                                      <p:cBhvr additive="base">
                                        <p:cTn id="62" dur="500" fill="hold"/>
                                        <p:tgtEl>
                                          <p:spTgt spid="121874"/>
                                        </p:tgtEl>
                                        <p:attrNameLst>
                                          <p:attrName>ppt_x</p:attrName>
                                        </p:attrNameLst>
                                      </p:cBhvr>
                                      <p:tavLst>
                                        <p:tav tm="0">
                                          <p:val>
                                            <p:strVal val="#ppt_x"/>
                                          </p:val>
                                        </p:tav>
                                        <p:tav tm="100000">
                                          <p:val>
                                            <p:strVal val="#ppt_x"/>
                                          </p:val>
                                        </p:tav>
                                      </p:tavLst>
                                    </p:anim>
                                    <p:anim calcmode="lin" valueType="num">
                                      <p:cBhvr additive="base">
                                        <p:cTn id="63" dur="500" fill="hold"/>
                                        <p:tgtEl>
                                          <p:spTgt spid="1218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8" grpId="0" animBg="1" autoUpdateAnimBg="0"/>
      <p:bldP spid="121873" grpId="0" autoUpdateAnimBg="0"/>
      <p:bldP spid="121874" grpId="0" autoUpdateAnimBg="0"/>
      <p:bldP spid="22" grpId="0"/>
      <p:bldP spid="23" grpId="0"/>
      <p:bldP spid="2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D45D486-AB79-5346-9E81-F129A73A99D1}" type="slidenum">
              <a:rPr kumimoji="1" lang="zh-CN" altLang="en-US" sz="14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fld>
            <a:endParaRPr kumimoji="1" lang="zh-CN" altLang="en-US" sz="14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 name="Text Box 3"/>
          <p:cNvSpPr txBox="1">
            <a:spLocks noChangeArrowheads="1"/>
          </p:cNvSpPr>
          <p:nvPr/>
        </p:nvSpPr>
        <p:spPr bwMode="auto">
          <a:xfrm>
            <a:off x="932395" y="1158775"/>
            <a:ext cx="27983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1" lang="zh-CN" altLang="en-US" sz="4400" b="1" i="0" u="none" strike="noStrike" kern="1200" cap="none" spc="0" normalizeH="0" baseline="0" noProof="0" dirty="0">
                <a:ln>
                  <a:noFill/>
                </a:ln>
                <a:solidFill>
                  <a:srgbClr val="005286"/>
                </a:solidFill>
                <a:effectLst/>
                <a:uLnTx/>
                <a:uFillTx/>
                <a:latin typeface="微软雅黑" panose="020B0503020204020204" pitchFamily="34" charset="-122"/>
                <a:ea typeface="微软雅黑" panose="020B0503020204020204" pitchFamily="34" charset="-122"/>
                <a:cs typeface="+mn-cs"/>
              </a:rPr>
              <a:t>作业</a:t>
            </a:r>
            <a:endParaRPr kumimoji="1" lang="zh-CN" altLang="en-US" sz="4400" b="1" i="0" u="none" strike="noStrike" kern="1200" cap="none" spc="0" normalizeH="0" baseline="0" noProof="0" dirty="0">
              <a:ln>
                <a:noFill/>
              </a:ln>
              <a:solidFill>
                <a:srgbClr val="005286"/>
              </a:solidFill>
              <a:effectLst/>
              <a:uLnTx/>
              <a:uFillTx/>
              <a:latin typeface="微软雅黑" panose="020B0503020204020204" pitchFamily="34" charset="-122"/>
              <a:ea typeface="微软雅黑" panose="020B0503020204020204" pitchFamily="34" charset="-122"/>
              <a:cs typeface="+mn-cs"/>
            </a:endParaRPr>
          </a:p>
        </p:txBody>
      </p:sp>
      <p:sp>
        <p:nvSpPr>
          <p:cNvPr id="4" name="TextBox 10"/>
          <p:cNvSpPr txBox="1">
            <a:spLocks noChangeArrowheads="1"/>
          </p:cNvSpPr>
          <p:nvPr/>
        </p:nvSpPr>
        <p:spPr bwMode="auto">
          <a:xfrm>
            <a:off x="1584584" y="2366119"/>
            <a:ext cx="83823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习题</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4-2</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4-4</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4-12</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4-20</a:t>
            </a:r>
            <a:r>
              <a:rPr kumimoji="0"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4-30</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p="http://schemas.openxmlformats.org/presentationml/2006/main">
  <p:tag name="PA" val="v5.2.8"/>
</p:tagLst>
</file>

<file path=ppt/tags/tag10.xml><?xml version="1.0" encoding="utf-8"?>
<p:tagLst xmlns:p="http://schemas.openxmlformats.org/presentationml/2006/main">
  <p:tag name="PA" val="v5.2.8"/>
</p:tagLst>
</file>

<file path=ppt/tags/tag100.xml><?xml version="1.0" encoding="utf-8"?>
<p:tagLst xmlns:p="http://schemas.openxmlformats.org/presentationml/2006/main">
  <p:tag name="PA" val="v5.2.8"/>
</p:tagLst>
</file>

<file path=ppt/tags/tag101.xml><?xml version="1.0" encoding="utf-8"?>
<p:tagLst xmlns:p="http://schemas.openxmlformats.org/presentationml/2006/main">
  <p:tag name="PA" val="v5.2.8"/>
</p:tagLst>
</file>

<file path=ppt/tags/tag102.xml><?xml version="1.0" encoding="utf-8"?>
<p:tagLst xmlns:p="http://schemas.openxmlformats.org/presentationml/2006/main">
  <p:tag name="PA" val="v5.2.8"/>
</p:tagLst>
</file>

<file path=ppt/tags/tag103.xml><?xml version="1.0" encoding="utf-8"?>
<p:tagLst xmlns:p="http://schemas.openxmlformats.org/presentationml/2006/main">
  <p:tag name="PA" val="v5.2.8"/>
</p:tagLst>
</file>

<file path=ppt/tags/tag104.xml><?xml version="1.0" encoding="utf-8"?>
<p:tagLst xmlns:p="http://schemas.openxmlformats.org/presentationml/2006/main">
  <p:tag name="PA" val="v5.2.8"/>
</p:tagLst>
</file>

<file path=ppt/tags/tag105.xml><?xml version="1.0" encoding="utf-8"?>
<p:tagLst xmlns:p="http://schemas.openxmlformats.org/presentationml/2006/main">
  <p:tag name="PA" val="v5.2.8"/>
</p:tagLst>
</file>

<file path=ppt/tags/tag106.xml><?xml version="1.0" encoding="utf-8"?>
<p:tagLst xmlns:p="http://schemas.openxmlformats.org/presentationml/2006/main">
  <p:tag name="PA" val="v5.2.8"/>
</p:tagLst>
</file>

<file path=ppt/tags/tag107.xml><?xml version="1.0" encoding="utf-8"?>
<p:tagLst xmlns:p="http://schemas.openxmlformats.org/presentationml/2006/main">
  <p:tag name="PA" val="v5.2.8"/>
</p:tagLst>
</file>

<file path=ppt/tags/tag108.xml><?xml version="1.0" encoding="utf-8"?>
<p:tagLst xmlns:p="http://schemas.openxmlformats.org/presentationml/2006/main">
  <p:tag name="PA" val="v5.2.8"/>
</p:tagLst>
</file>

<file path=ppt/tags/tag109.xml><?xml version="1.0" encoding="utf-8"?>
<p:tagLst xmlns:p="http://schemas.openxmlformats.org/presentationml/2006/main">
  <p:tag name="PA" val="v5.2.8"/>
</p:tagLst>
</file>

<file path=ppt/tags/tag11.xml><?xml version="1.0" encoding="utf-8"?>
<p:tagLst xmlns:p="http://schemas.openxmlformats.org/presentationml/2006/main">
  <p:tag name="PA" val="v5.2.8"/>
</p:tagLst>
</file>

<file path=ppt/tags/tag110.xml><?xml version="1.0" encoding="utf-8"?>
<p:tagLst xmlns:p="http://schemas.openxmlformats.org/presentationml/2006/main">
  <p:tag name="PA" val="v5.2.8"/>
</p:tagLst>
</file>

<file path=ppt/tags/tag111.xml><?xml version="1.0" encoding="utf-8"?>
<p:tagLst xmlns:p="http://schemas.openxmlformats.org/presentationml/2006/main">
  <p:tag name="PA" val="v5.2.8"/>
</p:tagLst>
</file>

<file path=ppt/tags/tag112.xml><?xml version="1.0" encoding="utf-8"?>
<p:tagLst xmlns:p="http://schemas.openxmlformats.org/presentationml/2006/main">
  <p:tag name="PA" val="v5.2.8"/>
</p:tagLst>
</file>

<file path=ppt/tags/tag113.xml><?xml version="1.0" encoding="utf-8"?>
<p:tagLst xmlns:p="http://schemas.openxmlformats.org/presentationml/2006/main">
  <p:tag name="PA" val="v5.2.8"/>
</p:tagLst>
</file>

<file path=ppt/tags/tag114.xml><?xml version="1.0" encoding="utf-8"?>
<p:tagLst xmlns:p="http://schemas.openxmlformats.org/presentationml/2006/main">
  <p:tag name="PA" val="v5.2.8"/>
</p:tagLst>
</file>

<file path=ppt/tags/tag115.xml><?xml version="1.0" encoding="utf-8"?>
<p:tagLst xmlns:p="http://schemas.openxmlformats.org/presentationml/2006/main">
  <p:tag name="PA" val="v5.2.8"/>
</p:tagLst>
</file>

<file path=ppt/tags/tag116.xml><?xml version="1.0" encoding="utf-8"?>
<p:tagLst xmlns:p="http://schemas.openxmlformats.org/presentationml/2006/main">
  <p:tag name="PA" val="v5.2.8"/>
</p:tagLst>
</file>

<file path=ppt/tags/tag117.xml><?xml version="1.0" encoding="utf-8"?>
<p:tagLst xmlns:p="http://schemas.openxmlformats.org/presentationml/2006/main">
  <p:tag name="PA" val="v5.2.8"/>
</p:tagLst>
</file>

<file path=ppt/tags/tag118.xml><?xml version="1.0" encoding="utf-8"?>
<p:tagLst xmlns:p="http://schemas.openxmlformats.org/presentationml/2006/main">
  <p:tag name="PA" val="v5.2.8"/>
</p:tagLst>
</file>

<file path=ppt/tags/tag119.xml><?xml version="1.0" encoding="utf-8"?>
<p:tagLst xmlns:p="http://schemas.openxmlformats.org/presentationml/2006/main">
  <p:tag name="PA" val="v5.2.8"/>
</p:tagLst>
</file>

<file path=ppt/tags/tag12.xml><?xml version="1.0" encoding="utf-8"?>
<p:tagLst xmlns:p="http://schemas.openxmlformats.org/presentationml/2006/main">
  <p:tag name="PA" val="v5.2.8"/>
</p:tagLst>
</file>

<file path=ppt/tags/tag120.xml><?xml version="1.0" encoding="utf-8"?>
<p:tagLst xmlns:p="http://schemas.openxmlformats.org/presentationml/2006/main">
  <p:tag name="PA" val="v5.2.8"/>
</p:tagLst>
</file>

<file path=ppt/tags/tag121.xml><?xml version="1.0" encoding="utf-8"?>
<p:tagLst xmlns:p="http://schemas.openxmlformats.org/presentationml/2006/main">
  <p:tag name="PA" val="v5.2.8"/>
</p:tagLst>
</file>

<file path=ppt/tags/tag122.xml><?xml version="1.0" encoding="utf-8"?>
<p:tagLst xmlns:p="http://schemas.openxmlformats.org/presentationml/2006/main">
  <p:tag name="PA" val="v5.2.8"/>
</p:tagLst>
</file>

<file path=ppt/tags/tag123.xml><?xml version="1.0" encoding="utf-8"?>
<p:tagLst xmlns:p="http://schemas.openxmlformats.org/presentationml/2006/main">
  <p:tag name="PA" val="v5.2.8"/>
</p:tagLst>
</file>

<file path=ppt/tags/tag124.xml><?xml version="1.0" encoding="utf-8"?>
<p:tagLst xmlns:p="http://schemas.openxmlformats.org/presentationml/2006/main">
  <p:tag name="PA" val="v5.2.8"/>
</p:tagLst>
</file>

<file path=ppt/tags/tag125.xml><?xml version="1.0" encoding="utf-8"?>
<p:tagLst xmlns:p="http://schemas.openxmlformats.org/presentationml/2006/main">
  <p:tag name="PA" val="v5.2.8"/>
</p:tagLst>
</file>

<file path=ppt/tags/tag126.xml><?xml version="1.0" encoding="utf-8"?>
<p:tagLst xmlns:p="http://schemas.openxmlformats.org/presentationml/2006/main">
  <p:tag name="PA" val="v5.2.8"/>
</p:tagLst>
</file>

<file path=ppt/tags/tag127.xml><?xml version="1.0" encoding="utf-8"?>
<p:tagLst xmlns:p="http://schemas.openxmlformats.org/presentationml/2006/main">
  <p:tag name="PA" val="v5.2.8"/>
</p:tagLst>
</file>

<file path=ppt/tags/tag128.xml><?xml version="1.0" encoding="utf-8"?>
<p:tagLst xmlns:p="http://schemas.openxmlformats.org/presentationml/2006/main">
  <p:tag name="PA" val="v5.2.8"/>
</p:tagLst>
</file>

<file path=ppt/tags/tag129.xml><?xml version="1.0" encoding="utf-8"?>
<p:tagLst xmlns:p="http://schemas.openxmlformats.org/presentationml/2006/main">
  <p:tag name="PA" val="v5.2.8"/>
</p:tagLst>
</file>

<file path=ppt/tags/tag13.xml><?xml version="1.0" encoding="utf-8"?>
<p:tagLst xmlns:p="http://schemas.openxmlformats.org/presentationml/2006/main">
  <p:tag name="PA" val="v5.2.8"/>
</p:tagLst>
</file>

<file path=ppt/tags/tag130.xml><?xml version="1.0" encoding="utf-8"?>
<p:tagLst xmlns:p="http://schemas.openxmlformats.org/presentationml/2006/main">
  <p:tag name="PA" val="v5.2.8"/>
</p:tagLst>
</file>

<file path=ppt/tags/tag131.xml><?xml version="1.0" encoding="utf-8"?>
<p:tagLst xmlns:p="http://schemas.openxmlformats.org/presentationml/2006/main">
  <p:tag name="PA" val="v5.2.8"/>
</p:tagLst>
</file>

<file path=ppt/tags/tag132.xml><?xml version="1.0" encoding="utf-8"?>
<p:tagLst xmlns:p="http://schemas.openxmlformats.org/presentationml/2006/main">
  <p:tag name="PA" val="v5.2.8"/>
</p:tagLst>
</file>

<file path=ppt/tags/tag133.xml><?xml version="1.0" encoding="utf-8"?>
<p:tagLst xmlns:p="http://schemas.openxmlformats.org/presentationml/2006/main">
  <p:tag name="PA" val="v5.2.8"/>
</p:tagLst>
</file>

<file path=ppt/tags/tag134.xml><?xml version="1.0" encoding="utf-8"?>
<p:tagLst xmlns:p="http://schemas.openxmlformats.org/presentationml/2006/main">
  <p:tag name="PA" val="v5.2.8"/>
</p:tagLst>
</file>

<file path=ppt/tags/tag135.xml><?xml version="1.0" encoding="utf-8"?>
<p:tagLst xmlns:p="http://schemas.openxmlformats.org/presentationml/2006/main">
  <p:tag name="PA" val="v5.2.8"/>
</p:tagLst>
</file>

<file path=ppt/tags/tag136.xml><?xml version="1.0" encoding="utf-8"?>
<p:tagLst xmlns:p="http://schemas.openxmlformats.org/presentationml/2006/main">
  <p:tag name="PA" val="v5.2.8"/>
</p:tagLst>
</file>

<file path=ppt/tags/tag137.xml><?xml version="1.0" encoding="utf-8"?>
<p:tagLst xmlns:p="http://schemas.openxmlformats.org/presentationml/2006/main">
  <p:tag name="PA" val="v5.2.8"/>
</p:tagLst>
</file>

<file path=ppt/tags/tag138.xml><?xml version="1.0" encoding="utf-8"?>
<p:tagLst xmlns:p="http://schemas.openxmlformats.org/presentationml/2006/main">
  <p:tag name="PA" val="v5.2.8"/>
</p:tagLst>
</file>

<file path=ppt/tags/tag139.xml><?xml version="1.0" encoding="utf-8"?>
<p:tagLst xmlns:p="http://schemas.openxmlformats.org/presentationml/2006/main">
  <p:tag name="PA" val="v5.2.8"/>
</p:tagLst>
</file>

<file path=ppt/tags/tag14.xml><?xml version="1.0" encoding="utf-8"?>
<p:tagLst xmlns:p="http://schemas.openxmlformats.org/presentationml/2006/main">
  <p:tag name="PA" val="v5.2.8"/>
</p:tagLst>
</file>

<file path=ppt/tags/tag140.xml><?xml version="1.0" encoding="utf-8"?>
<p:tagLst xmlns:p="http://schemas.openxmlformats.org/presentationml/2006/main">
  <p:tag name="PA" val="v5.2.8"/>
</p:tagLst>
</file>

<file path=ppt/tags/tag141.xml><?xml version="1.0" encoding="utf-8"?>
<p:tagLst xmlns:p="http://schemas.openxmlformats.org/presentationml/2006/main">
  <p:tag name="PA" val="v5.2.8"/>
</p:tagLst>
</file>

<file path=ppt/tags/tag142.xml><?xml version="1.0" encoding="utf-8"?>
<p:tagLst xmlns:p="http://schemas.openxmlformats.org/presentationml/2006/main">
  <p:tag name="PA" val="v5.2.8"/>
</p:tagLst>
</file>

<file path=ppt/tags/tag143.xml><?xml version="1.0" encoding="utf-8"?>
<p:tagLst xmlns:p="http://schemas.openxmlformats.org/presentationml/2006/main">
  <p:tag name="PA" val="v5.2.8"/>
</p:tagLst>
</file>

<file path=ppt/tags/tag144.xml><?xml version="1.0" encoding="utf-8"?>
<p:tagLst xmlns:p="http://schemas.openxmlformats.org/presentationml/2006/main">
  <p:tag name="PA" val="v5.2.8"/>
</p:tagLst>
</file>

<file path=ppt/tags/tag145.xml><?xml version="1.0" encoding="utf-8"?>
<p:tagLst xmlns:p="http://schemas.openxmlformats.org/presentationml/2006/main">
  <p:tag name="PA" val="v5.2.8"/>
</p:tagLst>
</file>

<file path=ppt/tags/tag146.xml><?xml version="1.0" encoding="utf-8"?>
<p:tagLst xmlns:p="http://schemas.openxmlformats.org/presentationml/2006/main">
  <p:tag name="PA" val="v5.2.8"/>
</p:tagLst>
</file>

<file path=ppt/tags/tag147.xml><?xml version="1.0" encoding="utf-8"?>
<p:tagLst xmlns:p="http://schemas.openxmlformats.org/presentationml/2006/main">
  <p:tag name="PA" val="v5.2.8"/>
</p:tagLst>
</file>

<file path=ppt/tags/tag148.xml><?xml version="1.0" encoding="utf-8"?>
<p:tagLst xmlns:p="http://schemas.openxmlformats.org/presentationml/2006/main">
  <p:tag name="PA" val="v5.2.8"/>
</p:tagLst>
</file>

<file path=ppt/tags/tag149.xml><?xml version="1.0" encoding="utf-8"?>
<p:tagLst xmlns:p="http://schemas.openxmlformats.org/presentationml/2006/main">
  <p:tag name="PA" val="v5.2.8"/>
</p:tagLst>
</file>

<file path=ppt/tags/tag15.xml><?xml version="1.0" encoding="utf-8"?>
<p:tagLst xmlns:p="http://schemas.openxmlformats.org/presentationml/2006/main">
  <p:tag name="PA" val="v5.2.8"/>
</p:tagLst>
</file>

<file path=ppt/tags/tag150.xml><?xml version="1.0" encoding="utf-8"?>
<p:tagLst xmlns:p="http://schemas.openxmlformats.org/presentationml/2006/main">
  <p:tag name="PA" val="v5.2.8"/>
</p:tagLst>
</file>

<file path=ppt/tags/tag151.xml><?xml version="1.0" encoding="utf-8"?>
<p:tagLst xmlns:p="http://schemas.openxmlformats.org/presentationml/2006/main">
  <p:tag name="PA" val="v5.2.8"/>
</p:tagLst>
</file>

<file path=ppt/tags/tag152.xml><?xml version="1.0" encoding="utf-8"?>
<p:tagLst xmlns:p="http://schemas.openxmlformats.org/presentationml/2006/main">
  <p:tag name="PA" val="v5.2.8"/>
</p:tagLst>
</file>

<file path=ppt/tags/tag153.xml><?xml version="1.0" encoding="utf-8"?>
<p:tagLst xmlns:p="http://schemas.openxmlformats.org/presentationml/2006/main">
  <p:tag name="PA" val="v5.2.8"/>
</p:tagLst>
</file>

<file path=ppt/tags/tag154.xml><?xml version="1.0" encoding="utf-8"?>
<p:tagLst xmlns:p="http://schemas.openxmlformats.org/presentationml/2006/main">
  <p:tag name="PA" val="v5.2.8"/>
</p:tagLst>
</file>

<file path=ppt/tags/tag155.xml><?xml version="1.0" encoding="utf-8"?>
<p:tagLst xmlns:p="http://schemas.openxmlformats.org/presentationml/2006/main">
  <p:tag name="PA" val="v5.2.8"/>
</p:tagLst>
</file>

<file path=ppt/tags/tag156.xml><?xml version="1.0" encoding="utf-8"?>
<p:tagLst xmlns:p="http://schemas.openxmlformats.org/presentationml/2006/main">
  <p:tag name="PA" val="v5.2.8"/>
</p:tagLst>
</file>

<file path=ppt/tags/tag157.xml><?xml version="1.0" encoding="utf-8"?>
<p:tagLst xmlns:p="http://schemas.openxmlformats.org/presentationml/2006/main">
  <p:tag name="PA" val="v5.2.8"/>
</p:tagLst>
</file>

<file path=ppt/tags/tag158.xml><?xml version="1.0" encoding="utf-8"?>
<p:tagLst xmlns:p="http://schemas.openxmlformats.org/presentationml/2006/main">
  <p:tag name="PA" val="v5.2.8"/>
</p:tagLst>
</file>

<file path=ppt/tags/tag159.xml><?xml version="1.0" encoding="utf-8"?>
<p:tagLst xmlns:p="http://schemas.openxmlformats.org/presentationml/2006/main">
  <p:tag name="PA" val="v5.2.8"/>
</p:tagLst>
</file>

<file path=ppt/tags/tag16.xml><?xml version="1.0" encoding="utf-8"?>
<p:tagLst xmlns:p="http://schemas.openxmlformats.org/presentationml/2006/main">
  <p:tag name="PA" val="v5.2.8"/>
</p:tagLst>
</file>

<file path=ppt/tags/tag160.xml><?xml version="1.0" encoding="utf-8"?>
<p:tagLst xmlns:p="http://schemas.openxmlformats.org/presentationml/2006/main">
  <p:tag name="PA" val="v5.2.8"/>
</p:tagLst>
</file>

<file path=ppt/tags/tag161.xml><?xml version="1.0" encoding="utf-8"?>
<p:tagLst xmlns:p="http://schemas.openxmlformats.org/presentationml/2006/main">
  <p:tag name="PA" val="v5.2.8"/>
</p:tagLst>
</file>

<file path=ppt/tags/tag162.xml><?xml version="1.0" encoding="utf-8"?>
<p:tagLst xmlns:p="http://schemas.openxmlformats.org/presentationml/2006/main">
  <p:tag name="PA" val="v5.2.8"/>
</p:tagLst>
</file>

<file path=ppt/tags/tag163.xml><?xml version="1.0" encoding="utf-8"?>
<p:tagLst xmlns:p="http://schemas.openxmlformats.org/presentationml/2006/main">
  <p:tag name="PA" val="v5.2.8"/>
</p:tagLst>
</file>

<file path=ppt/tags/tag164.xml><?xml version="1.0" encoding="utf-8"?>
<p:tagLst xmlns:p="http://schemas.openxmlformats.org/presentationml/2006/main">
  <p:tag name="PA" val="v5.2.8"/>
</p:tagLst>
</file>

<file path=ppt/tags/tag165.xml><?xml version="1.0" encoding="utf-8"?>
<p:tagLst xmlns:p="http://schemas.openxmlformats.org/presentationml/2006/main">
  <p:tag name="PA" val="v5.2.8"/>
</p:tagLst>
</file>

<file path=ppt/tags/tag166.xml><?xml version="1.0" encoding="utf-8"?>
<p:tagLst xmlns:p="http://schemas.openxmlformats.org/presentationml/2006/main">
  <p:tag name="PA" val="v5.2.8"/>
</p:tagLst>
</file>

<file path=ppt/tags/tag167.xml><?xml version="1.0" encoding="utf-8"?>
<p:tagLst xmlns:p="http://schemas.openxmlformats.org/presentationml/2006/main">
  <p:tag name="PA" val="v5.2.8"/>
</p:tagLst>
</file>

<file path=ppt/tags/tag168.xml><?xml version="1.0" encoding="utf-8"?>
<p:tagLst xmlns:p="http://schemas.openxmlformats.org/presentationml/2006/main">
  <p:tag name="PA" val="v5.2.8"/>
</p:tagLst>
</file>

<file path=ppt/tags/tag169.xml><?xml version="1.0" encoding="utf-8"?>
<p:tagLst xmlns:p="http://schemas.openxmlformats.org/presentationml/2006/main">
  <p:tag name="PA" val="v5.2.8"/>
</p:tagLst>
</file>

<file path=ppt/tags/tag17.xml><?xml version="1.0" encoding="utf-8"?>
<p:tagLst xmlns:p="http://schemas.openxmlformats.org/presentationml/2006/main">
  <p:tag name="PA" val="v5.2.8"/>
</p:tagLst>
</file>

<file path=ppt/tags/tag170.xml><?xml version="1.0" encoding="utf-8"?>
<p:tagLst xmlns:p="http://schemas.openxmlformats.org/presentationml/2006/main">
  <p:tag name="PA" val="v5.2.8"/>
</p:tagLst>
</file>

<file path=ppt/tags/tag171.xml><?xml version="1.0" encoding="utf-8"?>
<p:tagLst xmlns:p="http://schemas.openxmlformats.org/presentationml/2006/main">
  <p:tag name="PA" val="v5.2.8"/>
</p:tagLst>
</file>

<file path=ppt/tags/tag172.xml><?xml version="1.0" encoding="utf-8"?>
<p:tagLst xmlns:p="http://schemas.openxmlformats.org/presentationml/2006/main">
  <p:tag name="PA" val="v5.2.8"/>
</p:tagLst>
</file>

<file path=ppt/tags/tag173.xml><?xml version="1.0" encoding="utf-8"?>
<p:tagLst xmlns:p="http://schemas.openxmlformats.org/presentationml/2006/main">
  <p:tag name="PA" val="v5.2.8"/>
</p:tagLst>
</file>

<file path=ppt/tags/tag174.xml><?xml version="1.0" encoding="utf-8"?>
<p:tagLst xmlns:p="http://schemas.openxmlformats.org/presentationml/2006/main">
  <p:tag name="PA" val="v5.2.8"/>
</p:tagLst>
</file>

<file path=ppt/tags/tag175.xml><?xml version="1.0" encoding="utf-8"?>
<p:tagLst xmlns:p="http://schemas.openxmlformats.org/presentationml/2006/main">
  <p:tag name="PA" val="v5.2.8"/>
</p:tagLst>
</file>

<file path=ppt/tags/tag176.xml><?xml version="1.0" encoding="utf-8"?>
<p:tagLst xmlns:p="http://schemas.openxmlformats.org/presentationml/2006/main">
  <p:tag name="PA" val="v5.2.8"/>
</p:tagLst>
</file>

<file path=ppt/tags/tag177.xml><?xml version="1.0" encoding="utf-8"?>
<p:tagLst xmlns:p="http://schemas.openxmlformats.org/presentationml/2006/main">
  <p:tag name="PA" val="v5.2.8"/>
</p:tagLst>
</file>

<file path=ppt/tags/tag178.xml><?xml version="1.0" encoding="utf-8"?>
<p:tagLst xmlns:p="http://schemas.openxmlformats.org/presentationml/2006/main">
  <p:tag name="PA" val="v5.2.8"/>
</p:tagLst>
</file>

<file path=ppt/tags/tag179.xml><?xml version="1.0" encoding="utf-8"?>
<p:tagLst xmlns:p="http://schemas.openxmlformats.org/presentationml/2006/main">
  <p:tag name="PA" val="v5.2.8"/>
</p:tagLst>
</file>

<file path=ppt/tags/tag18.xml><?xml version="1.0" encoding="utf-8"?>
<p:tagLst xmlns:p="http://schemas.openxmlformats.org/presentationml/2006/main">
  <p:tag name="PA" val="v5.2.8"/>
</p:tagLst>
</file>

<file path=ppt/tags/tag180.xml><?xml version="1.0" encoding="utf-8"?>
<p:tagLst xmlns:p="http://schemas.openxmlformats.org/presentationml/2006/main">
  <p:tag name="PA" val="v5.2.8"/>
</p:tagLst>
</file>

<file path=ppt/tags/tag181.xml><?xml version="1.0" encoding="utf-8"?>
<p:tagLst xmlns:p="http://schemas.openxmlformats.org/presentationml/2006/main">
  <p:tag name="PA" val="v5.2.8"/>
</p:tagLst>
</file>

<file path=ppt/tags/tag182.xml><?xml version="1.0" encoding="utf-8"?>
<p:tagLst xmlns:p="http://schemas.openxmlformats.org/presentationml/2006/main">
  <p:tag name="PA" val="v5.2.8"/>
</p:tagLst>
</file>

<file path=ppt/tags/tag183.xml><?xml version="1.0" encoding="utf-8"?>
<p:tagLst xmlns:p="http://schemas.openxmlformats.org/presentationml/2006/main">
  <p:tag name="PA" val="v5.2.8"/>
</p:tagLst>
</file>

<file path=ppt/tags/tag184.xml><?xml version="1.0" encoding="utf-8"?>
<p:tagLst xmlns:p="http://schemas.openxmlformats.org/presentationml/2006/main">
  <p:tag name="PA" val="v5.2.8"/>
</p:tagLst>
</file>

<file path=ppt/tags/tag185.xml><?xml version="1.0" encoding="utf-8"?>
<p:tagLst xmlns:p="http://schemas.openxmlformats.org/presentationml/2006/main">
  <p:tag name="PA" val="v5.2.8"/>
</p:tagLst>
</file>

<file path=ppt/tags/tag186.xml><?xml version="1.0" encoding="utf-8"?>
<p:tagLst xmlns:p="http://schemas.openxmlformats.org/presentationml/2006/main">
  <p:tag name="PA" val="v5.2.8"/>
</p:tagLst>
</file>

<file path=ppt/tags/tag187.xml><?xml version="1.0" encoding="utf-8"?>
<p:tagLst xmlns:p="http://schemas.openxmlformats.org/presentationml/2006/main">
  <p:tag name="PA" val="v5.2.8"/>
</p:tagLst>
</file>

<file path=ppt/tags/tag188.xml><?xml version="1.0" encoding="utf-8"?>
<p:tagLst xmlns:p="http://schemas.openxmlformats.org/presentationml/2006/main">
  <p:tag name="PA" val="v5.2.8"/>
</p:tagLst>
</file>

<file path=ppt/tags/tag189.xml><?xml version="1.0" encoding="utf-8"?>
<p:tagLst xmlns:p="http://schemas.openxmlformats.org/presentationml/2006/main">
  <p:tag name="PA" val="v5.2.8"/>
</p:tagLst>
</file>

<file path=ppt/tags/tag19.xml><?xml version="1.0" encoding="utf-8"?>
<p:tagLst xmlns:p="http://schemas.openxmlformats.org/presentationml/2006/main">
  <p:tag name="PA" val="v5.2.8"/>
</p:tagLst>
</file>

<file path=ppt/tags/tag190.xml><?xml version="1.0" encoding="utf-8"?>
<p:tagLst xmlns:p="http://schemas.openxmlformats.org/presentationml/2006/main">
  <p:tag name="PA" val="v5.2.8"/>
</p:tagLst>
</file>

<file path=ppt/tags/tag191.xml><?xml version="1.0" encoding="utf-8"?>
<p:tagLst xmlns:p="http://schemas.openxmlformats.org/presentationml/2006/main">
  <p:tag name="PA" val="v5.2.8"/>
</p:tagLst>
</file>

<file path=ppt/tags/tag192.xml><?xml version="1.0" encoding="utf-8"?>
<p:tagLst xmlns:p="http://schemas.openxmlformats.org/presentationml/2006/main">
  <p:tag name="PA" val="v5.2.8"/>
</p:tagLst>
</file>

<file path=ppt/tags/tag193.xml><?xml version="1.0" encoding="utf-8"?>
<p:tagLst xmlns:p="http://schemas.openxmlformats.org/presentationml/2006/main">
  <p:tag name="PA" val="v5.2.8"/>
</p:tagLst>
</file>

<file path=ppt/tags/tag194.xml><?xml version="1.0" encoding="utf-8"?>
<p:tagLst xmlns:p="http://schemas.openxmlformats.org/presentationml/2006/main">
  <p:tag name="PA" val="v5.2.8"/>
</p:tagLst>
</file>

<file path=ppt/tags/tag195.xml><?xml version="1.0" encoding="utf-8"?>
<p:tagLst xmlns:p="http://schemas.openxmlformats.org/presentationml/2006/main">
  <p:tag name="PA" val="v5.2.8"/>
</p:tagLst>
</file>

<file path=ppt/tags/tag196.xml><?xml version="1.0" encoding="utf-8"?>
<p:tagLst xmlns:p="http://schemas.openxmlformats.org/presentationml/2006/main">
  <p:tag name="PA" val="v5.2.8"/>
</p:tagLst>
</file>

<file path=ppt/tags/tag197.xml><?xml version="1.0" encoding="utf-8"?>
<p:tagLst xmlns:p="http://schemas.openxmlformats.org/presentationml/2006/main">
  <p:tag name="PA" val="v5.2.8"/>
</p:tagLst>
</file>

<file path=ppt/tags/tag198.xml><?xml version="1.0" encoding="utf-8"?>
<p:tagLst xmlns:p="http://schemas.openxmlformats.org/presentationml/2006/main">
  <p:tag name="PA" val="v5.2.8"/>
</p:tagLst>
</file>

<file path=ppt/tags/tag199.xml><?xml version="1.0" encoding="utf-8"?>
<p:tagLst xmlns:p="http://schemas.openxmlformats.org/presentationml/2006/main">
  <p:tag name="PA" val="v5.2.8"/>
</p:tagLst>
</file>

<file path=ppt/tags/tag2.xml><?xml version="1.0" encoding="utf-8"?>
<p:tagLst xmlns:p="http://schemas.openxmlformats.org/presentationml/2006/main">
  <p:tag name="PA" val="v5.2.8"/>
</p:tagLst>
</file>

<file path=ppt/tags/tag20.xml><?xml version="1.0" encoding="utf-8"?>
<p:tagLst xmlns:p="http://schemas.openxmlformats.org/presentationml/2006/main">
  <p:tag name="PA" val="v5.2.8"/>
</p:tagLst>
</file>

<file path=ppt/tags/tag200.xml><?xml version="1.0" encoding="utf-8"?>
<p:tagLst xmlns:p="http://schemas.openxmlformats.org/presentationml/2006/main">
  <p:tag name="PA" val="v5.2.8"/>
</p:tagLst>
</file>

<file path=ppt/tags/tag201.xml><?xml version="1.0" encoding="utf-8"?>
<p:tagLst xmlns:p="http://schemas.openxmlformats.org/presentationml/2006/main">
  <p:tag name="PA" val="v5.2.8"/>
</p:tagLst>
</file>

<file path=ppt/tags/tag202.xml><?xml version="1.0" encoding="utf-8"?>
<p:tagLst xmlns:p="http://schemas.openxmlformats.org/presentationml/2006/main">
  <p:tag name="PA" val="v5.2.8"/>
</p:tagLst>
</file>

<file path=ppt/tags/tag203.xml><?xml version="1.0" encoding="utf-8"?>
<p:tagLst xmlns:p="http://schemas.openxmlformats.org/presentationml/2006/main">
  <p:tag name="PA" val="v5.2.8"/>
</p:tagLst>
</file>

<file path=ppt/tags/tag204.xml><?xml version="1.0" encoding="utf-8"?>
<p:tagLst xmlns:p="http://schemas.openxmlformats.org/presentationml/2006/main">
  <p:tag name="PA" val="v5.2.8"/>
</p:tagLst>
</file>

<file path=ppt/tags/tag205.xml><?xml version="1.0" encoding="utf-8"?>
<p:tagLst xmlns:p="http://schemas.openxmlformats.org/presentationml/2006/main">
  <p:tag name="PA" val="v5.2.8"/>
</p:tagLst>
</file>

<file path=ppt/tags/tag206.xml><?xml version="1.0" encoding="utf-8"?>
<p:tagLst xmlns:p="http://schemas.openxmlformats.org/presentationml/2006/main">
  <p:tag name="PA" val="v5.2.8"/>
</p:tagLst>
</file>

<file path=ppt/tags/tag207.xml><?xml version="1.0" encoding="utf-8"?>
<p:tagLst xmlns:p="http://schemas.openxmlformats.org/presentationml/2006/main">
  <p:tag name="PA" val="v5.2.8"/>
</p:tagLst>
</file>

<file path=ppt/tags/tag208.xml><?xml version="1.0" encoding="utf-8"?>
<p:tagLst xmlns:p="http://schemas.openxmlformats.org/presentationml/2006/main">
  <p:tag name="PA" val="v5.2.8"/>
</p:tagLst>
</file>

<file path=ppt/tags/tag209.xml><?xml version="1.0" encoding="utf-8"?>
<p:tagLst xmlns:p="http://schemas.openxmlformats.org/presentationml/2006/main">
  <p:tag name="PA" val="v5.2.8"/>
</p:tagLst>
</file>

<file path=ppt/tags/tag21.xml><?xml version="1.0" encoding="utf-8"?>
<p:tagLst xmlns:p="http://schemas.openxmlformats.org/presentationml/2006/main">
  <p:tag name="PA" val="v5.2.8"/>
</p:tagLst>
</file>

<file path=ppt/tags/tag210.xml><?xml version="1.0" encoding="utf-8"?>
<p:tagLst xmlns:p="http://schemas.openxmlformats.org/presentationml/2006/main">
  <p:tag name="PA" val="v5.2.8"/>
</p:tagLst>
</file>

<file path=ppt/tags/tag211.xml><?xml version="1.0" encoding="utf-8"?>
<p:tagLst xmlns:p="http://schemas.openxmlformats.org/presentationml/2006/main">
  <p:tag name="PA" val="v5.2.8"/>
</p:tagLst>
</file>

<file path=ppt/tags/tag212.xml><?xml version="1.0" encoding="utf-8"?>
<p:tagLst xmlns:p="http://schemas.openxmlformats.org/presentationml/2006/main">
  <p:tag name="PA" val="v5.2.8"/>
</p:tagLst>
</file>

<file path=ppt/tags/tag213.xml><?xml version="1.0" encoding="utf-8"?>
<p:tagLst xmlns:p="http://schemas.openxmlformats.org/presentationml/2006/main">
  <p:tag name="PA" val="v5.2.8"/>
</p:tagLst>
</file>

<file path=ppt/tags/tag214.xml><?xml version="1.0" encoding="utf-8"?>
<p:tagLst xmlns:p="http://schemas.openxmlformats.org/presentationml/2006/main">
  <p:tag name="PA" val="v5.2.8"/>
</p:tagLst>
</file>

<file path=ppt/tags/tag215.xml><?xml version="1.0" encoding="utf-8"?>
<p:tagLst xmlns:p="http://schemas.openxmlformats.org/presentationml/2006/main">
  <p:tag name="PA" val="v5.2.8"/>
</p:tagLst>
</file>

<file path=ppt/tags/tag216.xml><?xml version="1.0" encoding="utf-8"?>
<p:tagLst xmlns:p="http://schemas.openxmlformats.org/presentationml/2006/main">
  <p:tag name="PA" val="v5.2.8"/>
</p:tagLst>
</file>

<file path=ppt/tags/tag217.xml><?xml version="1.0" encoding="utf-8"?>
<p:tagLst xmlns:p="http://schemas.openxmlformats.org/presentationml/2006/main">
  <p:tag name="PA" val="v5.2.8"/>
</p:tagLst>
</file>

<file path=ppt/tags/tag218.xml><?xml version="1.0" encoding="utf-8"?>
<p:tagLst xmlns:p="http://schemas.openxmlformats.org/presentationml/2006/main">
  <p:tag name="PA" val="v5.2.8"/>
</p:tagLst>
</file>

<file path=ppt/tags/tag219.xml><?xml version="1.0" encoding="utf-8"?>
<p:tagLst xmlns:p="http://schemas.openxmlformats.org/presentationml/2006/main">
  <p:tag name="PA" val="v5.2.8"/>
</p:tagLst>
</file>

<file path=ppt/tags/tag22.xml><?xml version="1.0" encoding="utf-8"?>
<p:tagLst xmlns:p="http://schemas.openxmlformats.org/presentationml/2006/main">
  <p:tag name="PA" val="v5.2.8"/>
</p:tagLst>
</file>

<file path=ppt/tags/tag220.xml><?xml version="1.0" encoding="utf-8"?>
<p:tagLst xmlns:p="http://schemas.openxmlformats.org/presentationml/2006/main">
  <p:tag name="PA" val="v5.2.8"/>
</p:tagLst>
</file>

<file path=ppt/tags/tag221.xml><?xml version="1.0" encoding="utf-8"?>
<p:tagLst xmlns:p="http://schemas.openxmlformats.org/presentationml/2006/main">
  <p:tag name="PA" val="v5.2.8"/>
</p:tagLst>
</file>

<file path=ppt/tags/tag222.xml><?xml version="1.0" encoding="utf-8"?>
<p:tagLst xmlns:p="http://schemas.openxmlformats.org/presentationml/2006/main">
  <p:tag name="PA" val="v5.2.8"/>
</p:tagLst>
</file>

<file path=ppt/tags/tag223.xml><?xml version="1.0" encoding="utf-8"?>
<p:tagLst xmlns:p="http://schemas.openxmlformats.org/presentationml/2006/main">
  <p:tag name="PA" val="v5.2.8"/>
</p:tagLst>
</file>

<file path=ppt/tags/tag224.xml><?xml version="1.0" encoding="utf-8"?>
<p:tagLst xmlns:p="http://schemas.openxmlformats.org/presentationml/2006/main">
  <p:tag name="PA" val="v5.2.8"/>
</p:tagLst>
</file>

<file path=ppt/tags/tag225.xml><?xml version="1.0" encoding="utf-8"?>
<p:tagLst xmlns:p="http://schemas.openxmlformats.org/presentationml/2006/main">
  <p:tag name="PA" val="v5.2.8"/>
</p:tagLst>
</file>

<file path=ppt/tags/tag226.xml><?xml version="1.0" encoding="utf-8"?>
<p:tagLst xmlns:p="http://schemas.openxmlformats.org/presentationml/2006/main">
  <p:tag name="PA" val="v5.2.8"/>
</p:tagLst>
</file>

<file path=ppt/tags/tag227.xml><?xml version="1.0" encoding="utf-8"?>
<p:tagLst xmlns:p="http://schemas.openxmlformats.org/presentationml/2006/main">
  <p:tag name="PA" val="v5.2.8"/>
</p:tagLst>
</file>

<file path=ppt/tags/tag228.xml><?xml version="1.0" encoding="utf-8"?>
<p:tagLst xmlns:p="http://schemas.openxmlformats.org/presentationml/2006/main">
  <p:tag name="PA" val="v5.2.8"/>
</p:tagLst>
</file>

<file path=ppt/tags/tag229.xml><?xml version="1.0" encoding="utf-8"?>
<p:tagLst xmlns:p="http://schemas.openxmlformats.org/presentationml/2006/main">
  <p:tag name="PA" val="v5.2.8"/>
</p:tagLst>
</file>

<file path=ppt/tags/tag23.xml><?xml version="1.0" encoding="utf-8"?>
<p:tagLst xmlns:p="http://schemas.openxmlformats.org/presentationml/2006/main">
  <p:tag name="PA" val="v5.2.8"/>
</p:tagLst>
</file>

<file path=ppt/tags/tag230.xml><?xml version="1.0" encoding="utf-8"?>
<p:tagLst xmlns:p="http://schemas.openxmlformats.org/presentationml/2006/main">
  <p:tag name="PA" val="v5.2.8"/>
</p:tagLst>
</file>

<file path=ppt/tags/tag231.xml><?xml version="1.0" encoding="utf-8"?>
<p:tagLst xmlns:p="http://schemas.openxmlformats.org/presentationml/2006/main">
  <p:tag name="PA" val="v5.2.8"/>
</p:tagLst>
</file>

<file path=ppt/tags/tag232.xml><?xml version="1.0" encoding="utf-8"?>
<p:tagLst xmlns:p="http://schemas.openxmlformats.org/presentationml/2006/main">
  <p:tag name="PA" val="v5.2.8"/>
</p:tagLst>
</file>

<file path=ppt/tags/tag233.xml><?xml version="1.0" encoding="utf-8"?>
<p:tagLst xmlns:p="http://schemas.openxmlformats.org/presentationml/2006/main">
  <p:tag name="PA" val="v5.2.8"/>
</p:tagLst>
</file>

<file path=ppt/tags/tag234.xml><?xml version="1.0" encoding="utf-8"?>
<p:tagLst xmlns:p="http://schemas.openxmlformats.org/presentationml/2006/main">
  <p:tag name="PA" val="v5.2.8"/>
</p:tagLst>
</file>

<file path=ppt/tags/tag235.xml><?xml version="1.0" encoding="utf-8"?>
<p:tagLst xmlns:p="http://schemas.openxmlformats.org/presentationml/2006/main">
  <p:tag name="PA" val="v5.2.8"/>
</p:tagLst>
</file>

<file path=ppt/tags/tag236.xml><?xml version="1.0" encoding="utf-8"?>
<p:tagLst xmlns:p="http://schemas.openxmlformats.org/presentationml/2006/main">
  <p:tag name="PA" val="v5.2.8"/>
</p:tagLst>
</file>

<file path=ppt/tags/tag237.xml><?xml version="1.0" encoding="utf-8"?>
<p:tagLst xmlns:p="http://schemas.openxmlformats.org/presentationml/2006/main">
  <p:tag name="PA" val="v5.2.8"/>
</p:tagLst>
</file>

<file path=ppt/tags/tag238.xml><?xml version="1.0" encoding="utf-8"?>
<p:tagLst xmlns:p="http://schemas.openxmlformats.org/presentationml/2006/main">
  <p:tag name="PA" val="v5.2.8"/>
</p:tagLst>
</file>

<file path=ppt/tags/tag239.xml><?xml version="1.0" encoding="utf-8"?>
<p:tagLst xmlns:p="http://schemas.openxmlformats.org/presentationml/2006/main">
  <p:tag name="PA" val="v5.2.8"/>
</p:tagLst>
</file>

<file path=ppt/tags/tag24.xml><?xml version="1.0" encoding="utf-8"?>
<p:tagLst xmlns:p="http://schemas.openxmlformats.org/presentationml/2006/main">
  <p:tag name="PA" val="v5.2.8"/>
</p:tagLst>
</file>

<file path=ppt/tags/tag240.xml><?xml version="1.0" encoding="utf-8"?>
<p:tagLst xmlns:p="http://schemas.openxmlformats.org/presentationml/2006/main">
  <p:tag name="PA" val="v5.2.8"/>
</p:tagLst>
</file>

<file path=ppt/tags/tag241.xml><?xml version="1.0" encoding="utf-8"?>
<p:tagLst xmlns:p="http://schemas.openxmlformats.org/presentationml/2006/main">
  <p:tag name="PA" val="v5.2.8"/>
</p:tagLst>
</file>

<file path=ppt/tags/tag242.xml><?xml version="1.0" encoding="utf-8"?>
<p:tagLst xmlns:p="http://schemas.openxmlformats.org/presentationml/2006/main">
  <p:tag name="PA" val="v5.2.8"/>
</p:tagLst>
</file>

<file path=ppt/tags/tag243.xml><?xml version="1.0" encoding="utf-8"?>
<p:tagLst xmlns:p="http://schemas.openxmlformats.org/presentationml/2006/main">
  <p:tag name="PA" val="v5.2.8"/>
</p:tagLst>
</file>

<file path=ppt/tags/tag244.xml><?xml version="1.0" encoding="utf-8"?>
<p:tagLst xmlns:p="http://schemas.openxmlformats.org/presentationml/2006/main">
  <p:tag name="PA" val="v5.2.8"/>
</p:tagLst>
</file>

<file path=ppt/tags/tag245.xml><?xml version="1.0" encoding="utf-8"?>
<p:tagLst xmlns:p="http://schemas.openxmlformats.org/presentationml/2006/main">
  <p:tag name="PA" val="v5.2.8"/>
</p:tagLst>
</file>

<file path=ppt/tags/tag246.xml><?xml version="1.0" encoding="utf-8"?>
<p:tagLst xmlns:p="http://schemas.openxmlformats.org/presentationml/2006/main">
  <p:tag name="PA" val="v5.2.8"/>
</p:tagLst>
</file>

<file path=ppt/tags/tag247.xml><?xml version="1.0" encoding="utf-8"?>
<p:tagLst xmlns:p="http://schemas.openxmlformats.org/presentationml/2006/main">
  <p:tag name="PA" val="v5.2.8"/>
</p:tagLst>
</file>

<file path=ppt/tags/tag248.xml><?xml version="1.0" encoding="utf-8"?>
<p:tagLst xmlns:p="http://schemas.openxmlformats.org/presentationml/2006/main">
  <p:tag name="PA" val="v5.2.8"/>
</p:tagLst>
</file>

<file path=ppt/tags/tag249.xml><?xml version="1.0" encoding="utf-8"?>
<p:tagLst xmlns:p="http://schemas.openxmlformats.org/presentationml/2006/main">
  <p:tag name="PA" val="v5.2.8"/>
</p:tagLst>
</file>

<file path=ppt/tags/tag25.xml><?xml version="1.0" encoding="utf-8"?>
<p:tagLst xmlns:p="http://schemas.openxmlformats.org/presentationml/2006/main">
  <p:tag name="PA" val="v5.2.8"/>
</p:tagLst>
</file>

<file path=ppt/tags/tag250.xml><?xml version="1.0" encoding="utf-8"?>
<p:tagLst xmlns:p="http://schemas.openxmlformats.org/presentationml/2006/main">
  <p:tag name="PA" val="v5.2.8"/>
</p:tagLst>
</file>

<file path=ppt/tags/tag251.xml><?xml version="1.0" encoding="utf-8"?>
<p:tagLst xmlns:p="http://schemas.openxmlformats.org/presentationml/2006/main">
  <p:tag name="PA" val="v5.2.8"/>
</p:tagLst>
</file>

<file path=ppt/tags/tag252.xml><?xml version="1.0" encoding="utf-8"?>
<p:tagLst xmlns:p="http://schemas.openxmlformats.org/presentationml/2006/main">
  <p:tag name="PA" val="v5.2.8"/>
</p:tagLst>
</file>

<file path=ppt/tags/tag253.xml><?xml version="1.0" encoding="utf-8"?>
<p:tagLst xmlns:p="http://schemas.openxmlformats.org/presentationml/2006/main">
  <p:tag name="PA" val="v5.2.8"/>
</p:tagLst>
</file>

<file path=ppt/tags/tag254.xml><?xml version="1.0" encoding="utf-8"?>
<p:tagLst xmlns:p="http://schemas.openxmlformats.org/presentationml/2006/main">
  <p:tag name="PA" val="v5.2.8"/>
</p:tagLst>
</file>

<file path=ppt/tags/tag255.xml><?xml version="1.0" encoding="utf-8"?>
<p:tagLst xmlns:p="http://schemas.openxmlformats.org/presentationml/2006/main">
  <p:tag name="PA" val="v5.2.8"/>
</p:tagLst>
</file>

<file path=ppt/tags/tag256.xml><?xml version="1.0" encoding="utf-8"?>
<p:tagLst xmlns:p="http://schemas.openxmlformats.org/presentationml/2006/main">
  <p:tag name="PA" val="v5.2.8"/>
</p:tagLst>
</file>

<file path=ppt/tags/tag257.xml><?xml version="1.0" encoding="utf-8"?>
<p:tagLst xmlns:p="http://schemas.openxmlformats.org/presentationml/2006/main">
  <p:tag name="PA" val="v5.2.8"/>
</p:tagLst>
</file>

<file path=ppt/tags/tag258.xml><?xml version="1.0" encoding="utf-8"?>
<p:tagLst xmlns:p="http://schemas.openxmlformats.org/presentationml/2006/main">
  <p:tag name="PA" val="v5.2.8"/>
</p:tagLst>
</file>

<file path=ppt/tags/tag259.xml><?xml version="1.0" encoding="utf-8"?>
<p:tagLst xmlns:p="http://schemas.openxmlformats.org/presentationml/2006/main">
  <p:tag name="PA" val="v5.2.8"/>
</p:tagLst>
</file>

<file path=ppt/tags/tag26.xml><?xml version="1.0" encoding="utf-8"?>
<p:tagLst xmlns:p="http://schemas.openxmlformats.org/presentationml/2006/main">
  <p:tag name="PA" val="v5.2.8"/>
</p:tagLst>
</file>

<file path=ppt/tags/tag260.xml><?xml version="1.0" encoding="utf-8"?>
<p:tagLst xmlns:p="http://schemas.openxmlformats.org/presentationml/2006/main">
  <p:tag name="PA" val="v5.2.8"/>
</p:tagLst>
</file>

<file path=ppt/tags/tag261.xml><?xml version="1.0" encoding="utf-8"?>
<p:tagLst xmlns:p="http://schemas.openxmlformats.org/presentationml/2006/main">
  <p:tag name="PA" val="v5.2.8"/>
</p:tagLst>
</file>

<file path=ppt/tags/tag262.xml><?xml version="1.0" encoding="utf-8"?>
<p:tagLst xmlns:p="http://schemas.openxmlformats.org/presentationml/2006/main">
  <p:tag name="PA" val="v5.2.8"/>
</p:tagLst>
</file>

<file path=ppt/tags/tag263.xml><?xml version="1.0" encoding="utf-8"?>
<p:tagLst xmlns:p="http://schemas.openxmlformats.org/presentationml/2006/main">
  <p:tag name="PA" val="v5.2.8"/>
</p:tagLst>
</file>

<file path=ppt/tags/tag264.xml><?xml version="1.0" encoding="utf-8"?>
<p:tagLst xmlns:p="http://schemas.openxmlformats.org/presentationml/2006/main">
  <p:tag name="PA" val="v5.2.8"/>
</p:tagLst>
</file>

<file path=ppt/tags/tag265.xml><?xml version="1.0" encoding="utf-8"?>
<p:tagLst xmlns:p="http://schemas.openxmlformats.org/presentationml/2006/main">
  <p:tag name="PA" val="v5.2.8"/>
</p:tagLst>
</file>

<file path=ppt/tags/tag266.xml><?xml version="1.0" encoding="utf-8"?>
<p:tagLst xmlns:p="http://schemas.openxmlformats.org/presentationml/2006/main">
  <p:tag name="PA" val="v5.2.8"/>
</p:tagLst>
</file>

<file path=ppt/tags/tag267.xml><?xml version="1.0" encoding="utf-8"?>
<p:tagLst xmlns:p="http://schemas.openxmlformats.org/presentationml/2006/main">
  <p:tag name="PA" val="v5.2.8"/>
</p:tagLst>
</file>

<file path=ppt/tags/tag268.xml><?xml version="1.0" encoding="utf-8"?>
<p:tagLst xmlns:p="http://schemas.openxmlformats.org/presentationml/2006/main">
  <p:tag name="PA" val="v5.2.8"/>
</p:tagLst>
</file>

<file path=ppt/tags/tag269.xml><?xml version="1.0" encoding="utf-8"?>
<p:tagLst xmlns:p="http://schemas.openxmlformats.org/presentationml/2006/main">
  <p:tag name="PA" val="v5.2.8"/>
</p:tagLst>
</file>

<file path=ppt/tags/tag27.xml><?xml version="1.0" encoding="utf-8"?>
<p:tagLst xmlns:p="http://schemas.openxmlformats.org/presentationml/2006/main">
  <p:tag name="PA" val="v5.2.8"/>
</p:tagLst>
</file>

<file path=ppt/tags/tag270.xml><?xml version="1.0" encoding="utf-8"?>
<p:tagLst xmlns:p="http://schemas.openxmlformats.org/presentationml/2006/main">
  <p:tag name="PA" val="v5.2.8"/>
</p:tagLst>
</file>

<file path=ppt/tags/tag271.xml><?xml version="1.0" encoding="utf-8"?>
<p:tagLst xmlns:p="http://schemas.openxmlformats.org/presentationml/2006/main">
  <p:tag name="PA" val="v5.2.8"/>
</p:tagLst>
</file>

<file path=ppt/tags/tag272.xml><?xml version="1.0" encoding="utf-8"?>
<p:tagLst xmlns:p="http://schemas.openxmlformats.org/presentationml/2006/main">
  <p:tag name="PA" val="v5.2.8"/>
</p:tagLst>
</file>

<file path=ppt/tags/tag273.xml><?xml version="1.0" encoding="utf-8"?>
<p:tagLst xmlns:p="http://schemas.openxmlformats.org/presentationml/2006/main">
  <p:tag name="PA" val="v5.2.8"/>
</p:tagLst>
</file>

<file path=ppt/tags/tag274.xml><?xml version="1.0" encoding="utf-8"?>
<p:tagLst xmlns:p="http://schemas.openxmlformats.org/presentationml/2006/main">
  <p:tag name="PA" val="v5.2.8"/>
</p:tagLst>
</file>

<file path=ppt/tags/tag275.xml><?xml version="1.0" encoding="utf-8"?>
<p:tagLst xmlns:p="http://schemas.openxmlformats.org/presentationml/2006/main">
  <p:tag name="PA" val="v5.2.8"/>
</p:tagLst>
</file>

<file path=ppt/tags/tag276.xml><?xml version="1.0" encoding="utf-8"?>
<p:tagLst xmlns:p="http://schemas.openxmlformats.org/presentationml/2006/main">
  <p:tag name="PA" val="v5.2.8"/>
</p:tagLst>
</file>

<file path=ppt/tags/tag277.xml><?xml version="1.0" encoding="utf-8"?>
<p:tagLst xmlns:p="http://schemas.openxmlformats.org/presentationml/2006/main">
  <p:tag name="PA" val="v5.2.8"/>
</p:tagLst>
</file>

<file path=ppt/tags/tag278.xml><?xml version="1.0" encoding="utf-8"?>
<p:tagLst xmlns:p="http://schemas.openxmlformats.org/presentationml/2006/main">
  <p:tag name="PA" val="v5.2.8"/>
</p:tagLst>
</file>

<file path=ppt/tags/tag279.xml><?xml version="1.0" encoding="utf-8"?>
<p:tagLst xmlns:p="http://schemas.openxmlformats.org/presentationml/2006/main">
  <p:tag name="PA" val="v5.2.8"/>
</p:tagLst>
</file>

<file path=ppt/tags/tag28.xml><?xml version="1.0" encoding="utf-8"?>
<p:tagLst xmlns:p="http://schemas.openxmlformats.org/presentationml/2006/main">
  <p:tag name="PA" val="v5.2.8"/>
</p:tagLst>
</file>

<file path=ppt/tags/tag280.xml><?xml version="1.0" encoding="utf-8"?>
<p:tagLst xmlns:p="http://schemas.openxmlformats.org/presentationml/2006/main">
  <p:tag name="PA" val="v5.2.8"/>
</p:tagLst>
</file>

<file path=ppt/tags/tag281.xml><?xml version="1.0" encoding="utf-8"?>
<p:tagLst xmlns:p="http://schemas.openxmlformats.org/presentationml/2006/main">
  <p:tag name="PA" val="v5.2.8"/>
</p:tagLst>
</file>

<file path=ppt/tags/tag282.xml><?xml version="1.0" encoding="utf-8"?>
<p:tagLst xmlns:p="http://schemas.openxmlformats.org/presentationml/2006/main">
  <p:tag name="PA" val="v5.2.8"/>
</p:tagLst>
</file>

<file path=ppt/tags/tag283.xml><?xml version="1.0" encoding="utf-8"?>
<p:tagLst xmlns:p="http://schemas.openxmlformats.org/presentationml/2006/main">
  <p:tag name="PA" val="v5.2.8"/>
</p:tagLst>
</file>

<file path=ppt/tags/tag284.xml><?xml version="1.0" encoding="utf-8"?>
<p:tagLst xmlns:p="http://schemas.openxmlformats.org/presentationml/2006/main">
  <p:tag name="PA" val="v5.2.8"/>
</p:tagLst>
</file>

<file path=ppt/tags/tag285.xml><?xml version="1.0" encoding="utf-8"?>
<p:tagLst xmlns:p="http://schemas.openxmlformats.org/presentationml/2006/main">
  <p:tag name="PA" val="v5.2.8"/>
</p:tagLst>
</file>

<file path=ppt/tags/tag286.xml><?xml version="1.0" encoding="utf-8"?>
<p:tagLst xmlns:p="http://schemas.openxmlformats.org/presentationml/2006/main">
  <p:tag name="PA" val="v5.2.8"/>
</p:tagLst>
</file>

<file path=ppt/tags/tag287.xml><?xml version="1.0" encoding="utf-8"?>
<p:tagLst xmlns:p="http://schemas.openxmlformats.org/presentationml/2006/main">
  <p:tag name="PA" val="v5.2.8"/>
</p:tagLst>
</file>

<file path=ppt/tags/tag288.xml><?xml version="1.0" encoding="utf-8"?>
<p:tagLst xmlns:p="http://schemas.openxmlformats.org/presentationml/2006/main">
  <p:tag name="PA" val="v5.2.8"/>
</p:tagLst>
</file>

<file path=ppt/tags/tag289.xml><?xml version="1.0" encoding="utf-8"?>
<p:tagLst xmlns:p="http://schemas.openxmlformats.org/presentationml/2006/main">
  <p:tag name="PA" val="v5.2.8"/>
</p:tagLst>
</file>

<file path=ppt/tags/tag29.xml><?xml version="1.0" encoding="utf-8"?>
<p:tagLst xmlns:p="http://schemas.openxmlformats.org/presentationml/2006/main">
  <p:tag name="PA" val="v5.2.8"/>
</p:tagLst>
</file>

<file path=ppt/tags/tag290.xml><?xml version="1.0" encoding="utf-8"?>
<p:tagLst xmlns:p="http://schemas.openxmlformats.org/presentationml/2006/main">
  <p:tag name="PA" val="v5.2.8"/>
</p:tagLst>
</file>

<file path=ppt/tags/tag291.xml><?xml version="1.0" encoding="utf-8"?>
<p:tagLst xmlns:p="http://schemas.openxmlformats.org/presentationml/2006/main">
  <p:tag name="PA" val="v5.2.8"/>
</p:tagLst>
</file>

<file path=ppt/tags/tag292.xml><?xml version="1.0" encoding="utf-8"?>
<p:tagLst xmlns:p="http://schemas.openxmlformats.org/presentationml/2006/main">
  <p:tag name="PA" val="v5.2.8"/>
</p:tagLst>
</file>

<file path=ppt/tags/tag293.xml><?xml version="1.0" encoding="utf-8"?>
<p:tagLst xmlns:p="http://schemas.openxmlformats.org/presentationml/2006/main">
  <p:tag name="PA" val="v5.2.8"/>
</p:tagLst>
</file>

<file path=ppt/tags/tag294.xml><?xml version="1.0" encoding="utf-8"?>
<p:tagLst xmlns:p="http://schemas.openxmlformats.org/presentationml/2006/main">
  <p:tag name="PA" val="v5.2.8"/>
</p:tagLst>
</file>

<file path=ppt/tags/tag295.xml><?xml version="1.0" encoding="utf-8"?>
<p:tagLst xmlns:p="http://schemas.openxmlformats.org/presentationml/2006/main">
  <p:tag name="PA" val="v5.2.8"/>
</p:tagLst>
</file>

<file path=ppt/tags/tag296.xml><?xml version="1.0" encoding="utf-8"?>
<p:tagLst xmlns:p="http://schemas.openxmlformats.org/presentationml/2006/main">
  <p:tag name="PA" val="v5.2.8"/>
</p:tagLst>
</file>

<file path=ppt/tags/tag297.xml><?xml version="1.0" encoding="utf-8"?>
<p:tagLst xmlns:p="http://schemas.openxmlformats.org/presentationml/2006/main">
  <p:tag name="PA" val="v5.2.8"/>
</p:tagLst>
</file>

<file path=ppt/tags/tag298.xml><?xml version="1.0" encoding="utf-8"?>
<p:tagLst xmlns:p="http://schemas.openxmlformats.org/presentationml/2006/main">
  <p:tag name="PA" val="v5.2.8"/>
</p:tagLst>
</file>

<file path=ppt/tags/tag299.xml><?xml version="1.0" encoding="utf-8"?>
<p:tagLst xmlns:p="http://schemas.openxmlformats.org/presentationml/2006/main">
  <p:tag name="PA" val="v5.2.8"/>
</p:tagLst>
</file>

<file path=ppt/tags/tag3.xml><?xml version="1.0" encoding="utf-8"?>
<p:tagLst xmlns:p="http://schemas.openxmlformats.org/presentationml/2006/main">
  <p:tag name="PA" val="v5.2.8"/>
</p:tagLst>
</file>

<file path=ppt/tags/tag30.xml><?xml version="1.0" encoding="utf-8"?>
<p:tagLst xmlns:p="http://schemas.openxmlformats.org/presentationml/2006/main">
  <p:tag name="PA" val="v5.2.8"/>
</p:tagLst>
</file>

<file path=ppt/tags/tag300.xml><?xml version="1.0" encoding="utf-8"?>
<p:tagLst xmlns:p="http://schemas.openxmlformats.org/presentationml/2006/main">
  <p:tag name="PA" val="v5.2.8"/>
</p:tagLst>
</file>

<file path=ppt/tags/tag301.xml><?xml version="1.0" encoding="utf-8"?>
<p:tagLst xmlns:p="http://schemas.openxmlformats.org/presentationml/2006/main">
  <p:tag name="PA" val="v5.2.8"/>
</p:tagLst>
</file>

<file path=ppt/tags/tag302.xml><?xml version="1.0" encoding="utf-8"?>
<p:tagLst xmlns:p="http://schemas.openxmlformats.org/presentationml/2006/main">
  <p:tag name="PA" val="v5.2.8"/>
</p:tagLst>
</file>

<file path=ppt/tags/tag303.xml><?xml version="1.0" encoding="utf-8"?>
<p:tagLst xmlns:p="http://schemas.openxmlformats.org/presentationml/2006/main">
  <p:tag name="PA" val="v5.2.8"/>
</p:tagLst>
</file>

<file path=ppt/tags/tag304.xml><?xml version="1.0" encoding="utf-8"?>
<p:tagLst xmlns:p="http://schemas.openxmlformats.org/presentationml/2006/main">
  <p:tag name="PA" val="v5.2.8"/>
</p:tagLst>
</file>

<file path=ppt/tags/tag305.xml><?xml version="1.0" encoding="utf-8"?>
<p:tagLst xmlns:p="http://schemas.openxmlformats.org/presentationml/2006/main">
  <p:tag name="PA" val="v5.2.8"/>
</p:tagLst>
</file>

<file path=ppt/tags/tag306.xml><?xml version="1.0" encoding="utf-8"?>
<p:tagLst xmlns:p="http://schemas.openxmlformats.org/presentationml/2006/main">
  <p:tag name="PA" val="v5.2.8"/>
</p:tagLst>
</file>

<file path=ppt/tags/tag307.xml><?xml version="1.0" encoding="utf-8"?>
<p:tagLst xmlns:p="http://schemas.openxmlformats.org/presentationml/2006/main">
  <p:tag name="PA" val="v5.2.8"/>
</p:tagLst>
</file>

<file path=ppt/tags/tag308.xml><?xml version="1.0" encoding="utf-8"?>
<p:tagLst xmlns:p="http://schemas.openxmlformats.org/presentationml/2006/main">
  <p:tag name="PA" val="v5.2.8"/>
</p:tagLst>
</file>

<file path=ppt/tags/tag309.xml><?xml version="1.0" encoding="utf-8"?>
<p:tagLst xmlns:p="http://schemas.openxmlformats.org/presentationml/2006/main">
  <p:tag name="PA" val="v5.2.8"/>
</p:tagLst>
</file>

<file path=ppt/tags/tag31.xml><?xml version="1.0" encoding="utf-8"?>
<p:tagLst xmlns:p="http://schemas.openxmlformats.org/presentationml/2006/main">
  <p:tag name="PA" val="v5.2.8"/>
</p:tagLst>
</file>

<file path=ppt/tags/tag310.xml><?xml version="1.0" encoding="utf-8"?>
<p:tagLst xmlns:p="http://schemas.openxmlformats.org/presentationml/2006/main">
  <p:tag name="PA" val="v5.2.8"/>
</p:tagLst>
</file>

<file path=ppt/tags/tag311.xml><?xml version="1.0" encoding="utf-8"?>
<p:tagLst xmlns:p="http://schemas.openxmlformats.org/presentationml/2006/main">
  <p:tag name="PA" val="v5.2.8"/>
</p:tagLst>
</file>

<file path=ppt/tags/tag312.xml><?xml version="1.0" encoding="utf-8"?>
<p:tagLst xmlns:p="http://schemas.openxmlformats.org/presentationml/2006/main">
  <p:tag name="PA" val="v5.2.8"/>
</p:tagLst>
</file>

<file path=ppt/tags/tag313.xml><?xml version="1.0" encoding="utf-8"?>
<p:tagLst xmlns:p="http://schemas.openxmlformats.org/presentationml/2006/main">
  <p:tag name="PA" val="v5.2.8"/>
</p:tagLst>
</file>

<file path=ppt/tags/tag314.xml><?xml version="1.0" encoding="utf-8"?>
<p:tagLst xmlns:p="http://schemas.openxmlformats.org/presentationml/2006/main">
  <p:tag name="PA" val="v5.2.8"/>
</p:tagLst>
</file>

<file path=ppt/tags/tag315.xml><?xml version="1.0" encoding="utf-8"?>
<p:tagLst xmlns:p="http://schemas.openxmlformats.org/presentationml/2006/main">
  <p:tag name="PA" val="v5.2.8"/>
</p:tagLst>
</file>

<file path=ppt/tags/tag316.xml><?xml version="1.0" encoding="utf-8"?>
<p:tagLst xmlns:p="http://schemas.openxmlformats.org/presentationml/2006/main">
  <p:tag name="PA" val="v5.2.8"/>
</p:tagLst>
</file>

<file path=ppt/tags/tag317.xml><?xml version="1.0" encoding="utf-8"?>
<p:tagLst xmlns:p="http://schemas.openxmlformats.org/presentationml/2006/main">
  <p:tag name="PA" val="v5.2.8"/>
</p:tagLst>
</file>

<file path=ppt/tags/tag318.xml><?xml version="1.0" encoding="utf-8"?>
<p:tagLst xmlns:p="http://schemas.openxmlformats.org/presentationml/2006/main">
  <p:tag name="PA" val="v5.2.8"/>
</p:tagLst>
</file>

<file path=ppt/tags/tag319.xml><?xml version="1.0" encoding="utf-8"?>
<p:tagLst xmlns:p="http://schemas.openxmlformats.org/presentationml/2006/main">
  <p:tag name="PA" val="v5.2.8"/>
</p:tagLst>
</file>

<file path=ppt/tags/tag32.xml><?xml version="1.0" encoding="utf-8"?>
<p:tagLst xmlns:p="http://schemas.openxmlformats.org/presentationml/2006/main">
  <p:tag name="PA" val="v5.2.8"/>
</p:tagLst>
</file>

<file path=ppt/tags/tag320.xml><?xml version="1.0" encoding="utf-8"?>
<p:tagLst xmlns:p="http://schemas.openxmlformats.org/presentationml/2006/main">
  <p:tag name="PA" val="v5.2.8"/>
</p:tagLst>
</file>

<file path=ppt/tags/tag321.xml><?xml version="1.0" encoding="utf-8"?>
<p:tagLst xmlns:p="http://schemas.openxmlformats.org/presentationml/2006/main">
  <p:tag name="PA" val="v5.2.8"/>
</p:tagLst>
</file>

<file path=ppt/tags/tag322.xml><?xml version="1.0" encoding="utf-8"?>
<p:tagLst xmlns:p="http://schemas.openxmlformats.org/presentationml/2006/main">
  <p:tag name="PA" val="v5.2.8"/>
</p:tagLst>
</file>

<file path=ppt/tags/tag323.xml><?xml version="1.0" encoding="utf-8"?>
<p:tagLst xmlns:p="http://schemas.openxmlformats.org/presentationml/2006/main">
  <p:tag name="PA" val="v5.2.8"/>
</p:tagLst>
</file>

<file path=ppt/tags/tag324.xml><?xml version="1.0" encoding="utf-8"?>
<p:tagLst xmlns:p="http://schemas.openxmlformats.org/presentationml/2006/main">
  <p:tag name="PA" val="v5.2.8"/>
</p:tagLst>
</file>

<file path=ppt/tags/tag325.xml><?xml version="1.0" encoding="utf-8"?>
<p:tagLst xmlns:p="http://schemas.openxmlformats.org/presentationml/2006/main">
  <p:tag name="PA" val="v5.2.8"/>
</p:tagLst>
</file>

<file path=ppt/tags/tag326.xml><?xml version="1.0" encoding="utf-8"?>
<p:tagLst xmlns:p="http://schemas.openxmlformats.org/presentationml/2006/main">
  <p:tag name="PA" val="v5.2.8"/>
</p:tagLst>
</file>

<file path=ppt/tags/tag327.xml><?xml version="1.0" encoding="utf-8"?>
<p:tagLst xmlns:p="http://schemas.openxmlformats.org/presentationml/2006/main">
  <p:tag name="PA" val="v5.2.8"/>
</p:tagLst>
</file>

<file path=ppt/tags/tag328.xml><?xml version="1.0" encoding="utf-8"?>
<p:tagLst xmlns:p="http://schemas.openxmlformats.org/presentationml/2006/main">
  <p:tag name="PA" val="v5.2.8"/>
</p:tagLst>
</file>

<file path=ppt/tags/tag329.xml><?xml version="1.0" encoding="utf-8"?>
<p:tagLst xmlns:p="http://schemas.openxmlformats.org/presentationml/2006/main">
  <p:tag name="PA" val="v5.2.8"/>
</p:tagLst>
</file>

<file path=ppt/tags/tag33.xml><?xml version="1.0" encoding="utf-8"?>
<p:tagLst xmlns:p="http://schemas.openxmlformats.org/presentationml/2006/main">
  <p:tag name="PA" val="v5.2.8"/>
</p:tagLst>
</file>

<file path=ppt/tags/tag330.xml><?xml version="1.0" encoding="utf-8"?>
<p:tagLst xmlns:p="http://schemas.openxmlformats.org/presentationml/2006/main">
  <p:tag name="PA" val="v5.2.8"/>
</p:tagLst>
</file>

<file path=ppt/tags/tag331.xml><?xml version="1.0" encoding="utf-8"?>
<p:tagLst xmlns:p="http://schemas.openxmlformats.org/presentationml/2006/main">
  <p:tag name="PA" val="v5.2.8"/>
</p:tagLst>
</file>

<file path=ppt/tags/tag332.xml><?xml version="1.0" encoding="utf-8"?>
<p:tagLst xmlns:p="http://schemas.openxmlformats.org/presentationml/2006/main">
  <p:tag name="PA" val="v5.2.8"/>
</p:tagLst>
</file>

<file path=ppt/tags/tag333.xml><?xml version="1.0" encoding="utf-8"?>
<p:tagLst xmlns:p="http://schemas.openxmlformats.org/presentationml/2006/main">
  <p:tag name="PA" val="v5.2.8"/>
</p:tagLst>
</file>

<file path=ppt/tags/tag334.xml><?xml version="1.0" encoding="utf-8"?>
<p:tagLst xmlns:p="http://schemas.openxmlformats.org/presentationml/2006/main">
  <p:tag name="PA" val="v5.2.8"/>
</p:tagLst>
</file>

<file path=ppt/tags/tag335.xml><?xml version="1.0" encoding="utf-8"?>
<p:tagLst xmlns:p="http://schemas.openxmlformats.org/presentationml/2006/main">
  <p:tag name="PA" val="v5.2.8"/>
</p:tagLst>
</file>

<file path=ppt/tags/tag336.xml><?xml version="1.0" encoding="utf-8"?>
<p:tagLst xmlns:p="http://schemas.openxmlformats.org/presentationml/2006/main">
  <p:tag name="PA" val="v5.2.8"/>
</p:tagLst>
</file>

<file path=ppt/tags/tag337.xml><?xml version="1.0" encoding="utf-8"?>
<p:tagLst xmlns:p="http://schemas.openxmlformats.org/presentationml/2006/main">
  <p:tag name="PA" val="v5.2.8"/>
</p:tagLst>
</file>

<file path=ppt/tags/tag338.xml><?xml version="1.0" encoding="utf-8"?>
<p:tagLst xmlns:p="http://schemas.openxmlformats.org/presentationml/2006/main">
  <p:tag name="PA" val="v5.2.8"/>
</p:tagLst>
</file>

<file path=ppt/tags/tag339.xml><?xml version="1.0" encoding="utf-8"?>
<p:tagLst xmlns:p="http://schemas.openxmlformats.org/presentationml/2006/main">
  <p:tag name="PA" val="v5.2.8"/>
</p:tagLst>
</file>

<file path=ppt/tags/tag34.xml><?xml version="1.0" encoding="utf-8"?>
<p:tagLst xmlns:p="http://schemas.openxmlformats.org/presentationml/2006/main">
  <p:tag name="PA" val="v5.2.8"/>
</p:tagLst>
</file>

<file path=ppt/tags/tag340.xml><?xml version="1.0" encoding="utf-8"?>
<p:tagLst xmlns:p="http://schemas.openxmlformats.org/presentationml/2006/main">
  <p:tag name="PA" val="v5.2.8"/>
</p:tagLst>
</file>

<file path=ppt/tags/tag341.xml><?xml version="1.0" encoding="utf-8"?>
<p:tagLst xmlns:p="http://schemas.openxmlformats.org/presentationml/2006/main">
  <p:tag name="PA" val="v5.2.8"/>
</p:tagLst>
</file>

<file path=ppt/tags/tag342.xml><?xml version="1.0" encoding="utf-8"?>
<p:tagLst xmlns:p="http://schemas.openxmlformats.org/presentationml/2006/main">
  <p:tag name="PA" val="v5.2.8"/>
</p:tagLst>
</file>

<file path=ppt/tags/tag343.xml><?xml version="1.0" encoding="utf-8"?>
<p:tagLst xmlns:p="http://schemas.openxmlformats.org/presentationml/2006/main">
  <p:tag name="PA" val="v5.2.8"/>
</p:tagLst>
</file>

<file path=ppt/tags/tag344.xml><?xml version="1.0" encoding="utf-8"?>
<p:tagLst xmlns:p="http://schemas.openxmlformats.org/presentationml/2006/main">
  <p:tag name="PA" val="v5.2.8"/>
</p:tagLst>
</file>

<file path=ppt/tags/tag345.xml><?xml version="1.0" encoding="utf-8"?>
<p:tagLst xmlns:p="http://schemas.openxmlformats.org/presentationml/2006/main">
  <p:tag name="PA" val="v5.2.8"/>
</p:tagLst>
</file>

<file path=ppt/tags/tag346.xml><?xml version="1.0" encoding="utf-8"?>
<p:tagLst xmlns:p="http://schemas.openxmlformats.org/presentationml/2006/main">
  <p:tag name="PA" val="v5.2.8"/>
</p:tagLst>
</file>

<file path=ppt/tags/tag347.xml><?xml version="1.0" encoding="utf-8"?>
<p:tagLst xmlns:p="http://schemas.openxmlformats.org/presentationml/2006/main">
  <p:tag name="PA" val="v5.2.8"/>
</p:tagLst>
</file>

<file path=ppt/tags/tag348.xml><?xml version="1.0" encoding="utf-8"?>
<p:tagLst xmlns:p="http://schemas.openxmlformats.org/presentationml/2006/main">
  <p:tag name="PA" val="v5.2.8"/>
</p:tagLst>
</file>

<file path=ppt/tags/tag349.xml><?xml version="1.0" encoding="utf-8"?>
<p:tagLst xmlns:p="http://schemas.openxmlformats.org/presentationml/2006/main">
  <p:tag name="PA" val="v5.2.8"/>
</p:tagLst>
</file>

<file path=ppt/tags/tag35.xml><?xml version="1.0" encoding="utf-8"?>
<p:tagLst xmlns:p="http://schemas.openxmlformats.org/presentationml/2006/main">
  <p:tag name="PA" val="v5.2.8"/>
</p:tagLst>
</file>

<file path=ppt/tags/tag350.xml><?xml version="1.0" encoding="utf-8"?>
<p:tagLst xmlns:p="http://schemas.openxmlformats.org/presentationml/2006/main">
  <p:tag name="PA" val="v5.2.8"/>
</p:tagLst>
</file>

<file path=ppt/tags/tag351.xml><?xml version="1.0" encoding="utf-8"?>
<p:tagLst xmlns:p="http://schemas.openxmlformats.org/presentationml/2006/main">
  <p:tag name="PA" val="v5.2.8"/>
</p:tagLst>
</file>

<file path=ppt/tags/tag352.xml><?xml version="1.0" encoding="utf-8"?>
<p:tagLst xmlns:p="http://schemas.openxmlformats.org/presentationml/2006/main">
  <p:tag name="PA" val="v5.2.8"/>
</p:tagLst>
</file>

<file path=ppt/tags/tag353.xml><?xml version="1.0" encoding="utf-8"?>
<p:tagLst xmlns:p="http://schemas.openxmlformats.org/presentationml/2006/main">
  <p:tag name="PA" val="v5.2.8"/>
</p:tagLst>
</file>

<file path=ppt/tags/tag354.xml><?xml version="1.0" encoding="utf-8"?>
<p:tagLst xmlns:p="http://schemas.openxmlformats.org/presentationml/2006/main">
  <p:tag name="PA" val="v5.2.8"/>
</p:tagLst>
</file>

<file path=ppt/tags/tag355.xml><?xml version="1.0" encoding="utf-8"?>
<p:tagLst xmlns:p="http://schemas.openxmlformats.org/presentationml/2006/main">
  <p:tag name="PA" val="v5.2.8"/>
</p:tagLst>
</file>

<file path=ppt/tags/tag356.xml><?xml version="1.0" encoding="utf-8"?>
<p:tagLst xmlns:p="http://schemas.openxmlformats.org/presentationml/2006/main">
  <p:tag name="PA" val="v5.2.8"/>
</p:tagLst>
</file>

<file path=ppt/tags/tag357.xml><?xml version="1.0" encoding="utf-8"?>
<p:tagLst xmlns:p="http://schemas.openxmlformats.org/presentationml/2006/main">
  <p:tag name="PA" val="v5.2.8"/>
</p:tagLst>
</file>

<file path=ppt/tags/tag358.xml><?xml version="1.0" encoding="utf-8"?>
<p:tagLst xmlns:p="http://schemas.openxmlformats.org/presentationml/2006/main">
  <p:tag name="PA" val="v5.2.8"/>
</p:tagLst>
</file>

<file path=ppt/tags/tag359.xml><?xml version="1.0" encoding="utf-8"?>
<p:tagLst xmlns:p="http://schemas.openxmlformats.org/presentationml/2006/main">
  <p:tag name="PA" val="v5.2.8"/>
</p:tagLst>
</file>

<file path=ppt/tags/tag36.xml><?xml version="1.0" encoding="utf-8"?>
<p:tagLst xmlns:p="http://schemas.openxmlformats.org/presentationml/2006/main">
  <p:tag name="PA" val="v5.2.8"/>
</p:tagLst>
</file>

<file path=ppt/tags/tag360.xml><?xml version="1.0" encoding="utf-8"?>
<p:tagLst xmlns:p="http://schemas.openxmlformats.org/presentationml/2006/main">
  <p:tag name="PA" val="v5.2.8"/>
</p:tagLst>
</file>

<file path=ppt/tags/tag361.xml><?xml version="1.0" encoding="utf-8"?>
<p:tagLst xmlns:p="http://schemas.openxmlformats.org/presentationml/2006/main">
  <p:tag name="PA" val="v5.2.8"/>
</p:tagLst>
</file>

<file path=ppt/tags/tag362.xml><?xml version="1.0" encoding="utf-8"?>
<p:tagLst xmlns:p="http://schemas.openxmlformats.org/presentationml/2006/main">
  <p:tag name="PA" val="v5.2.8"/>
</p:tagLst>
</file>

<file path=ppt/tags/tag363.xml><?xml version="1.0" encoding="utf-8"?>
<p:tagLst xmlns:p="http://schemas.openxmlformats.org/presentationml/2006/main">
  <p:tag name="PA" val="v5.2.8"/>
</p:tagLst>
</file>

<file path=ppt/tags/tag364.xml><?xml version="1.0" encoding="utf-8"?>
<p:tagLst xmlns:p="http://schemas.openxmlformats.org/presentationml/2006/main">
  <p:tag name="PA" val="v5.2.8"/>
</p:tagLst>
</file>

<file path=ppt/tags/tag365.xml><?xml version="1.0" encoding="utf-8"?>
<p:tagLst xmlns:p="http://schemas.openxmlformats.org/presentationml/2006/main">
  <p:tag name="PA" val="v5.2.8"/>
</p:tagLst>
</file>

<file path=ppt/tags/tag366.xml><?xml version="1.0" encoding="utf-8"?>
<p:tagLst xmlns:p="http://schemas.openxmlformats.org/presentationml/2006/main">
  <p:tag name="PA" val="v5.2.8"/>
</p:tagLst>
</file>

<file path=ppt/tags/tag367.xml><?xml version="1.0" encoding="utf-8"?>
<p:tagLst xmlns:p="http://schemas.openxmlformats.org/presentationml/2006/main">
  <p:tag name="PA" val="v5.2.8"/>
</p:tagLst>
</file>

<file path=ppt/tags/tag368.xml><?xml version="1.0" encoding="utf-8"?>
<p:tagLst xmlns:p="http://schemas.openxmlformats.org/presentationml/2006/main">
  <p:tag name="PA" val="v5.2.8"/>
</p:tagLst>
</file>

<file path=ppt/tags/tag369.xml><?xml version="1.0" encoding="utf-8"?>
<p:tagLst xmlns:p="http://schemas.openxmlformats.org/presentationml/2006/main">
  <p:tag name="PA" val="v5.2.8"/>
</p:tagLst>
</file>

<file path=ppt/tags/tag37.xml><?xml version="1.0" encoding="utf-8"?>
<p:tagLst xmlns:p="http://schemas.openxmlformats.org/presentationml/2006/main">
  <p:tag name="PA" val="v5.2.8"/>
</p:tagLst>
</file>

<file path=ppt/tags/tag370.xml><?xml version="1.0" encoding="utf-8"?>
<p:tagLst xmlns:p="http://schemas.openxmlformats.org/presentationml/2006/main">
  <p:tag name="PA" val="v5.2.8"/>
</p:tagLst>
</file>

<file path=ppt/tags/tag371.xml><?xml version="1.0" encoding="utf-8"?>
<p:tagLst xmlns:p="http://schemas.openxmlformats.org/presentationml/2006/main">
  <p:tag name="PA" val="v5.2.8"/>
</p:tagLst>
</file>

<file path=ppt/tags/tag372.xml><?xml version="1.0" encoding="utf-8"?>
<p:tagLst xmlns:p="http://schemas.openxmlformats.org/presentationml/2006/main">
  <p:tag name="PA" val="v5.2.8"/>
</p:tagLst>
</file>

<file path=ppt/tags/tag373.xml><?xml version="1.0" encoding="utf-8"?>
<p:tagLst xmlns:p="http://schemas.openxmlformats.org/presentationml/2006/main">
  <p:tag name="PA" val="v5.2.8"/>
</p:tagLst>
</file>

<file path=ppt/tags/tag374.xml><?xml version="1.0" encoding="utf-8"?>
<p:tagLst xmlns:p="http://schemas.openxmlformats.org/presentationml/2006/main">
  <p:tag name="PA" val="v5.2.8"/>
</p:tagLst>
</file>

<file path=ppt/tags/tag375.xml><?xml version="1.0" encoding="utf-8"?>
<p:tagLst xmlns:p="http://schemas.openxmlformats.org/presentationml/2006/main">
  <p:tag name="PA" val="v5.2.8"/>
</p:tagLst>
</file>

<file path=ppt/tags/tag376.xml><?xml version="1.0" encoding="utf-8"?>
<p:tagLst xmlns:p="http://schemas.openxmlformats.org/presentationml/2006/main">
  <p:tag name="PA" val="v5.2.8"/>
</p:tagLst>
</file>

<file path=ppt/tags/tag377.xml><?xml version="1.0" encoding="utf-8"?>
<p:tagLst xmlns:p="http://schemas.openxmlformats.org/presentationml/2006/main">
  <p:tag name="PA" val="v5.2.8"/>
</p:tagLst>
</file>

<file path=ppt/tags/tag378.xml><?xml version="1.0" encoding="utf-8"?>
<p:tagLst xmlns:p="http://schemas.openxmlformats.org/presentationml/2006/main">
  <p:tag name="PA" val="v5.2.8"/>
</p:tagLst>
</file>

<file path=ppt/tags/tag379.xml><?xml version="1.0" encoding="utf-8"?>
<p:tagLst xmlns:p="http://schemas.openxmlformats.org/presentationml/2006/main">
  <p:tag name="PA" val="v5.2.8"/>
</p:tagLst>
</file>

<file path=ppt/tags/tag38.xml><?xml version="1.0" encoding="utf-8"?>
<p:tagLst xmlns:p="http://schemas.openxmlformats.org/presentationml/2006/main">
  <p:tag name="PA" val="v5.2.8"/>
</p:tagLst>
</file>

<file path=ppt/tags/tag380.xml><?xml version="1.0" encoding="utf-8"?>
<p:tagLst xmlns:p="http://schemas.openxmlformats.org/presentationml/2006/main">
  <p:tag name="PA" val="v5.2.8"/>
</p:tagLst>
</file>

<file path=ppt/tags/tag381.xml><?xml version="1.0" encoding="utf-8"?>
<p:tagLst xmlns:p="http://schemas.openxmlformats.org/presentationml/2006/main">
  <p:tag name="PA" val="v5.2.8"/>
</p:tagLst>
</file>

<file path=ppt/tags/tag382.xml><?xml version="1.0" encoding="utf-8"?>
<p:tagLst xmlns:p="http://schemas.openxmlformats.org/presentationml/2006/main">
  <p:tag name="PA" val="v5.2.8"/>
</p:tagLst>
</file>

<file path=ppt/tags/tag383.xml><?xml version="1.0" encoding="utf-8"?>
<p:tagLst xmlns:p="http://schemas.openxmlformats.org/presentationml/2006/main">
  <p:tag name="PA" val="v5.2.8"/>
</p:tagLst>
</file>

<file path=ppt/tags/tag384.xml><?xml version="1.0" encoding="utf-8"?>
<p:tagLst xmlns:p="http://schemas.openxmlformats.org/presentationml/2006/main">
  <p:tag name="PA" val="v5.2.8"/>
</p:tagLst>
</file>

<file path=ppt/tags/tag385.xml><?xml version="1.0" encoding="utf-8"?>
<p:tagLst xmlns:p="http://schemas.openxmlformats.org/presentationml/2006/main">
  <p:tag name="PA" val="v5.2.8"/>
</p:tagLst>
</file>

<file path=ppt/tags/tag386.xml><?xml version="1.0" encoding="utf-8"?>
<p:tagLst xmlns:p="http://schemas.openxmlformats.org/presentationml/2006/main">
  <p:tag name="PA" val="v5.2.8"/>
</p:tagLst>
</file>

<file path=ppt/tags/tag387.xml><?xml version="1.0" encoding="utf-8"?>
<p:tagLst xmlns:p="http://schemas.openxmlformats.org/presentationml/2006/main">
  <p:tag name="PA" val="v5.2.8"/>
</p:tagLst>
</file>

<file path=ppt/tags/tag388.xml><?xml version="1.0" encoding="utf-8"?>
<p:tagLst xmlns:p="http://schemas.openxmlformats.org/presentationml/2006/main">
  <p:tag name="PA" val="v5.2.8"/>
</p:tagLst>
</file>

<file path=ppt/tags/tag389.xml><?xml version="1.0" encoding="utf-8"?>
<p:tagLst xmlns:p="http://schemas.openxmlformats.org/presentationml/2006/main">
  <p:tag name="PA" val="v5.2.8"/>
</p:tagLst>
</file>

<file path=ppt/tags/tag39.xml><?xml version="1.0" encoding="utf-8"?>
<p:tagLst xmlns:p="http://schemas.openxmlformats.org/presentationml/2006/main">
  <p:tag name="PA" val="v5.2.8"/>
</p:tagLst>
</file>

<file path=ppt/tags/tag390.xml><?xml version="1.0" encoding="utf-8"?>
<p:tagLst xmlns:p="http://schemas.openxmlformats.org/presentationml/2006/main">
  <p:tag name="PA" val="v5.2.8"/>
</p:tagLst>
</file>

<file path=ppt/tags/tag391.xml><?xml version="1.0" encoding="utf-8"?>
<p:tagLst xmlns:p="http://schemas.openxmlformats.org/presentationml/2006/main">
  <p:tag name="PA" val="v5.2.8"/>
</p:tagLst>
</file>

<file path=ppt/tags/tag392.xml><?xml version="1.0" encoding="utf-8"?>
<p:tagLst xmlns:p="http://schemas.openxmlformats.org/presentationml/2006/main">
  <p:tag name="PA" val="v5.2.8"/>
</p:tagLst>
</file>

<file path=ppt/tags/tag393.xml><?xml version="1.0" encoding="utf-8"?>
<p:tagLst xmlns:p="http://schemas.openxmlformats.org/presentationml/2006/main">
  <p:tag name="PA" val="v5.2.8"/>
</p:tagLst>
</file>

<file path=ppt/tags/tag394.xml><?xml version="1.0" encoding="utf-8"?>
<p:tagLst xmlns:p="http://schemas.openxmlformats.org/presentationml/2006/main">
  <p:tag name="PA" val="v5.2.8"/>
</p:tagLst>
</file>

<file path=ppt/tags/tag395.xml><?xml version="1.0" encoding="utf-8"?>
<p:tagLst xmlns:p="http://schemas.openxmlformats.org/presentationml/2006/main">
  <p:tag name="PA" val="v5.2.8"/>
</p:tagLst>
</file>

<file path=ppt/tags/tag396.xml><?xml version="1.0" encoding="utf-8"?>
<p:tagLst xmlns:p="http://schemas.openxmlformats.org/presentationml/2006/main">
  <p:tag name="PA" val="v5.2.8"/>
</p:tagLst>
</file>

<file path=ppt/tags/tag397.xml><?xml version="1.0" encoding="utf-8"?>
<p:tagLst xmlns:p="http://schemas.openxmlformats.org/presentationml/2006/main">
  <p:tag name="PA" val="v5.2.8"/>
</p:tagLst>
</file>

<file path=ppt/tags/tag398.xml><?xml version="1.0" encoding="utf-8"?>
<p:tagLst xmlns:p="http://schemas.openxmlformats.org/presentationml/2006/main">
  <p:tag name="PA" val="v5.2.8"/>
</p:tagLst>
</file>

<file path=ppt/tags/tag399.xml><?xml version="1.0" encoding="utf-8"?>
<p:tagLst xmlns:p="http://schemas.openxmlformats.org/presentationml/2006/main">
  <p:tag name="PA" val="v5.2.8"/>
</p:tagLst>
</file>

<file path=ppt/tags/tag4.xml><?xml version="1.0" encoding="utf-8"?>
<p:tagLst xmlns:p="http://schemas.openxmlformats.org/presentationml/2006/main">
  <p:tag name="PA" val="v5.2.8"/>
</p:tagLst>
</file>

<file path=ppt/tags/tag40.xml><?xml version="1.0" encoding="utf-8"?>
<p:tagLst xmlns:p="http://schemas.openxmlformats.org/presentationml/2006/main">
  <p:tag name="PA" val="v5.2.8"/>
</p:tagLst>
</file>

<file path=ppt/tags/tag400.xml><?xml version="1.0" encoding="utf-8"?>
<p:tagLst xmlns:p="http://schemas.openxmlformats.org/presentationml/2006/main">
  <p:tag name="PA" val="v5.2.8"/>
</p:tagLst>
</file>

<file path=ppt/tags/tag401.xml><?xml version="1.0" encoding="utf-8"?>
<p:tagLst xmlns:p="http://schemas.openxmlformats.org/presentationml/2006/main">
  <p:tag name="PA" val="v5.2.8"/>
</p:tagLst>
</file>

<file path=ppt/tags/tag402.xml><?xml version="1.0" encoding="utf-8"?>
<p:tagLst xmlns:p="http://schemas.openxmlformats.org/presentationml/2006/main">
  <p:tag name="PA" val="v5.2.8"/>
</p:tagLst>
</file>

<file path=ppt/tags/tag403.xml><?xml version="1.0" encoding="utf-8"?>
<p:tagLst xmlns:p="http://schemas.openxmlformats.org/presentationml/2006/main">
  <p:tag name="PA" val="v5.2.8"/>
</p:tagLst>
</file>

<file path=ppt/tags/tag404.xml><?xml version="1.0" encoding="utf-8"?>
<p:tagLst xmlns:p="http://schemas.openxmlformats.org/presentationml/2006/main">
  <p:tag name="PA" val="v5.2.8"/>
</p:tagLst>
</file>

<file path=ppt/tags/tag405.xml><?xml version="1.0" encoding="utf-8"?>
<p:tagLst xmlns:p="http://schemas.openxmlformats.org/presentationml/2006/main">
  <p:tag name="PA" val="v5.2.8"/>
</p:tagLst>
</file>

<file path=ppt/tags/tag406.xml><?xml version="1.0" encoding="utf-8"?>
<p:tagLst xmlns:p="http://schemas.openxmlformats.org/presentationml/2006/main">
  <p:tag name="PA" val="v5.2.8"/>
</p:tagLst>
</file>

<file path=ppt/tags/tag407.xml><?xml version="1.0" encoding="utf-8"?>
<p:tagLst xmlns:p="http://schemas.openxmlformats.org/presentationml/2006/main">
  <p:tag name="PA" val="v5.2.8"/>
</p:tagLst>
</file>

<file path=ppt/tags/tag408.xml><?xml version="1.0" encoding="utf-8"?>
<p:tagLst xmlns:p="http://schemas.openxmlformats.org/presentationml/2006/main">
  <p:tag name="PA" val="v5.2.8"/>
</p:tagLst>
</file>

<file path=ppt/tags/tag409.xml><?xml version="1.0" encoding="utf-8"?>
<p:tagLst xmlns:p="http://schemas.openxmlformats.org/presentationml/2006/main">
  <p:tag name="PA" val="v5.2.8"/>
</p:tagLst>
</file>

<file path=ppt/tags/tag41.xml><?xml version="1.0" encoding="utf-8"?>
<p:tagLst xmlns:p="http://schemas.openxmlformats.org/presentationml/2006/main">
  <p:tag name="PA" val="v5.2.8"/>
</p:tagLst>
</file>

<file path=ppt/tags/tag410.xml><?xml version="1.0" encoding="utf-8"?>
<p:tagLst xmlns:p="http://schemas.openxmlformats.org/presentationml/2006/main">
  <p:tag name="PA" val="v5.2.8"/>
</p:tagLst>
</file>

<file path=ppt/tags/tag411.xml><?xml version="1.0" encoding="utf-8"?>
<p:tagLst xmlns:p="http://schemas.openxmlformats.org/presentationml/2006/main">
  <p:tag name="PA" val="v5.2.8"/>
</p:tagLst>
</file>

<file path=ppt/tags/tag412.xml><?xml version="1.0" encoding="utf-8"?>
<p:tagLst xmlns:p="http://schemas.openxmlformats.org/presentationml/2006/main">
  <p:tag name="PA" val="v5.2.8"/>
</p:tagLst>
</file>

<file path=ppt/tags/tag413.xml><?xml version="1.0" encoding="utf-8"?>
<p:tagLst xmlns:p="http://schemas.openxmlformats.org/presentationml/2006/main">
  <p:tag name="PA" val="v5.2.8"/>
</p:tagLst>
</file>

<file path=ppt/tags/tag414.xml><?xml version="1.0" encoding="utf-8"?>
<p:tagLst xmlns:p="http://schemas.openxmlformats.org/presentationml/2006/main">
  <p:tag name="PA" val="v5.2.8"/>
</p:tagLst>
</file>

<file path=ppt/tags/tag415.xml><?xml version="1.0" encoding="utf-8"?>
<p:tagLst xmlns:p="http://schemas.openxmlformats.org/presentationml/2006/main">
  <p:tag name="PA" val="v5.2.8"/>
</p:tagLst>
</file>

<file path=ppt/tags/tag416.xml><?xml version="1.0" encoding="utf-8"?>
<p:tagLst xmlns:p="http://schemas.openxmlformats.org/presentationml/2006/main">
  <p:tag name="PA" val="v5.2.8"/>
</p:tagLst>
</file>

<file path=ppt/tags/tag417.xml><?xml version="1.0" encoding="utf-8"?>
<p:tagLst xmlns:p="http://schemas.openxmlformats.org/presentationml/2006/main">
  <p:tag name="PA" val="v5.2.8"/>
</p:tagLst>
</file>

<file path=ppt/tags/tag418.xml><?xml version="1.0" encoding="utf-8"?>
<p:tagLst xmlns:p="http://schemas.openxmlformats.org/presentationml/2006/main">
  <p:tag name="PA" val="v5.2.8"/>
</p:tagLst>
</file>

<file path=ppt/tags/tag419.xml><?xml version="1.0" encoding="utf-8"?>
<p:tagLst xmlns:p="http://schemas.openxmlformats.org/presentationml/2006/main">
  <p:tag name="PA" val="v5.2.8"/>
</p:tagLst>
</file>

<file path=ppt/tags/tag42.xml><?xml version="1.0" encoding="utf-8"?>
<p:tagLst xmlns:p="http://schemas.openxmlformats.org/presentationml/2006/main">
  <p:tag name="PA" val="v5.2.8"/>
</p:tagLst>
</file>

<file path=ppt/tags/tag420.xml><?xml version="1.0" encoding="utf-8"?>
<p:tagLst xmlns:p="http://schemas.openxmlformats.org/presentationml/2006/main">
  <p:tag name="PA" val="v5.2.8"/>
</p:tagLst>
</file>

<file path=ppt/tags/tag421.xml><?xml version="1.0" encoding="utf-8"?>
<p:tagLst xmlns:p="http://schemas.openxmlformats.org/presentationml/2006/main">
  <p:tag name="PA" val="v5.2.8"/>
</p:tagLst>
</file>

<file path=ppt/tags/tag422.xml><?xml version="1.0" encoding="utf-8"?>
<p:tagLst xmlns:p="http://schemas.openxmlformats.org/presentationml/2006/main">
  <p:tag name="PA" val="v5.2.8"/>
</p:tagLst>
</file>

<file path=ppt/tags/tag423.xml><?xml version="1.0" encoding="utf-8"?>
<p:tagLst xmlns:p="http://schemas.openxmlformats.org/presentationml/2006/main">
  <p:tag name="PA" val="v5.2.8"/>
</p:tagLst>
</file>

<file path=ppt/tags/tag424.xml><?xml version="1.0" encoding="utf-8"?>
<p:tagLst xmlns:p="http://schemas.openxmlformats.org/presentationml/2006/main">
  <p:tag name="PA" val="v5.2.8"/>
</p:tagLst>
</file>

<file path=ppt/tags/tag425.xml><?xml version="1.0" encoding="utf-8"?>
<p:tagLst xmlns:p="http://schemas.openxmlformats.org/presentationml/2006/main">
  <p:tag name="PA" val="v5.2.8"/>
</p:tagLst>
</file>

<file path=ppt/tags/tag426.xml><?xml version="1.0" encoding="utf-8"?>
<p:tagLst xmlns:p="http://schemas.openxmlformats.org/presentationml/2006/main">
  <p:tag name="PA" val="v5.2.8"/>
</p:tagLst>
</file>

<file path=ppt/tags/tag427.xml><?xml version="1.0" encoding="utf-8"?>
<p:tagLst xmlns:p="http://schemas.openxmlformats.org/presentationml/2006/main">
  <p:tag name="PA" val="v5.2.8"/>
</p:tagLst>
</file>

<file path=ppt/tags/tag428.xml><?xml version="1.0" encoding="utf-8"?>
<p:tagLst xmlns:p="http://schemas.openxmlformats.org/presentationml/2006/main">
  <p:tag name="PA" val="v5.2.8"/>
</p:tagLst>
</file>

<file path=ppt/tags/tag429.xml><?xml version="1.0" encoding="utf-8"?>
<p:tagLst xmlns:p="http://schemas.openxmlformats.org/presentationml/2006/main">
  <p:tag name="PA" val="v5.2.8"/>
</p:tagLst>
</file>

<file path=ppt/tags/tag43.xml><?xml version="1.0" encoding="utf-8"?>
<p:tagLst xmlns:p="http://schemas.openxmlformats.org/presentationml/2006/main">
  <p:tag name="PA" val="v5.2.8"/>
</p:tagLst>
</file>

<file path=ppt/tags/tag430.xml><?xml version="1.0" encoding="utf-8"?>
<p:tagLst xmlns:p="http://schemas.openxmlformats.org/presentationml/2006/main">
  <p:tag name="PA" val="v5.2.8"/>
</p:tagLst>
</file>

<file path=ppt/tags/tag431.xml><?xml version="1.0" encoding="utf-8"?>
<p:tagLst xmlns:p="http://schemas.openxmlformats.org/presentationml/2006/main">
  <p:tag name="PA" val="v5.2.8"/>
</p:tagLst>
</file>

<file path=ppt/tags/tag432.xml><?xml version="1.0" encoding="utf-8"?>
<p:tagLst xmlns:p="http://schemas.openxmlformats.org/presentationml/2006/main">
  <p:tag name="PA" val="v5.2.8"/>
</p:tagLst>
</file>

<file path=ppt/tags/tag433.xml><?xml version="1.0" encoding="utf-8"?>
<p:tagLst xmlns:p="http://schemas.openxmlformats.org/presentationml/2006/main">
  <p:tag name="PA" val="v5.2.8"/>
</p:tagLst>
</file>

<file path=ppt/tags/tag434.xml><?xml version="1.0" encoding="utf-8"?>
<p:tagLst xmlns:p="http://schemas.openxmlformats.org/presentationml/2006/main">
  <p:tag name="PA" val="v5.2.8"/>
</p:tagLst>
</file>

<file path=ppt/tags/tag435.xml><?xml version="1.0" encoding="utf-8"?>
<p:tagLst xmlns:p="http://schemas.openxmlformats.org/presentationml/2006/main">
  <p:tag name="PA" val="v5.2.8"/>
</p:tagLst>
</file>

<file path=ppt/tags/tag436.xml><?xml version="1.0" encoding="utf-8"?>
<p:tagLst xmlns:p="http://schemas.openxmlformats.org/presentationml/2006/main">
  <p:tag name="PA" val="v5.2.8"/>
</p:tagLst>
</file>

<file path=ppt/tags/tag437.xml><?xml version="1.0" encoding="utf-8"?>
<p:tagLst xmlns:p="http://schemas.openxmlformats.org/presentationml/2006/main">
  <p:tag name="PA" val="v5.2.8"/>
</p:tagLst>
</file>

<file path=ppt/tags/tag438.xml><?xml version="1.0" encoding="utf-8"?>
<p:tagLst xmlns:p="http://schemas.openxmlformats.org/presentationml/2006/main">
  <p:tag name="PA" val="v5.2.8"/>
</p:tagLst>
</file>

<file path=ppt/tags/tag439.xml><?xml version="1.0" encoding="utf-8"?>
<p:tagLst xmlns:p="http://schemas.openxmlformats.org/presentationml/2006/main">
  <p:tag name="PA" val="v5.2.8"/>
</p:tagLst>
</file>

<file path=ppt/tags/tag44.xml><?xml version="1.0" encoding="utf-8"?>
<p:tagLst xmlns:p="http://schemas.openxmlformats.org/presentationml/2006/main">
  <p:tag name="PA" val="v5.2.8"/>
</p:tagLst>
</file>

<file path=ppt/tags/tag440.xml><?xml version="1.0" encoding="utf-8"?>
<p:tagLst xmlns:p="http://schemas.openxmlformats.org/presentationml/2006/main">
  <p:tag name="PA" val="v5.2.8"/>
</p:tagLst>
</file>

<file path=ppt/tags/tag441.xml><?xml version="1.0" encoding="utf-8"?>
<p:tagLst xmlns:p="http://schemas.openxmlformats.org/presentationml/2006/main">
  <p:tag name="PA" val="v5.2.8"/>
</p:tagLst>
</file>

<file path=ppt/tags/tag442.xml><?xml version="1.0" encoding="utf-8"?>
<p:tagLst xmlns:p="http://schemas.openxmlformats.org/presentationml/2006/main">
  <p:tag name="PA" val="v5.2.8"/>
</p:tagLst>
</file>

<file path=ppt/tags/tag443.xml><?xml version="1.0" encoding="utf-8"?>
<p:tagLst xmlns:p="http://schemas.openxmlformats.org/presentationml/2006/main">
  <p:tag name="PA" val="v5.2.8"/>
</p:tagLst>
</file>

<file path=ppt/tags/tag444.xml><?xml version="1.0" encoding="utf-8"?>
<p:tagLst xmlns:p="http://schemas.openxmlformats.org/presentationml/2006/main">
  <p:tag name="PA" val="v5.2.8"/>
</p:tagLst>
</file>

<file path=ppt/tags/tag445.xml><?xml version="1.0" encoding="utf-8"?>
<p:tagLst xmlns:p="http://schemas.openxmlformats.org/presentationml/2006/main">
  <p:tag name="PA" val="v5.2.8"/>
</p:tagLst>
</file>

<file path=ppt/tags/tag446.xml><?xml version="1.0" encoding="utf-8"?>
<p:tagLst xmlns:p="http://schemas.openxmlformats.org/presentationml/2006/main">
  <p:tag name="PA" val="v5.2.8"/>
</p:tagLst>
</file>

<file path=ppt/tags/tag447.xml><?xml version="1.0" encoding="utf-8"?>
<p:tagLst xmlns:p="http://schemas.openxmlformats.org/presentationml/2006/main">
  <p:tag name="PA" val="v5.2.8"/>
</p:tagLst>
</file>

<file path=ppt/tags/tag448.xml><?xml version="1.0" encoding="utf-8"?>
<p:tagLst xmlns:p="http://schemas.openxmlformats.org/presentationml/2006/main">
  <p:tag name="PA" val="v5.2.8"/>
</p:tagLst>
</file>

<file path=ppt/tags/tag449.xml><?xml version="1.0" encoding="utf-8"?>
<p:tagLst xmlns:p="http://schemas.openxmlformats.org/presentationml/2006/main">
  <p:tag name="PA" val="v5.2.8"/>
</p:tagLst>
</file>

<file path=ppt/tags/tag45.xml><?xml version="1.0" encoding="utf-8"?>
<p:tagLst xmlns:p="http://schemas.openxmlformats.org/presentationml/2006/main">
  <p:tag name="PA" val="v5.2.8"/>
</p:tagLst>
</file>

<file path=ppt/tags/tag450.xml><?xml version="1.0" encoding="utf-8"?>
<p:tagLst xmlns:p="http://schemas.openxmlformats.org/presentationml/2006/main">
  <p:tag name="PA" val="v5.2.8"/>
</p:tagLst>
</file>

<file path=ppt/tags/tag451.xml><?xml version="1.0" encoding="utf-8"?>
<p:tagLst xmlns:p="http://schemas.openxmlformats.org/presentationml/2006/main">
  <p:tag name="PA" val="v5.2.8"/>
</p:tagLst>
</file>

<file path=ppt/tags/tag452.xml><?xml version="1.0" encoding="utf-8"?>
<p:tagLst xmlns:p="http://schemas.openxmlformats.org/presentationml/2006/main">
  <p:tag name="PA" val="v5.2.8"/>
</p:tagLst>
</file>

<file path=ppt/tags/tag453.xml><?xml version="1.0" encoding="utf-8"?>
<p:tagLst xmlns:p="http://schemas.openxmlformats.org/presentationml/2006/main">
  <p:tag name="PA" val="v5.2.8"/>
</p:tagLst>
</file>

<file path=ppt/tags/tag454.xml><?xml version="1.0" encoding="utf-8"?>
<p:tagLst xmlns:p="http://schemas.openxmlformats.org/presentationml/2006/main">
  <p:tag name="PA" val="v5.2.8"/>
</p:tagLst>
</file>

<file path=ppt/tags/tag455.xml><?xml version="1.0" encoding="utf-8"?>
<p:tagLst xmlns:p="http://schemas.openxmlformats.org/presentationml/2006/main">
  <p:tag name="PA" val="v5.2.8"/>
</p:tagLst>
</file>

<file path=ppt/tags/tag456.xml><?xml version="1.0" encoding="utf-8"?>
<p:tagLst xmlns:p="http://schemas.openxmlformats.org/presentationml/2006/main">
  <p:tag name="PA" val="v5.2.8"/>
</p:tagLst>
</file>

<file path=ppt/tags/tag457.xml><?xml version="1.0" encoding="utf-8"?>
<p:tagLst xmlns:p="http://schemas.openxmlformats.org/presentationml/2006/main">
  <p:tag name="PA" val="v5.2.8"/>
</p:tagLst>
</file>

<file path=ppt/tags/tag458.xml><?xml version="1.0" encoding="utf-8"?>
<p:tagLst xmlns:p="http://schemas.openxmlformats.org/presentationml/2006/main">
  <p:tag name="PA" val="v5.2.8"/>
</p:tagLst>
</file>

<file path=ppt/tags/tag459.xml><?xml version="1.0" encoding="utf-8"?>
<p:tagLst xmlns:p="http://schemas.openxmlformats.org/presentationml/2006/main">
  <p:tag name="PA" val="v5.2.8"/>
</p:tagLst>
</file>

<file path=ppt/tags/tag46.xml><?xml version="1.0" encoding="utf-8"?>
<p:tagLst xmlns:p="http://schemas.openxmlformats.org/presentationml/2006/main">
  <p:tag name="PA" val="v5.2.8"/>
</p:tagLst>
</file>

<file path=ppt/tags/tag460.xml><?xml version="1.0" encoding="utf-8"?>
<p:tagLst xmlns:p="http://schemas.openxmlformats.org/presentationml/2006/main">
  <p:tag name="PA" val="v5.2.8"/>
</p:tagLst>
</file>

<file path=ppt/tags/tag461.xml><?xml version="1.0" encoding="utf-8"?>
<p:tagLst xmlns:p="http://schemas.openxmlformats.org/presentationml/2006/main">
  <p:tag name="PA" val="v5.2.8"/>
</p:tagLst>
</file>

<file path=ppt/tags/tag462.xml><?xml version="1.0" encoding="utf-8"?>
<p:tagLst xmlns:p="http://schemas.openxmlformats.org/presentationml/2006/main">
  <p:tag name="PA" val="v5.2.8"/>
</p:tagLst>
</file>

<file path=ppt/tags/tag463.xml><?xml version="1.0" encoding="utf-8"?>
<p:tagLst xmlns:p="http://schemas.openxmlformats.org/presentationml/2006/main">
  <p:tag name="PA" val="v5.2.8"/>
</p:tagLst>
</file>

<file path=ppt/tags/tag464.xml><?xml version="1.0" encoding="utf-8"?>
<p:tagLst xmlns:p="http://schemas.openxmlformats.org/presentationml/2006/main">
  <p:tag name="PA" val="v5.2.8"/>
</p:tagLst>
</file>

<file path=ppt/tags/tag465.xml><?xml version="1.0" encoding="utf-8"?>
<p:tagLst xmlns:p="http://schemas.openxmlformats.org/presentationml/2006/main">
  <p:tag name="PA" val="v5.2.8"/>
</p:tagLst>
</file>

<file path=ppt/tags/tag466.xml><?xml version="1.0" encoding="utf-8"?>
<p:tagLst xmlns:p="http://schemas.openxmlformats.org/presentationml/2006/main">
  <p:tag name="PA" val="v5.2.8"/>
</p:tagLst>
</file>

<file path=ppt/tags/tag467.xml><?xml version="1.0" encoding="utf-8"?>
<p:tagLst xmlns:p="http://schemas.openxmlformats.org/presentationml/2006/main">
  <p:tag name="PA" val="v5.2.8"/>
</p:tagLst>
</file>

<file path=ppt/tags/tag468.xml><?xml version="1.0" encoding="utf-8"?>
<p:tagLst xmlns:p="http://schemas.openxmlformats.org/presentationml/2006/main">
  <p:tag name="PA" val="v5.2.8"/>
</p:tagLst>
</file>

<file path=ppt/tags/tag469.xml><?xml version="1.0" encoding="utf-8"?>
<p:tagLst xmlns:p="http://schemas.openxmlformats.org/presentationml/2006/main">
  <p:tag name="PA" val="v5.2.8"/>
</p:tagLst>
</file>

<file path=ppt/tags/tag47.xml><?xml version="1.0" encoding="utf-8"?>
<p:tagLst xmlns:p="http://schemas.openxmlformats.org/presentationml/2006/main">
  <p:tag name="PA" val="v5.2.8"/>
</p:tagLst>
</file>

<file path=ppt/tags/tag470.xml><?xml version="1.0" encoding="utf-8"?>
<p:tagLst xmlns:p="http://schemas.openxmlformats.org/presentationml/2006/main">
  <p:tag name="PA" val="v5.2.8"/>
</p:tagLst>
</file>

<file path=ppt/tags/tag471.xml><?xml version="1.0" encoding="utf-8"?>
<p:tagLst xmlns:p="http://schemas.openxmlformats.org/presentationml/2006/main">
  <p:tag name="PA" val="v5.2.8"/>
</p:tagLst>
</file>

<file path=ppt/tags/tag472.xml><?xml version="1.0" encoding="utf-8"?>
<p:tagLst xmlns:p="http://schemas.openxmlformats.org/presentationml/2006/main">
  <p:tag name="PA" val="v5.2.8"/>
</p:tagLst>
</file>

<file path=ppt/tags/tag473.xml><?xml version="1.0" encoding="utf-8"?>
<p:tagLst xmlns:p="http://schemas.openxmlformats.org/presentationml/2006/main">
  <p:tag name="PA" val="v5.2.8"/>
</p:tagLst>
</file>

<file path=ppt/tags/tag474.xml><?xml version="1.0" encoding="utf-8"?>
<p:tagLst xmlns:p="http://schemas.openxmlformats.org/presentationml/2006/main">
  <p:tag name="PA" val="v5.2.8"/>
</p:tagLst>
</file>

<file path=ppt/tags/tag475.xml><?xml version="1.0" encoding="utf-8"?>
<p:tagLst xmlns:p="http://schemas.openxmlformats.org/presentationml/2006/main">
  <p:tag name="PA" val="v5.2.8"/>
</p:tagLst>
</file>

<file path=ppt/tags/tag476.xml><?xml version="1.0" encoding="utf-8"?>
<p:tagLst xmlns:p="http://schemas.openxmlformats.org/presentationml/2006/main">
  <p:tag name="PA" val="v5.2.8"/>
</p:tagLst>
</file>

<file path=ppt/tags/tag477.xml><?xml version="1.0" encoding="utf-8"?>
<p:tagLst xmlns:p="http://schemas.openxmlformats.org/presentationml/2006/main">
  <p:tag name="PA" val="v5.2.8"/>
</p:tagLst>
</file>

<file path=ppt/tags/tag478.xml><?xml version="1.0" encoding="utf-8"?>
<p:tagLst xmlns:p="http://schemas.openxmlformats.org/presentationml/2006/main">
  <p:tag name="PA" val="v5.2.8"/>
</p:tagLst>
</file>

<file path=ppt/tags/tag479.xml><?xml version="1.0" encoding="utf-8"?>
<p:tagLst xmlns:p="http://schemas.openxmlformats.org/presentationml/2006/main">
  <p:tag name="PA" val="v5.2.8"/>
</p:tagLst>
</file>

<file path=ppt/tags/tag48.xml><?xml version="1.0" encoding="utf-8"?>
<p:tagLst xmlns:p="http://schemas.openxmlformats.org/presentationml/2006/main">
  <p:tag name="PA" val="v5.2.8"/>
</p:tagLst>
</file>

<file path=ppt/tags/tag480.xml><?xml version="1.0" encoding="utf-8"?>
<p:tagLst xmlns:p="http://schemas.openxmlformats.org/presentationml/2006/main">
  <p:tag name="PA" val="v5.2.8"/>
</p:tagLst>
</file>

<file path=ppt/tags/tag481.xml><?xml version="1.0" encoding="utf-8"?>
<p:tagLst xmlns:p="http://schemas.openxmlformats.org/presentationml/2006/main">
  <p:tag name="PA" val="v5.2.8"/>
</p:tagLst>
</file>

<file path=ppt/tags/tag482.xml><?xml version="1.0" encoding="utf-8"?>
<p:tagLst xmlns:p="http://schemas.openxmlformats.org/presentationml/2006/main">
  <p:tag name="PA" val="v5.2.8"/>
</p:tagLst>
</file>

<file path=ppt/tags/tag483.xml><?xml version="1.0" encoding="utf-8"?>
<p:tagLst xmlns:p="http://schemas.openxmlformats.org/presentationml/2006/main">
  <p:tag name="PA" val="v5.2.8"/>
</p:tagLst>
</file>

<file path=ppt/tags/tag484.xml><?xml version="1.0" encoding="utf-8"?>
<p:tagLst xmlns:p="http://schemas.openxmlformats.org/presentationml/2006/main">
  <p:tag name="PA" val="v5.2.8"/>
</p:tagLst>
</file>

<file path=ppt/tags/tag485.xml><?xml version="1.0" encoding="utf-8"?>
<p:tagLst xmlns:p="http://schemas.openxmlformats.org/presentationml/2006/main">
  <p:tag name="PA" val="v5.2.8"/>
</p:tagLst>
</file>

<file path=ppt/tags/tag486.xml><?xml version="1.0" encoding="utf-8"?>
<p:tagLst xmlns:p="http://schemas.openxmlformats.org/presentationml/2006/main">
  <p:tag name="PA" val="v5.2.8"/>
</p:tagLst>
</file>

<file path=ppt/tags/tag487.xml><?xml version="1.0" encoding="utf-8"?>
<p:tagLst xmlns:p="http://schemas.openxmlformats.org/presentationml/2006/main">
  <p:tag name="PA" val="v5.2.8"/>
</p:tagLst>
</file>

<file path=ppt/tags/tag488.xml><?xml version="1.0" encoding="utf-8"?>
<p:tagLst xmlns:p="http://schemas.openxmlformats.org/presentationml/2006/main">
  <p:tag name="PA" val="v5.2.8"/>
</p:tagLst>
</file>

<file path=ppt/tags/tag489.xml><?xml version="1.0" encoding="utf-8"?>
<p:tagLst xmlns:p="http://schemas.openxmlformats.org/presentationml/2006/main">
  <p:tag name="PA" val="v5.2.8"/>
</p:tagLst>
</file>

<file path=ppt/tags/tag49.xml><?xml version="1.0" encoding="utf-8"?>
<p:tagLst xmlns:p="http://schemas.openxmlformats.org/presentationml/2006/main">
  <p:tag name="PA" val="v5.2.8"/>
</p:tagLst>
</file>

<file path=ppt/tags/tag490.xml><?xml version="1.0" encoding="utf-8"?>
<p:tagLst xmlns:p="http://schemas.openxmlformats.org/presentationml/2006/main">
  <p:tag name="PA" val="v5.2.8"/>
</p:tagLst>
</file>

<file path=ppt/tags/tag491.xml><?xml version="1.0" encoding="utf-8"?>
<p:tagLst xmlns:p="http://schemas.openxmlformats.org/presentationml/2006/main">
  <p:tag name="PA" val="v5.2.8"/>
</p:tagLst>
</file>

<file path=ppt/tags/tag492.xml><?xml version="1.0" encoding="utf-8"?>
<p:tagLst xmlns:p="http://schemas.openxmlformats.org/presentationml/2006/main">
  <p:tag name="PA" val="v5.2.8"/>
</p:tagLst>
</file>

<file path=ppt/tags/tag493.xml><?xml version="1.0" encoding="utf-8"?>
<p:tagLst xmlns:p="http://schemas.openxmlformats.org/presentationml/2006/main">
  <p:tag name="PA" val="v5.2.8"/>
</p:tagLst>
</file>

<file path=ppt/tags/tag494.xml><?xml version="1.0" encoding="utf-8"?>
<p:tagLst xmlns:p="http://schemas.openxmlformats.org/presentationml/2006/main">
  <p:tag name="PA" val="v5.2.8"/>
</p:tagLst>
</file>

<file path=ppt/tags/tag495.xml><?xml version="1.0" encoding="utf-8"?>
<p:tagLst xmlns:p="http://schemas.openxmlformats.org/presentationml/2006/main">
  <p:tag name="PA" val="v5.2.8"/>
</p:tagLst>
</file>

<file path=ppt/tags/tag496.xml><?xml version="1.0" encoding="utf-8"?>
<p:tagLst xmlns:p="http://schemas.openxmlformats.org/presentationml/2006/main">
  <p:tag name="PA" val="v5.2.8"/>
</p:tagLst>
</file>

<file path=ppt/tags/tag497.xml><?xml version="1.0" encoding="utf-8"?>
<p:tagLst xmlns:p="http://schemas.openxmlformats.org/presentationml/2006/main">
  <p:tag name="PA" val="v5.2.8"/>
</p:tagLst>
</file>

<file path=ppt/tags/tag498.xml><?xml version="1.0" encoding="utf-8"?>
<p:tagLst xmlns:p="http://schemas.openxmlformats.org/presentationml/2006/main">
  <p:tag name="PA" val="v5.2.8"/>
</p:tagLst>
</file>

<file path=ppt/tags/tag499.xml><?xml version="1.0" encoding="utf-8"?>
<p:tagLst xmlns:p="http://schemas.openxmlformats.org/presentationml/2006/main">
  <p:tag name="PA" val="v5.2.8"/>
</p:tagLst>
</file>

<file path=ppt/tags/tag5.xml><?xml version="1.0" encoding="utf-8"?>
<p:tagLst xmlns:p="http://schemas.openxmlformats.org/presentationml/2006/main">
  <p:tag name="PA" val="v5.2.8"/>
</p:tagLst>
</file>

<file path=ppt/tags/tag50.xml><?xml version="1.0" encoding="utf-8"?>
<p:tagLst xmlns:p="http://schemas.openxmlformats.org/presentationml/2006/main">
  <p:tag name="PA" val="v5.2.8"/>
</p:tagLst>
</file>

<file path=ppt/tags/tag500.xml><?xml version="1.0" encoding="utf-8"?>
<p:tagLst xmlns:p="http://schemas.openxmlformats.org/presentationml/2006/main">
  <p:tag name="PA" val="v5.2.8"/>
</p:tagLst>
</file>

<file path=ppt/tags/tag501.xml><?xml version="1.0" encoding="utf-8"?>
<p:tagLst xmlns:p="http://schemas.openxmlformats.org/presentationml/2006/main">
  <p:tag name="PA" val="v5.2.8"/>
</p:tagLst>
</file>

<file path=ppt/tags/tag502.xml><?xml version="1.0" encoding="utf-8"?>
<p:tagLst xmlns:p="http://schemas.openxmlformats.org/presentationml/2006/main">
  <p:tag name="PA" val="v5.2.8"/>
</p:tagLst>
</file>

<file path=ppt/tags/tag503.xml><?xml version="1.0" encoding="utf-8"?>
<p:tagLst xmlns:p="http://schemas.openxmlformats.org/presentationml/2006/main">
  <p:tag name="PA" val="v5.2.8"/>
</p:tagLst>
</file>

<file path=ppt/tags/tag504.xml><?xml version="1.0" encoding="utf-8"?>
<p:tagLst xmlns:p="http://schemas.openxmlformats.org/presentationml/2006/main">
  <p:tag name="PA" val="v5.2.8"/>
</p:tagLst>
</file>

<file path=ppt/tags/tag505.xml><?xml version="1.0" encoding="utf-8"?>
<p:tagLst xmlns:p="http://schemas.openxmlformats.org/presentationml/2006/main">
  <p:tag name="PA" val="v5.2.8"/>
</p:tagLst>
</file>

<file path=ppt/tags/tag506.xml><?xml version="1.0" encoding="utf-8"?>
<p:tagLst xmlns:p="http://schemas.openxmlformats.org/presentationml/2006/main">
  <p:tag name="PA" val="v5.2.8"/>
</p:tagLst>
</file>

<file path=ppt/tags/tag507.xml><?xml version="1.0" encoding="utf-8"?>
<p:tagLst xmlns:p="http://schemas.openxmlformats.org/presentationml/2006/main">
  <p:tag name="PA" val="v5.2.8"/>
</p:tagLst>
</file>

<file path=ppt/tags/tag508.xml><?xml version="1.0" encoding="utf-8"?>
<p:tagLst xmlns:p="http://schemas.openxmlformats.org/presentationml/2006/main">
  <p:tag name="PA" val="v5.2.8"/>
</p:tagLst>
</file>

<file path=ppt/tags/tag509.xml><?xml version="1.0" encoding="utf-8"?>
<p:tagLst xmlns:p="http://schemas.openxmlformats.org/presentationml/2006/main">
  <p:tag name="PA" val="v5.2.8"/>
</p:tagLst>
</file>

<file path=ppt/tags/tag51.xml><?xml version="1.0" encoding="utf-8"?>
<p:tagLst xmlns:p="http://schemas.openxmlformats.org/presentationml/2006/main">
  <p:tag name="PA" val="v5.2.8"/>
</p:tagLst>
</file>

<file path=ppt/tags/tag510.xml><?xml version="1.0" encoding="utf-8"?>
<p:tagLst xmlns:p="http://schemas.openxmlformats.org/presentationml/2006/main">
  <p:tag name="PA" val="v5.2.8"/>
</p:tagLst>
</file>

<file path=ppt/tags/tag511.xml><?xml version="1.0" encoding="utf-8"?>
<p:tagLst xmlns:p="http://schemas.openxmlformats.org/presentationml/2006/main">
  <p:tag name="PA" val="v5.2.8"/>
</p:tagLst>
</file>

<file path=ppt/tags/tag512.xml><?xml version="1.0" encoding="utf-8"?>
<p:tagLst xmlns:p="http://schemas.openxmlformats.org/presentationml/2006/main">
  <p:tag name="PA" val="v5.2.8"/>
</p:tagLst>
</file>

<file path=ppt/tags/tag513.xml><?xml version="1.0" encoding="utf-8"?>
<p:tagLst xmlns:p="http://schemas.openxmlformats.org/presentationml/2006/main">
  <p:tag name="PA" val="v5.2.8"/>
</p:tagLst>
</file>

<file path=ppt/tags/tag514.xml><?xml version="1.0" encoding="utf-8"?>
<p:tagLst xmlns:p="http://schemas.openxmlformats.org/presentationml/2006/main">
  <p:tag name="PA" val="v5.2.8"/>
</p:tagLst>
</file>

<file path=ppt/tags/tag515.xml><?xml version="1.0" encoding="utf-8"?>
<p:tagLst xmlns:p="http://schemas.openxmlformats.org/presentationml/2006/main">
  <p:tag name="PA" val="v5.2.8"/>
</p:tagLst>
</file>

<file path=ppt/tags/tag516.xml><?xml version="1.0" encoding="utf-8"?>
<p:tagLst xmlns:p="http://schemas.openxmlformats.org/presentationml/2006/main">
  <p:tag name="PA" val="v5.2.8"/>
</p:tagLst>
</file>

<file path=ppt/tags/tag517.xml><?xml version="1.0" encoding="utf-8"?>
<p:tagLst xmlns:p="http://schemas.openxmlformats.org/presentationml/2006/main">
  <p:tag name="PA" val="v5.2.8"/>
</p:tagLst>
</file>

<file path=ppt/tags/tag518.xml><?xml version="1.0" encoding="utf-8"?>
<p:tagLst xmlns:p="http://schemas.openxmlformats.org/presentationml/2006/main">
  <p:tag name="PA" val="v5.2.8"/>
</p:tagLst>
</file>

<file path=ppt/tags/tag519.xml><?xml version="1.0" encoding="utf-8"?>
<p:tagLst xmlns:p="http://schemas.openxmlformats.org/presentationml/2006/main">
  <p:tag name="PA" val="v5.2.8"/>
</p:tagLst>
</file>

<file path=ppt/tags/tag52.xml><?xml version="1.0" encoding="utf-8"?>
<p:tagLst xmlns:p="http://schemas.openxmlformats.org/presentationml/2006/main">
  <p:tag name="PA" val="v5.2.8"/>
</p:tagLst>
</file>

<file path=ppt/tags/tag520.xml><?xml version="1.0" encoding="utf-8"?>
<p:tagLst xmlns:p="http://schemas.openxmlformats.org/presentationml/2006/main">
  <p:tag name="PA" val="v5.2.8"/>
</p:tagLst>
</file>

<file path=ppt/tags/tag521.xml><?xml version="1.0" encoding="utf-8"?>
<p:tagLst xmlns:p="http://schemas.openxmlformats.org/presentationml/2006/main">
  <p:tag name="PA" val="v5.2.8"/>
</p:tagLst>
</file>

<file path=ppt/tags/tag522.xml><?xml version="1.0" encoding="utf-8"?>
<p:tagLst xmlns:p="http://schemas.openxmlformats.org/presentationml/2006/main">
  <p:tag name="PA" val="v5.2.8"/>
</p:tagLst>
</file>

<file path=ppt/tags/tag523.xml><?xml version="1.0" encoding="utf-8"?>
<p:tagLst xmlns:p="http://schemas.openxmlformats.org/presentationml/2006/main">
  <p:tag name="PA" val="v5.2.8"/>
</p:tagLst>
</file>

<file path=ppt/tags/tag524.xml><?xml version="1.0" encoding="utf-8"?>
<p:tagLst xmlns:p="http://schemas.openxmlformats.org/presentationml/2006/main">
  <p:tag name="PA" val="v5.2.8"/>
</p:tagLst>
</file>

<file path=ppt/tags/tag525.xml><?xml version="1.0" encoding="utf-8"?>
<p:tagLst xmlns:p="http://schemas.openxmlformats.org/presentationml/2006/main">
  <p:tag name="PA" val="v5.2.8"/>
</p:tagLst>
</file>

<file path=ppt/tags/tag526.xml><?xml version="1.0" encoding="utf-8"?>
<p:tagLst xmlns:p="http://schemas.openxmlformats.org/presentationml/2006/main">
  <p:tag name="PA" val="v5.2.8"/>
</p:tagLst>
</file>

<file path=ppt/tags/tag527.xml><?xml version="1.0" encoding="utf-8"?>
<p:tagLst xmlns:p="http://schemas.openxmlformats.org/presentationml/2006/main">
  <p:tag name="PA" val="v5.2.8"/>
</p:tagLst>
</file>

<file path=ppt/tags/tag528.xml><?xml version="1.0" encoding="utf-8"?>
<p:tagLst xmlns:p="http://schemas.openxmlformats.org/presentationml/2006/main">
  <p:tag name="PA" val="v5.2.8"/>
</p:tagLst>
</file>

<file path=ppt/tags/tag529.xml><?xml version="1.0" encoding="utf-8"?>
<p:tagLst xmlns:p="http://schemas.openxmlformats.org/presentationml/2006/main">
  <p:tag name="PA" val="v5.2.8"/>
</p:tagLst>
</file>

<file path=ppt/tags/tag53.xml><?xml version="1.0" encoding="utf-8"?>
<p:tagLst xmlns:p="http://schemas.openxmlformats.org/presentationml/2006/main">
  <p:tag name="PA" val="v5.2.8"/>
</p:tagLst>
</file>

<file path=ppt/tags/tag530.xml><?xml version="1.0" encoding="utf-8"?>
<p:tagLst xmlns:p="http://schemas.openxmlformats.org/presentationml/2006/main">
  <p:tag name="PA" val="v5.2.8"/>
</p:tagLst>
</file>

<file path=ppt/tags/tag531.xml><?xml version="1.0" encoding="utf-8"?>
<p:tagLst xmlns:p="http://schemas.openxmlformats.org/presentationml/2006/main">
  <p:tag name="PA" val="v5.2.8"/>
</p:tagLst>
</file>

<file path=ppt/tags/tag532.xml><?xml version="1.0" encoding="utf-8"?>
<p:tagLst xmlns:p="http://schemas.openxmlformats.org/presentationml/2006/main">
  <p:tag name="PA" val="v5.2.8"/>
</p:tagLst>
</file>

<file path=ppt/tags/tag533.xml><?xml version="1.0" encoding="utf-8"?>
<p:tagLst xmlns:p="http://schemas.openxmlformats.org/presentationml/2006/main">
  <p:tag name="PA" val="v5.2.8"/>
</p:tagLst>
</file>

<file path=ppt/tags/tag534.xml><?xml version="1.0" encoding="utf-8"?>
<p:tagLst xmlns:p="http://schemas.openxmlformats.org/presentationml/2006/main">
  <p:tag name="PA" val="v5.2.8"/>
</p:tagLst>
</file>

<file path=ppt/tags/tag535.xml><?xml version="1.0" encoding="utf-8"?>
<p:tagLst xmlns:p="http://schemas.openxmlformats.org/presentationml/2006/main">
  <p:tag name="PA" val="v5.2.8"/>
</p:tagLst>
</file>

<file path=ppt/tags/tag536.xml><?xml version="1.0" encoding="utf-8"?>
<p:tagLst xmlns:p="http://schemas.openxmlformats.org/presentationml/2006/main">
  <p:tag name="PA" val="v5.2.8"/>
</p:tagLst>
</file>

<file path=ppt/tags/tag537.xml><?xml version="1.0" encoding="utf-8"?>
<p:tagLst xmlns:p="http://schemas.openxmlformats.org/presentationml/2006/main">
  <p:tag name="PA" val="v5.2.8"/>
</p:tagLst>
</file>

<file path=ppt/tags/tag538.xml><?xml version="1.0" encoding="utf-8"?>
<p:tagLst xmlns:p="http://schemas.openxmlformats.org/presentationml/2006/main">
  <p:tag name="PA" val="v5.2.8"/>
</p:tagLst>
</file>

<file path=ppt/tags/tag539.xml><?xml version="1.0" encoding="utf-8"?>
<p:tagLst xmlns:p="http://schemas.openxmlformats.org/presentationml/2006/main">
  <p:tag name="PA" val="v5.2.8"/>
</p:tagLst>
</file>

<file path=ppt/tags/tag54.xml><?xml version="1.0" encoding="utf-8"?>
<p:tagLst xmlns:p="http://schemas.openxmlformats.org/presentationml/2006/main">
  <p:tag name="PA" val="v5.2.8"/>
</p:tagLst>
</file>

<file path=ppt/tags/tag540.xml><?xml version="1.0" encoding="utf-8"?>
<p:tagLst xmlns:p="http://schemas.openxmlformats.org/presentationml/2006/main">
  <p:tag name="PA" val="v5.2.8"/>
</p:tagLst>
</file>

<file path=ppt/tags/tag541.xml><?xml version="1.0" encoding="utf-8"?>
<p:tagLst xmlns:p="http://schemas.openxmlformats.org/presentationml/2006/main">
  <p:tag name="PA" val="v5.2.8"/>
</p:tagLst>
</file>

<file path=ppt/tags/tag542.xml><?xml version="1.0" encoding="utf-8"?>
<p:tagLst xmlns:p="http://schemas.openxmlformats.org/presentationml/2006/main">
  <p:tag name="PA" val="v5.2.8"/>
</p:tagLst>
</file>

<file path=ppt/tags/tag543.xml><?xml version="1.0" encoding="utf-8"?>
<p:tagLst xmlns:p="http://schemas.openxmlformats.org/presentationml/2006/main">
  <p:tag name="PA" val="v5.2.8"/>
</p:tagLst>
</file>

<file path=ppt/tags/tag544.xml><?xml version="1.0" encoding="utf-8"?>
<p:tagLst xmlns:p="http://schemas.openxmlformats.org/presentationml/2006/main">
  <p:tag name="PA" val="v5.2.8"/>
</p:tagLst>
</file>

<file path=ppt/tags/tag545.xml><?xml version="1.0" encoding="utf-8"?>
<p:tagLst xmlns:p="http://schemas.openxmlformats.org/presentationml/2006/main">
  <p:tag name="PA" val="v5.2.8"/>
</p:tagLst>
</file>

<file path=ppt/tags/tag546.xml><?xml version="1.0" encoding="utf-8"?>
<p:tagLst xmlns:p="http://schemas.openxmlformats.org/presentationml/2006/main">
  <p:tag name="PA" val="v5.2.8"/>
</p:tagLst>
</file>

<file path=ppt/tags/tag547.xml><?xml version="1.0" encoding="utf-8"?>
<p:tagLst xmlns:p="http://schemas.openxmlformats.org/presentationml/2006/main">
  <p:tag name="PA" val="v5.2.8"/>
</p:tagLst>
</file>

<file path=ppt/tags/tag548.xml><?xml version="1.0" encoding="utf-8"?>
<p:tagLst xmlns:p="http://schemas.openxmlformats.org/presentationml/2006/main">
  <p:tag name="PA" val="v5.2.8"/>
</p:tagLst>
</file>

<file path=ppt/tags/tag549.xml><?xml version="1.0" encoding="utf-8"?>
<p:tagLst xmlns:p="http://schemas.openxmlformats.org/presentationml/2006/main">
  <p:tag name="PA" val="v5.2.8"/>
</p:tagLst>
</file>

<file path=ppt/tags/tag55.xml><?xml version="1.0" encoding="utf-8"?>
<p:tagLst xmlns:p="http://schemas.openxmlformats.org/presentationml/2006/main">
  <p:tag name="PA" val="v5.2.8"/>
</p:tagLst>
</file>

<file path=ppt/tags/tag550.xml><?xml version="1.0" encoding="utf-8"?>
<p:tagLst xmlns:p="http://schemas.openxmlformats.org/presentationml/2006/main">
  <p:tag name="PA" val="v5.2.8"/>
</p:tagLst>
</file>

<file path=ppt/tags/tag551.xml><?xml version="1.0" encoding="utf-8"?>
<p:tagLst xmlns:p="http://schemas.openxmlformats.org/presentationml/2006/main">
  <p:tag name="PA" val="v5.2.8"/>
</p:tagLst>
</file>

<file path=ppt/tags/tag552.xml><?xml version="1.0" encoding="utf-8"?>
<p:tagLst xmlns:p="http://schemas.openxmlformats.org/presentationml/2006/main">
  <p:tag name="PA" val="v5.2.8"/>
</p:tagLst>
</file>

<file path=ppt/tags/tag553.xml><?xml version="1.0" encoding="utf-8"?>
<p:tagLst xmlns:p="http://schemas.openxmlformats.org/presentationml/2006/main">
  <p:tag name="PA" val="v5.2.8"/>
</p:tagLst>
</file>

<file path=ppt/tags/tag554.xml><?xml version="1.0" encoding="utf-8"?>
<p:tagLst xmlns:p="http://schemas.openxmlformats.org/presentationml/2006/main">
  <p:tag name="PA" val="v5.2.8"/>
</p:tagLst>
</file>

<file path=ppt/tags/tag555.xml><?xml version="1.0" encoding="utf-8"?>
<p:tagLst xmlns:p="http://schemas.openxmlformats.org/presentationml/2006/main">
  <p:tag name="PA" val="v5.2.8"/>
</p:tagLst>
</file>

<file path=ppt/tags/tag556.xml><?xml version="1.0" encoding="utf-8"?>
<p:tagLst xmlns:p="http://schemas.openxmlformats.org/presentationml/2006/main">
  <p:tag name="PA" val="v5.2.8"/>
</p:tagLst>
</file>

<file path=ppt/tags/tag557.xml><?xml version="1.0" encoding="utf-8"?>
<p:tagLst xmlns:p="http://schemas.openxmlformats.org/presentationml/2006/main">
  <p:tag name="PA" val="v5.2.8"/>
</p:tagLst>
</file>

<file path=ppt/tags/tag558.xml><?xml version="1.0" encoding="utf-8"?>
<p:tagLst xmlns:p="http://schemas.openxmlformats.org/presentationml/2006/main">
  <p:tag name="PA" val="v5.2.8"/>
</p:tagLst>
</file>

<file path=ppt/tags/tag559.xml><?xml version="1.0" encoding="utf-8"?>
<p:tagLst xmlns:p="http://schemas.openxmlformats.org/presentationml/2006/main">
  <p:tag name="PA" val="v5.2.8"/>
</p:tagLst>
</file>

<file path=ppt/tags/tag56.xml><?xml version="1.0" encoding="utf-8"?>
<p:tagLst xmlns:p="http://schemas.openxmlformats.org/presentationml/2006/main">
  <p:tag name="PA" val="v5.2.8"/>
</p:tagLst>
</file>

<file path=ppt/tags/tag560.xml><?xml version="1.0" encoding="utf-8"?>
<p:tagLst xmlns:p="http://schemas.openxmlformats.org/presentationml/2006/main">
  <p:tag name="PA" val="v5.2.8"/>
</p:tagLst>
</file>

<file path=ppt/tags/tag561.xml><?xml version="1.0" encoding="utf-8"?>
<p:tagLst xmlns:p="http://schemas.openxmlformats.org/presentationml/2006/main">
  <p:tag name="PA" val="v5.2.8"/>
</p:tagLst>
</file>

<file path=ppt/tags/tag562.xml><?xml version="1.0" encoding="utf-8"?>
<p:tagLst xmlns:p="http://schemas.openxmlformats.org/presentationml/2006/main">
  <p:tag name="PA" val="v5.2.8"/>
</p:tagLst>
</file>

<file path=ppt/tags/tag563.xml><?xml version="1.0" encoding="utf-8"?>
<p:tagLst xmlns:p="http://schemas.openxmlformats.org/presentationml/2006/main">
  <p:tag name="PA" val="v5.2.8"/>
</p:tagLst>
</file>

<file path=ppt/tags/tag564.xml><?xml version="1.0" encoding="utf-8"?>
<p:tagLst xmlns:p="http://schemas.openxmlformats.org/presentationml/2006/main">
  <p:tag name="PA" val="v5.2.8"/>
</p:tagLst>
</file>

<file path=ppt/tags/tag565.xml><?xml version="1.0" encoding="utf-8"?>
<p:tagLst xmlns:p="http://schemas.openxmlformats.org/presentationml/2006/main">
  <p:tag name="PA" val="v5.2.8"/>
</p:tagLst>
</file>

<file path=ppt/tags/tag566.xml><?xml version="1.0" encoding="utf-8"?>
<p:tagLst xmlns:p="http://schemas.openxmlformats.org/presentationml/2006/main">
  <p:tag name="PA" val="v5.2.8"/>
</p:tagLst>
</file>

<file path=ppt/tags/tag567.xml><?xml version="1.0" encoding="utf-8"?>
<p:tagLst xmlns:p="http://schemas.openxmlformats.org/presentationml/2006/main">
  <p:tag name="PA" val="v5.2.8"/>
</p:tagLst>
</file>

<file path=ppt/tags/tag568.xml><?xml version="1.0" encoding="utf-8"?>
<p:tagLst xmlns:p="http://schemas.openxmlformats.org/presentationml/2006/main">
  <p:tag name="PA" val="v5.2.8"/>
</p:tagLst>
</file>

<file path=ppt/tags/tag569.xml><?xml version="1.0" encoding="utf-8"?>
<p:tagLst xmlns:p="http://schemas.openxmlformats.org/presentationml/2006/main">
  <p:tag name="PA" val="v5.2.8"/>
</p:tagLst>
</file>

<file path=ppt/tags/tag57.xml><?xml version="1.0" encoding="utf-8"?>
<p:tagLst xmlns:p="http://schemas.openxmlformats.org/presentationml/2006/main">
  <p:tag name="PA" val="v5.2.8"/>
</p:tagLst>
</file>

<file path=ppt/tags/tag570.xml><?xml version="1.0" encoding="utf-8"?>
<p:tagLst xmlns:p="http://schemas.openxmlformats.org/presentationml/2006/main">
  <p:tag name="PA" val="v5.2.8"/>
</p:tagLst>
</file>

<file path=ppt/tags/tag571.xml><?xml version="1.0" encoding="utf-8"?>
<p:tagLst xmlns:p="http://schemas.openxmlformats.org/presentationml/2006/main">
  <p:tag name="PA" val="v5.2.8"/>
</p:tagLst>
</file>

<file path=ppt/tags/tag572.xml><?xml version="1.0" encoding="utf-8"?>
<p:tagLst xmlns:p="http://schemas.openxmlformats.org/presentationml/2006/main">
  <p:tag name="PA" val="v5.2.8"/>
</p:tagLst>
</file>

<file path=ppt/tags/tag573.xml><?xml version="1.0" encoding="utf-8"?>
<p:tagLst xmlns:p="http://schemas.openxmlformats.org/presentationml/2006/main">
  <p:tag name="PA" val="v5.2.8"/>
</p:tagLst>
</file>

<file path=ppt/tags/tag574.xml><?xml version="1.0" encoding="utf-8"?>
<p:tagLst xmlns:p="http://schemas.openxmlformats.org/presentationml/2006/main">
  <p:tag name="PA" val="v5.2.8"/>
</p:tagLst>
</file>

<file path=ppt/tags/tag575.xml><?xml version="1.0" encoding="utf-8"?>
<p:tagLst xmlns:p="http://schemas.openxmlformats.org/presentationml/2006/main">
  <p:tag name="PA" val="v5.2.8"/>
</p:tagLst>
</file>

<file path=ppt/tags/tag576.xml><?xml version="1.0" encoding="utf-8"?>
<p:tagLst xmlns:p="http://schemas.openxmlformats.org/presentationml/2006/main">
  <p:tag name="PA" val="v5.2.8"/>
</p:tagLst>
</file>

<file path=ppt/tags/tag577.xml><?xml version="1.0" encoding="utf-8"?>
<p:tagLst xmlns:p="http://schemas.openxmlformats.org/presentationml/2006/main">
  <p:tag name="PA" val="v5.2.8"/>
</p:tagLst>
</file>

<file path=ppt/tags/tag578.xml><?xml version="1.0" encoding="utf-8"?>
<p:tagLst xmlns:p="http://schemas.openxmlformats.org/presentationml/2006/main">
  <p:tag name="PA" val="v5.2.8"/>
</p:tagLst>
</file>

<file path=ppt/tags/tag579.xml><?xml version="1.0" encoding="utf-8"?>
<p:tagLst xmlns:p="http://schemas.openxmlformats.org/presentationml/2006/main">
  <p:tag name="PA" val="v5.2.8"/>
</p:tagLst>
</file>

<file path=ppt/tags/tag58.xml><?xml version="1.0" encoding="utf-8"?>
<p:tagLst xmlns:p="http://schemas.openxmlformats.org/presentationml/2006/main">
  <p:tag name="PA" val="v5.2.8"/>
</p:tagLst>
</file>

<file path=ppt/tags/tag580.xml><?xml version="1.0" encoding="utf-8"?>
<p:tagLst xmlns:p="http://schemas.openxmlformats.org/presentationml/2006/main">
  <p:tag name="PA" val="v5.2.8"/>
</p:tagLst>
</file>

<file path=ppt/tags/tag581.xml><?xml version="1.0" encoding="utf-8"?>
<p:tagLst xmlns:p="http://schemas.openxmlformats.org/presentationml/2006/main">
  <p:tag name="PA" val="v5.2.8"/>
</p:tagLst>
</file>

<file path=ppt/tags/tag582.xml><?xml version="1.0" encoding="utf-8"?>
<p:tagLst xmlns:p="http://schemas.openxmlformats.org/presentationml/2006/main">
  <p:tag name="PA" val="v5.2.8"/>
</p:tagLst>
</file>

<file path=ppt/tags/tag583.xml><?xml version="1.0" encoding="utf-8"?>
<p:tagLst xmlns:p="http://schemas.openxmlformats.org/presentationml/2006/main">
  <p:tag name="PA" val="v5.2.8"/>
</p:tagLst>
</file>

<file path=ppt/tags/tag584.xml><?xml version="1.0" encoding="utf-8"?>
<p:tagLst xmlns:p="http://schemas.openxmlformats.org/presentationml/2006/main">
  <p:tag name="PA" val="v5.2.8"/>
</p:tagLst>
</file>

<file path=ppt/tags/tag585.xml><?xml version="1.0" encoding="utf-8"?>
<p:tagLst xmlns:p="http://schemas.openxmlformats.org/presentationml/2006/main">
  <p:tag name="PA" val="v5.2.8"/>
</p:tagLst>
</file>

<file path=ppt/tags/tag586.xml><?xml version="1.0" encoding="utf-8"?>
<p:tagLst xmlns:p="http://schemas.openxmlformats.org/presentationml/2006/main">
  <p:tag name="PA" val="v5.2.8"/>
</p:tagLst>
</file>

<file path=ppt/tags/tag587.xml><?xml version="1.0" encoding="utf-8"?>
<p:tagLst xmlns:p="http://schemas.openxmlformats.org/presentationml/2006/main">
  <p:tag name="PA" val="v5.2.8"/>
</p:tagLst>
</file>

<file path=ppt/tags/tag588.xml><?xml version="1.0" encoding="utf-8"?>
<p:tagLst xmlns:p="http://schemas.openxmlformats.org/presentationml/2006/main">
  <p:tag name="PA" val="v5.2.8"/>
</p:tagLst>
</file>

<file path=ppt/tags/tag589.xml><?xml version="1.0" encoding="utf-8"?>
<p:tagLst xmlns:p="http://schemas.openxmlformats.org/presentationml/2006/main">
  <p:tag name="PA" val="v5.2.8"/>
</p:tagLst>
</file>

<file path=ppt/tags/tag59.xml><?xml version="1.0" encoding="utf-8"?>
<p:tagLst xmlns:p="http://schemas.openxmlformats.org/presentationml/2006/main">
  <p:tag name="PA" val="v5.2.8"/>
</p:tagLst>
</file>

<file path=ppt/tags/tag590.xml><?xml version="1.0" encoding="utf-8"?>
<p:tagLst xmlns:p="http://schemas.openxmlformats.org/presentationml/2006/main">
  <p:tag name="PA" val="v5.2.8"/>
</p:tagLst>
</file>

<file path=ppt/tags/tag591.xml><?xml version="1.0" encoding="utf-8"?>
<p:tagLst xmlns:p="http://schemas.openxmlformats.org/presentationml/2006/main">
  <p:tag name="PA" val="v5.2.8"/>
</p:tagLst>
</file>

<file path=ppt/tags/tag592.xml><?xml version="1.0" encoding="utf-8"?>
<p:tagLst xmlns:p="http://schemas.openxmlformats.org/presentationml/2006/main">
  <p:tag name="PA" val="v5.2.8"/>
</p:tagLst>
</file>

<file path=ppt/tags/tag593.xml><?xml version="1.0" encoding="utf-8"?>
<p:tagLst xmlns:p="http://schemas.openxmlformats.org/presentationml/2006/main">
  <p:tag name="PA" val="v5.2.8"/>
</p:tagLst>
</file>

<file path=ppt/tags/tag594.xml><?xml version="1.0" encoding="utf-8"?>
<p:tagLst xmlns:p="http://schemas.openxmlformats.org/presentationml/2006/main">
  <p:tag name="PA" val="v5.2.8"/>
</p:tagLst>
</file>

<file path=ppt/tags/tag595.xml><?xml version="1.0" encoding="utf-8"?>
<p:tagLst xmlns:p="http://schemas.openxmlformats.org/presentationml/2006/main">
  <p:tag name="PA" val="v5.2.8"/>
</p:tagLst>
</file>

<file path=ppt/tags/tag596.xml><?xml version="1.0" encoding="utf-8"?>
<p:tagLst xmlns:p="http://schemas.openxmlformats.org/presentationml/2006/main">
  <p:tag name="PA" val="v5.2.8"/>
</p:tagLst>
</file>

<file path=ppt/tags/tag597.xml><?xml version="1.0" encoding="utf-8"?>
<p:tagLst xmlns:p="http://schemas.openxmlformats.org/presentationml/2006/main">
  <p:tag name="PA" val="v5.2.8"/>
</p:tagLst>
</file>

<file path=ppt/tags/tag598.xml><?xml version="1.0" encoding="utf-8"?>
<p:tagLst xmlns:p="http://schemas.openxmlformats.org/presentationml/2006/main">
  <p:tag name="PA" val="v5.2.8"/>
</p:tagLst>
</file>

<file path=ppt/tags/tag599.xml><?xml version="1.0" encoding="utf-8"?>
<p:tagLst xmlns:p="http://schemas.openxmlformats.org/presentationml/2006/main">
  <p:tag name="PA" val="v5.2.8"/>
</p:tagLst>
</file>

<file path=ppt/tags/tag6.xml><?xml version="1.0" encoding="utf-8"?>
<p:tagLst xmlns:p="http://schemas.openxmlformats.org/presentationml/2006/main">
  <p:tag name="PA" val="v5.2.8"/>
</p:tagLst>
</file>

<file path=ppt/tags/tag60.xml><?xml version="1.0" encoding="utf-8"?>
<p:tagLst xmlns:p="http://schemas.openxmlformats.org/presentationml/2006/main">
  <p:tag name="PA" val="v5.2.8"/>
</p:tagLst>
</file>

<file path=ppt/tags/tag600.xml><?xml version="1.0" encoding="utf-8"?>
<p:tagLst xmlns:p="http://schemas.openxmlformats.org/presentationml/2006/main">
  <p:tag name="PA" val="v5.2.8"/>
</p:tagLst>
</file>

<file path=ppt/tags/tag601.xml><?xml version="1.0" encoding="utf-8"?>
<p:tagLst xmlns:p="http://schemas.openxmlformats.org/presentationml/2006/main">
  <p:tag name="PA" val="v5.2.8"/>
</p:tagLst>
</file>

<file path=ppt/tags/tag602.xml><?xml version="1.0" encoding="utf-8"?>
<p:tagLst xmlns:p="http://schemas.openxmlformats.org/presentationml/2006/main">
  <p:tag name="PA" val="v5.2.8"/>
</p:tagLst>
</file>

<file path=ppt/tags/tag603.xml><?xml version="1.0" encoding="utf-8"?>
<p:tagLst xmlns:p="http://schemas.openxmlformats.org/presentationml/2006/main">
  <p:tag name="PA" val="v5.2.8"/>
</p:tagLst>
</file>

<file path=ppt/tags/tag604.xml><?xml version="1.0" encoding="utf-8"?>
<p:tagLst xmlns:p="http://schemas.openxmlformats.org/presentationml/2006/main">
  <p:tag name="PA" val="v5.2.8"/>
</p:tagLst>
</file>

<file path=ppt/tags/tag605.xml><?xml version="1.0" encoding="utf-8"?>
<p:tagLst xmlns:p="http://schemas.openxmlformats.org/presentationml/2006/main">
  <p:tag name="PA" val="v5.2.8"/>
</p:tagLst>
</file>

<file path=ppt/tags/tag606.xml><?xml version="1.0" encoding="utf-8"?>
<p:tagLst xmlns:p="http://schemas.openxmlformats.org/presentationml/2006/main">
  <p:tag name="PA" val="v5.2.8"/>
</p:tagLst>
</file>

<file path=ppt/tags/tag607.xml><?xml version="1.0" encoding="utf-8"?>
<p:tagLst xmlns:p="http://schemas.openxmlformats.org/presentationml/2006/main">
  <p:tag name="PA" val="v5.2.8"/>
</p:tagLst>
</file>

<file path=ppt/tags/tag608.xml><?xml version="1.0" encoding="utf-8"?>
<p:tagLst xmlns:p="http://schemas.openxmlformats.org/presentationml/2006/main">
  <p:tag name="PA" val="v5.2.8"/>
</p:tagLst>
</file>

<file path=ppt/tags/tag609.xml><?xml version="1.0" encoding="utf-8"?>
<p:tagLst xmlns:p="http://schemas.openxmlformats.org/presentationml/2006/main">
  <p:tag name="PA" val="v5.2.8"/>
</p:tagLst>
</file>

<file path=ppt/tags/tag61.xml><?xml version="1.0" encoding="utf-8"?>
<p:tagLst xmlns:p="http://schemas.openxmlformats.org/presentationml/2006/main">
  <p:tag name="PA" val="v5.2.8"/>
</p:tagLst>
</file>

<file path=ppt/tags/tag610.xml><?xml version="1.0" encoding="utf-8"?>
<p:tagLst xmlns:p="http://schemas.openxmlformats.org/presentationml/2006/main">
  <p:tag name="PA" val="v5.2.8"/>
</p:tagLst>
</file>

<file path=ppt/tags/tag611.xml><?xml version="1.0" encoding="utf-8"?>
<p:tagLst xmlns:p="http://schemas.openxmlformats.org/presentationml/2006/main">
  <p:tag name="PA" val="v5.2.8"/>
</p:tagLst>
</file>

<file path=ppt/tags/tag612.xml><?xml version="1.0" encoding="utf-8"?>
<p:tagLst xmlns:p="http://schemas.openxmlformats.org/presentationml/2006/main">
  <p:tag name="PA" val="v5.2.8"/>
</p:tagLst>
</file>

<file path=ppt/tags/tag613.xml><?xml version="1.0" encoding="utf-8"?>
<p:tagLst xmlns:p="http://schemas.openxmlformats.org/presentationml/2006/main">
  <p:tag name="PA" val="v5.2.8"/>
</p:tagLst>
</file>

<file path=ppt/tags/tag614.xml><?xml version="1.0" encoding="utf-8"?>
<p:tagLst xmlns:p="http://schemas.openxmlformats.org/presentationml/2006/main">
  <p:tag name="PA" val="v5.2.8"/>
</p:tagLst>
</file>

<file path=ppt/tags/tag615.xml><?xml version="1.0" encoding="utf-8"?>
<p:tagLst xmlns:p="http://schemas.openxmlformats.org/presentationml/2006/main">
  <p:tag name="PA" val="v5.2.8"/>
</p:tagLst>
</file>

<file path=ppt/tags/tag616.xml><?xml version="1.0" encoding="utf-8"?>
<p:tagLst xmlns:p="http://schemas.openxmlformats.org/presentationml/2006/main">
  <p:tag name="PA" val="v5.2.8"/>
</p:tagLst>
</file>

<file path=ppt/tags/tag617.xml><?xml version="1.0" encoding="utf-8"?>
<p:tagLst xmlns:p="http://schemas.openxmlformats.org/presentationml/2006/main">
  <p:tag name="PA" val="v5.2.8"/>
</p:tagLst>
</file>

<file path=ppt/tags/tag618.xml><?xml version="1.0" encoding="utf-8"?>
<p:tagLst xmlns:p="http://schemas.openxmlformats.org/presentationml/2006/main">
  <p:tag name="PA" val="v5.2.8"/>
</p:tagLst>
</file>

<file path=ppt/tags/tag619.xml><?xml version="1.0" encoding="utf-8"?>
<p:tagLst xmlns:p="http://schemas.openxmlformats.org/presentationml/2006/main">
  <p:tag name="PA" val="v5.2.8"/>
</p:tagLst>
</file>

<file path=ppt/tags/tag62.xml><?xml version="1.0" encoding="utf-8"?>
<p:tagLst xmlns:p="http://schemas.openxmlformats.org/presentationml/2006/main">
  <p:tag name="PA" val="v5.2.8"/>
</p:tagLst>
</file>

<file path=ppt/tags/tag620.xml><?xml version="1.0" encoding="utf-8"?>
<p:tagLst xmlns:p="http://schemas.openxmlformats.org/presentationml/2006/main">
  <p:tag name="PA" val="v5.2.8"/>
</p:tagLst>
</file>

<file path=ppt/tags/tag621.xml><?xml version="1.0" encoding="utf-8"?>
<p:tagLst xmlns:p="http://schemas.openxmlformats.org/presentationml/2006/main">
  <p:tag name="PA" val="v5.2.8"/>
</p:tagLst>
</file>

<file path=ppt/tags/tag622.xml><?xml version="1.0" encoding="utf-8"?>
<p:tagLst xmlns:p="http://schemas.openxmlformats.org/presentationml/2006/main">
  <p:tag name="PA" val="v5.2.8"/>
</p:tagLst>
</file>

<file path=ppt/tags/tag623.xml><?xml version="1.0" encoding="utf-8"?>
<p:tagLst xmlns:p="http://schemas.openxmlformats.org/presentationml/2006/main">
  <p:tag name="PA" val="v5.2.8"/>
</p:tagLst>
</file>

<file path=ppt/tags/tag624.xml><?xml version="1.0" encoding="utf-8"?>
<p:tagLst xmlns:p="http://schemas.openxmlformats.org/presentationml/2006/main">
  <p:tag name="PA" val="v5.2.8"/>
</p:tagLst>
</file>

<file path=ppt/tags/tag625.xml><?xml version="1.0" encoding="utf-8"?>
<p:tagLst xmlns:p="http://schemas.openxmlformats.org/presentationml/2006/main">
  <p:tag name="PA" val="v5.2.8"/>
</p:tagLst>
</file>

<file path=ppt/tags/tag626.xml><?xml version="1.0" encoding="utf-8"?>
<p:tagLst xmlns:p="http://schemas.openxmlformats.org/presentationml/2006/main">
  <p:tag name="PA" val="v5.2.8"/>
</p:tagLst>
</file>

<file path=ppt/tags/tag627.xml><?xml version="1.0" encoding="utf-8"?>
<p:tagLst xmlns:p="http://schemas.openxmlformats.org/presentationml/2006/main">
  <p:tag name="PA" val="v5.2.8"/>
</p:tagLst>
</file>

<file path=ppt/tags/tag628.xml><?xml version="1.0" encoding="utf-8"?>
<p:tagLst xmlns:p="http://schemas.openxmlformats.org/presentationml/2006/main">
  <p:tag name="PA" val="v5.2.8"/>
</p:tagLst>
</file>

<file path=ppt/tags/tag629.xml><?xml version="1.0" encoding="utf-8"?>
<p:tagLst xmlns:p="http://schemas.openxmlformats.org/presentationml/2006/main">
  <p:tag name="PA" val="v5.2.8"/>
</p:tagLst>
</file>

<file path=ppt/tags/tag63.xml><?xml version="1.0" encoding="utf-8"?>
<p:tagLst xmlns:p="http://schemas.openxmlformats.org/presentationml/2006/main">
  <p:tag name="PA" val="v5.2.8"/>
</p:tagLst>
</file>

<file path=ppt/tags/tag630.xml><?xml version="1.0" encoding="utf-8"?>
<p:tagLst xmlns:p="http://schemas.openxmlformats.org/presentationml/2006/main">
  <p:tag name="PA" val="v5.2.8"/>
</p:tagLst>
</file>

<file path=ppt/tags/tag631.xml><?xml version="1.0" encoding="utf-8"?>
<p:tagLst xmlns:p="http://schemas.openxmlformats.org/presentationml/2006/main">
  <p:tag name="PA" val="v5.2.8"/>
</p:tagLst>
</file>

<file path=ppt/tags/tag632.xml><?xml version="1.0" encoding="utf-8"?>
<p:tagLst xmlns:p="http://schemas.openxmlformats.org/presentationml/2006/main">
  <p:tag name="PA" val="v5.2.8"/>
</p:tagLst>
</file>

<file path=ppt/tags/tag633.xml><?xml version="1.0" encoding="utf-8"?>
<p:tagLst xmlns:p="http://schemas.openxmlformats.org/presentationml/2006/main">
  <p:tag name="PA" val="v5.2.8"/>
</p:tagLst>
</file>

<file path=ppt/tags/tag634.xml><?xml version="1.0" encoding="utf-8"?>
<p:tagLst xmlns:p="http://schemas.openxmlformats.org/presentationml/2006/main">
  <p:tag name="PA" val="v5.2.8"/>
</p:tagLst>
</file>

<file path=ppt/tags/tag635.xml><?xml version="1.0" encoding="utf-8"?>
<p:tagLst xmlns:p="http://schemas.openxmlformats.org/presentationml/2006/main">
  <p:tag name="PA" val="v5.2.8"/>
</p:tagLst>
</file>

<file path=ppt/tags/tag636.xml><?xml version="1.0" encoding="utf-8"?>
<p:tagLst xmlns:p="http://schemas.openxmlformats.org/presentationml/2006/main">
  <p:tag name="PA" val="v5.2.8"/>
</p:tagLst>
</file>

<file path=ppt/tags/tag637.xml><?xml version="1.0" encoding="utf-8"?>
<p:tagLst xmlns:p="http://schemas.openxmlformats.org/presentationml/2006/main">
  <p:tag name="PA" val="v5.2.8"/>
</p:tagLst>
</file>

<file path=ppt/tags/tag638.xml><?xml version="1.0" encoding="utf-8"?>
<p:tagLst xmlns:p="http://schemas.openxmlformats.org/presentationml/2006/main">
  <p:tag name="PA" val="v5.2.8"/>
</p:tagLst>
</file>

<file path=ppt/tags/tag639.xml><?xml version="1.0" encoding="utf-8"?>
<p:tagLst xmlns:p="http://schemas.openxmlformats.org/presentationml/2006/main">
  <p:tag name="PA" val="v5.2.8"/>
</p:tagLst>
</file>

<file path=ppt/tags/tag64.xml><?xml version="1.0" encoding="utf-8"?>
<p:tagLst xmlns:p="http://schemas.openxmlformats.org/presentationml/2006/main">
  <p:tag name="PA" val="v5.2.8"/>
</p:tagLst>
</file>

<file path=ppt/tags/tag640.xml><?xml version="1.0" encoding="utf-8"?>
<p:tagLst xmlns:p="http://schemas.openxmlformats.org/presentationml/2006/main">
  <p:tag name="PA" val="v5.2.8"/>
</p:tagLst>
</file>

<file path=ppt/tags/tag641.xml><?xml version="1.0" encoding="utf-8"?>
<p:tagLst xmlns:p="http://schemas.openxmlformats.org/presentationml/2006/main">
  <p:tag name="PA" val="v5.2.8"/>
</p:tagLst>
</file>

<file path=ppt/tags/tag642.xml><?xml version="1.0" encoding="utf-8"?>
<p:tagLst xmlns:p="http://schemas.openxmlformats.org/presentationml/2006/main">
  <p:tag name="PA" val="v5.2.8"/>
</p:tagLst>
</file>

<file path=ppt/tags/tag643.xml><?xml version="1.0" encoding="utf-8"?>
<p:tagLst xmlns:p="http://schemas.openxmlformats.org/presentationml/2006/main">
  <p:tag name="PA" val="v5.2.8"/>
</p:tagLst>
</file>

<file path=ppt/tags/tag644.xml><?xml version="1.0" encoding="utf-8"?>
<p:tagLst xmlns:p="http://schemas.openxmlformats.org/presentationml/2006/main">
  <p:tag name="PA" val="v5.2.8"/>
</p:tagLst>
</file>

<file path=ppt/tags/tag645.xml><?xml version="1.0" encoding="utf-8"?>
<p:tagLst xmlns:p="http://schemas.openxmlformats.org/presentationml/2006/main">
  <p:tag name="PA" val="v5.2.8"/>
</p:tagLst>
</file>

<file path=ppt/tags/tag646.xml><?xml version="1.0" encoding="utf-8"?>
<p:tagLst xmlns:p="http://schemas.openxmlformats.org/presentationml/2006/main">
  <p:tag name="PA" val="v5.2.8"/>
</p:tagLst>
</file>

<file path=ppt/tags/tag647.xml><?xml version="1.0" encoding="utf-8"?>
<p:tagLst xmlns:p="http://schemas.openxmlformats.org/presentationml/2006/main">
  <p:tag name="PA" val="v5.2.8"/>
</p:tagLst>
</file>

<file path=ppt/tags/tag648.xml><?xml version="1.0" encoding="utf-8"?>
<p:tagLst xmlns:p="http://schemas.openxmlformats.org/presentationml/2006/main">
  <p:tag name="PA" val="v5.2.8"/>
</p:tagLst>
</file>

<file path=ppt/tags/tag649.xml><?xml version="1.0" encoding="utf-8"?>
<p:tagLst xmlns:p="http://schemas.openxmlformats.org/presentationml/2006/main">
  <p:tag name="PA" val="v5.2.8"/>
</p:tagLst>
</file>

<file path=ppt/tags/tag65.xml><?xml version="1.0" encoding="utf-8"?>
<p:tagLst xmlns:p="http://schemas.openxmlformats.org/presentationml/2006/main">
  <p:tag name="PA" val="v5.2.8"/>
</p:tagLst>
</file>

<file path=ppt/tags/tag650.xml><?xml version="1.0" encoding="utf-8"?>
<p:tagLst xmlns:p="http://schemas.openxmlformats.org/presentationml/2006/main">
  <p:tag name="PA" val="v5.2.8"/>
</p:tagLst>
</file>

<file path=ppt/tags/tag651.xml><?xml version="1.0" encoding="utf-8"?>
<p:tagLst xmlns:p="http://schemas.openxmlformats.org/presentationml/2006/main">
  <p:tag name="PA" val="v5.2.8"/>
</p:tagLst>
</file>

<file path=ppt/tags/tag652.xml><?xml version="1.0" encoding="utf-8"?>
<p:tagLst xmlns:p="http://schemas.openxmlformats.org/presentationml/2006/main">
  <p:tag name="PA" val="v5.2.8"/>
</p:tagLst>
</file>

<file path=ppt/tags/tag653.xml><?xml version="1.0" encoding="utf-8"?>
<p:tagLst xmlns:p="http://schemas.openxmlformats.org/presentationml/2006/main">
  <p:tag name="PA" val="v5.2.8"/>
</p:tagLst>
</file>

<file path=ppt/tags/tag654.xml><?xml version="1.0" encoding="utf-8"?>
<p:tagLst xmlns:p="http://schemas.openxmlformats.org/presentationml/2006/main">
  <p:tag name="PA" val="v5.2.8"/>
</p:tagLst>
</file>

<file path=ppt/tags/tag655.xml><?xml version="1.0" encoding="utf-8"?>
<p:tagLst xmlns:p="http://schemas.openxmlformats.org/presentationml/2006/main">
  <p:tag name="PA" val="v5.2.8"/>
</p:tagLst>
</file>

<file path=ppt/tags/tag656.xml><?xml version="1.0" encoding="utf-8"?>
<p:tagLst xmlns:p="http://schemas.openxmlformats.org/presentationml/2006/main">
  <p:tag name="PA" val="v5.2.8"/>
</p:tagLst>
</file>

<file path=ppt/tags/tag657.xml><?xml version="1.0" encoding="utf-8"?>
<p:tagLst xmlns:p="http://schemas.openxmlformats.org/presentationml/2006/main">
  <p:tag name="PA" val="v5.2.8"/>
</p:tagLst>
</file>

<file path=ppt/tags/tag658.xml><?xml version="1.0" encoding="utf-8"?>
<p:tagLst xmlns:p="http://schemas.openxmlformats.org/presentationml/2006/main">
  <p:tag name="PA" val="v5.2.8"/>
</p:tagLst>
</file>

<file path=ppt/tags/tag659.xml><?xml version="1.0" encoding="utf-8"?>
<p:tagLst xmlns:p="http://schemas.openxmlformats.org/presentationml/2006/main">
  <p:tag name="PA" val="v5.2.8"/>
</p:tagLst>
</file>

<file path=ppt/tags/tag66.xml><?xml version="1.0" encoding="utf-8"?>
<p:tagLst xmlns:p="http://schemas.openxmlformats.org/presentationml/2006/main">
  <p:tag name="PA" val="v5.2.8"/>
</p:tagLst>
</file>

<file path=ppt/tags/tag660.xml><?xml version="1.0" encoding="utf-8"?>
<p:tagLst xmlns:p="http://schemas.openxmlformats.org/presentationml/2006/main">
  <p:tag name="PA" val="v5.2.8"/>
</p:tagLst>
</file>

<file path=ppt/tags/tag661.xml><?xml version="1.0" encoding="utf-8"?>
<p:tagLst xmlns:p="http://schemas.openxmlformats.org/presentationml/2006/main">
  <p:tag name="PA" val="v5.2.8"/>
</p:tagLst>
</file>

<file path=ppt/tags/tag662.xml><?xml version="1.0" encoding="utf-8"?>
<p:tagLst xmlns:p="http://schemas.openxmlformats.org/presentationml/2006/main">
  <p:tag name="PA" val="v5.2.8"/>
</p:tagLst>
</file>

<file path=ppt/tags/tag663.xml><?xml version="1.0" encoding="utf-8"?>
<p:tagLst xmlns:p="http://schemas.openxmlformats.org/presentationml/2006/main">
  <p:tag name="PA" val="v5.2.8"/>
</p:tagLst>
</file>

<file path=ppt/tags/tag664.xml><?xml version="1.0" encoding="utf-8"?>
<p:tagLst xmlns:p="http://schemas.openxmlformats.org/presentationml/2006/main">
  <p:tag name="PA" val="v5.2.8"/>
</p:tagLst>
</file>

<file path=ppt/tags/tag665.xml><?xml version="1.0" encoding="utf-8"?>
<p:tagLst xmlns:p="http://schemas.openxmlformats.org/presentationml/2006/main">
  <p:tag name="PA" val="v5.2.8"/>
</p:tagLst>
</file>

<file path=ppt/tags/tag666.xml><?xml version="1.0" encoding="utf-8"?>
<p:tagLst xmlns:p="http://schemas.openxmlformats.org/presentationml/2006/main">
  <p:tag name="PA" val="v5.2.8"/>
</p:tagLst>
</file>

<file path=ppt/tags/tag667.xml><?xml version="1.0" encoding="utf-8"?>
<p:tagLst xmlns:p="http://schemas.openxmlformats.org/presentationml/2006/main">
  <p:tag name="PA" val="v5.2.8"/>
</p:tagLst>
</file>

<file path=ppt/tags/tag668.xml><?xml version="1.0" encoding="utf-8"?>
<p:tagLst xmlns:p="http://schemas.openxmlformats.org/presentationml/2006/main">
  <p:tag name="PA" val="v5.2.8"/>
</p:tagLst>
</file>

<file path=ppt/tags/tag669.xml><?xml version="1.0" encoding="utf-8"?>
<p:tagLst xmlns:p="http://schemas.openxmlformats.org/presentationml/2006/main">
  <p:tag name="PA" val="v5.2.8"/>
</p:tagLst>
</file>

<file path=ppt/tags/tag67.xml><?xml version="1.0" encoding="utf-8"?>
<p:tagLst xmlns:p="http://schemas.openxmlformats.org/presentationml/2006/main">
  <p:tag name="PA" val="v5.2.8"/>
</p:tagLst>
</file>

<file path=ppt/tags/tag670.xml><?xml version="1.0" encoding="utf-8"?>
<p:tagLst xmlns:p="http://schemas.openxmlformats.org/presentationml/2006/main">
  <p:tag name="PA" val="v5.2.8"/>
</p:tagLst>
</file>

<file path=ppt/tags/tag671.xml><?xml version="1.0" encoding="utf-8"?>
<p:tagLst xmlns:p="http://schemas.openxmlformats.org/presentationml/2006/main">
  <p:tag name="PA" val="v5.2.8"/>
</p:tagLst>
</file>

<file path=ppt/tags/tag672.xml><?xml version="1.0" encoding="utf-8"?>
<p:tagLst xmlns:p="http://schemas.openxmlformats.org/presentationml/2006/main">
  <p:tag name="PA" val="v5.2.8"/>
</p:tagLst>
</file>

<file path=ppt/tags/tag673.xml><?xml version="1.0" encoding="utf-8"?>
<p:tagLst xmlns:p="http://schemas.openxmlformats.org/presentationml/2006/main">
  <p:tag name="PA" val="v5.2.8"/>
</p:tagLst>
</file>

<file path=ppt/tags/tag674.xml><?xml version="1.0" encoding="utf-8"?>
<p:tagLst xmlns:p="http://schemas.openxmlformats.org/presentationml/2006/main">
  <p:tag name="PA" val="v5.2.8"/>
</p:tagLst>
</file>

<file path=ppt/tags/tag675.xml><?xml version="1.0" encoding="utf-8"?>
<p:tagLst xmlns:p="http://schemas.openxmlformats.org/presentationml/2006/main">
  <p:tag name="PA" val="v5.2.8"/>
</p:tagLst>
</file>

<file path=ppt/tags/tag676.xml><?xml version="1.0" encoding="utf-8"?>
<p:tagLst xmlns:p="http://schemas.openxmlformats.org/presentationml/2006/main">
  <p:tag name="PA" val="v5.2.8"/>
</p:tagLst>
</file>

<file path=ppt/tags/tag677.xml><?xml version="1.0" encoding="utf-8"?>
<p:tagLst xmlns:p="http://schemas.openxmlformats.org/presentationml/2006/main">
  <p:tag name="PA" val="v5.2.8"/>
</p:tagLst>
</file>

<file path=ppt/tags/tag678.xml><?xml version="1.0" encoding="utf-8"?>
<p:tagLst xmlns:p="http://schemas.openxmlformats.org/presentationml/2006/main">
  <p:tag name="PA" val="v5.2.8"/>
</p:tagLst>
</file>

<file path=ppt/tags/tag679.xml><?xml version="1.0" encoding="utf-8"?>
<p:tagLst xmlns:p="http://schemas.openxmlformats.org/presentationml/2006/main">
  <p:tag name="PA" val="v5.2.8"/>
</p:tagLst>
</file>

<file path=ppt/tags/tag68.xml><?xml version="1.0" encoding="utf-8"?>
<p:tagLst xmlns:p="http://schemas.openxmlformats.org/presentationml/2006/main">
  <p:tag name="PA" val="v5.2.8"/>
</p:tagLst>
</file>

<file path=ppt/tags/tag680.xml><?xml version="1.0" encoding="utf-8"?>
<p:tagLst xmlns:p="http://schemas.openxmlformats.org/presentationml/2006/main">
  <p:tag name="PA" val="v5.2.8"/>
</p:tagLst>
</file>

<file path=ppt/tags/tag681.xml><?xml version="1.0" encoding="utf-8"?>
<p:tagLst xmlns:p="http://schemas.openxmlformats.org/presentationml/2006/main">
  <p:tag name="PA" val="v5.2.8"/>
</p:tagLst>
</file>

<file path=ppt/tags/tag682.xml><?xml version="1.0" encoding="utf-8"?>
<p:tagLst xmlns:p="http://schemas.openxmlformats.org/presentationml/2006/main">
  <p:tag name="PA" val="v5.2.8"/>
</p:tagLst>
</file>

<file path=ppt/tags/tag683.xml><?xml version="1.0" encoding="utf-8"?>
<p:tagLst xmlns:p="http://schemas.openxmlformats.org/presentationml/2006/main">
  <p:tag name="PA" val="v5.2.8"/>
</p:tagLst>
</file>

<file path=ppt/tags/tag684.xml><?xml version="1.0" encoding="utf-8"?>
<p:tagLst xmlns:p="http://schemas.openxmlformats.org/presentationml/2006/main">
  <p:tag name="PA" val="v5.2.8"/>
</p:tagLst>
</file>

<file path=ppt/tags/tag685.xml><?xml version="1.0" encoding="utf-8"?>
<p:tagLst xmlns:p="http://schemas.openxmlformats.org/presentationml/2006/main">
  <p:tag name="PA" val="v5.2.8"/>
</p:tagLst>
</file>

<file path=ppt/tags/tag686.xml><?xml version="1.0" encoding="utf-8"?>
<p:tagLst xmlns:p="http://schemas.openxmlformats.org/presentationml/2006/main">
  <p:tag name="PA" val="v5.2.8"/>
</p:tagLst>
</file>

<file path=ppt/tags/tag687.xml><?xml version="1.0" encoding="utf-8"?>
<p:tagLst xmlns:p="http://schemas.openxmlformats.org/presentationml/2006/main">
  <p:tag name="PA" val="v5.2.8"/>
</p:tagLst>
</file>

<file path=ppt/tags/tag688.xml><?xml version="1.0" encoding="utf-8"?>
<p:tagLst xmlns:p="http://schemas.openxmlformats.org/presentationml/2006/main">
  <p:tag name="PA" val="v5.2.8"/>
</p:tagLst>
</file>

<file path=ppt/tags/tag689.xml><?xml version="1.0" encoding="utf-8"?>
<p:tagLst xmlns:p="http://schemas.openxmlformats.org/presentationml/2006/main">
  <p:tag name="PA" val="v5.2.8"/>
</p:tagLst>
</file>

<file path=ppt/tags/tag69.xml><?xml version="1.0" encoding="utf-8"?>
<p:tagLst xmlns:p="http://schemas.openxmlformats.org/presentationml/2006/main">
  <p:tag name="PA" val="v5.2.8"/>
</p:tagLst>
</file>

<file path=ppt/tags/tag690.xml><?xml version="1.0" encoding="utf-8"?>
<p:tagLst xmlns:p="http://schemas.openxmlformats.org/presentationml/2006/main">
  <p:tag name="PA" val="v5.2.8"/>
</p:tagLst>
</file>

<file path=ppt/tags/tag691.xml><?xml version="1.0" encoding="utf-8"?>
<p:tagLst xmlns:p="http://schemas.openxmlformats.org/presentationml/2006/main">
  <p:tag name="PA" val="v5.2.8"/>
</p:tagLst>
</file>

<file path=ppt/tags/tag692.xml><?xml version="1.0" encoding="utf-8"?>
<p:tagLst xmlns:p="http://schemas.openxmlformats.org/presentationml/2006/main">
  <p:tag name="PA" val="v5.2.8"/>
</p:tagLst>
</file>

<file path=ppt/tags/tag693.xml><?xml version="1.0" encoding="utf-8"?>
<p:tagLst xmlns:p="http://schemas.openxmlformats.org/presentationml/2006/main">
  <p:tag name="PA" val="v5.2.8"/>
</p:tagLst>
</file>

<file path=ppt/tags/tag694.xml><?xml version="1.0" encoding="utf-8"?>
<p:tagLst xmlns:p="http://schemas.openxmlformats.org/presentationml/2006/main">
  <p:tag name="PA" val="v5.2.8"/>
</p:tagLst>
</file>

<file path=ppt/tags/tag695.xml><?xml version="1.0" encoding="utf-8"?>
<p:tagLst xmlns:p="http://schemas.openxmlformats.org/presentationml/2006/main">
  <p:tag name="PA" val="v5.2.8"/>
</p:tagLst>
</file>

<file path=ppt/tags/tag696.xml><?xml version="1.0" encoding="utf-8"?>
<p:tagLst xmlns:p="http://schemas.openxmlformats.org/presentationml/2006/main">
  <p:tag name="PA" val="v5.2.8"/>
</p:tagLst>
</file>

<file path=ppt/tags/tag697.xml><?xml version="1.0" encoding="utf-8"?>
<p:tagLst xmlns:p="http://schemas.openxmlformats.org/presentationml/2006/main">
  <p:tag name="PA" val="v5.2.8"/>
</p:tagLst>
</file>

<file path=ppt/tags/tag698.xml><?xml version="1.0" encoding="utf-8"?>
<p:tagLst xmlns:p="http://schemas.openxmlformats.org/presentationml/2006/main">
  <p:tag name="PA" val="v5.2.8"/>
</p:tagLst>
</file>

<file path=ppt/tags/tag699.xml><?xml version="1.0" encoding="utf-8"?>
<p:tagLst xmlns:p="http://schemas.openxmlformats.org/presentationml/2006/main">
  <p:tag name="PA" val="v5.2.8"/>
</p:tagLst>
</file>

<file path=ppt/tags/tag7.xml><?xml version="1.0" encoding="utf-8"?>
<p:tagLst xmlns:p="http://schemas.openxmlformats.org/presentationml/2006/main">
  <p:tag name="PA" val="v5.2.8"/>
</p:tagLst>
</file>

<file path=ppt/tags/tag70.xml><?xml version="1.0" encoding="utf-8"?>
<p:tagLst xmlns:p="http://schemas.openxmlformats.org/presentationml/2006/main">
  <p:tag name="PA" val="v5.2.8"/>
</p:tagLst>
</file>

<file path=ppt/tags/tag700.xml><?xml version="1.0" encoding="utf-8"?>
<p:tagLst xmlns:p="http://schemas.openxmlformats.org/presentationml/2006/main">
  <p:tag name="PA" val="v5.2.8"/>
</p:tagLst>
</file>

<file path=ppt/tags/tag701.xml><?xml version="1.0" encoding="utf-8"?>
<p:tagLst xmlns:p="http://schemas.openxmlformats.org/presentationml/2006/main">
  <p:tag name="PA" val="v5.2.8"/>
</p:tagLst>
</file>

<file path=ppt/tags/tag702.xml><?xml version="1.0" encoding="utf-8"?>
<p:tagLst xmlns:p="http://schemas.openxmlformats.org/presentationml/2006/main">
  <p:tag name="PA" val="v5.2.8"/>
</p:tagLst>
</file>

<file path=ppt/tags/tag703.xml><?xml version="1.0" encoding="utf-8"?>
<p:tagLst xmlns:p="http://schemas.openxmlformats.org/presentationml/2006/main">
  <p:tag name="PA" val="v5.2.8"/>
</p:tagLst>
</file>

<file path=ppt/tags/tag704.xml><?xml version="1.0" encoding="utf-8"?>
<p:tagLst xmlns:p="http://schemas.openxmlformats.org/presentationml/2006/main">
  <p:tag name="PA" val="v5.2.8"/>
</p:tagLst>
</file>

<file path=ppt/tags/tag705.xml><?xml version="1.0" encoding="utf-8"?>
<p:tagLst xmlns:p="http://schemas.openxmlformats.org/presentationml/2006/main">
  <p:tag name="PA" val="v5.2.8"/>
</p:tagLst>
</file>

<file path=ppt/tags/tag706.xml><?xml version="1.0" encoding="utf-8"?>
<p:tagLst xmlns:p="http://schemas.openxmlformats.org/presentationml/2006/main">
  <p:tag name="PA" val="v5.2.8"/>
</p:tagLst>
</file>

<file path=ppt/tags/tag707.xml><?xml version="1.0" encoding="utf-8"?>
<p:tagLst xmlns:p="http://schemas.openxmlformats.org/presentationml/2006/main">
  <p:tag name="PA" val="v5.2.8"/>
</p:tagLst>
</file>

<file path=ppt/tags/tag708.xml><?xml version="1.0" encoding="utf-8"?>
<p:tagLst xmlns:p="http://schemas.openxmlformats.org/presentationml/2006/main">
  <p:tag name="PA" val="v5.2.8"/>
</p:tagLst>
</file>

<file path=ppt/tags/tag709.xml><?xml version="1.0" encoding="utf-8"?>
<p:tagLst xmlns:p="http://schemas.openxmlformats.org/presentationml/2006/main">
  <p:tag name="PA" val="v5.2.8"/>
</p:tagLst>
</file>

<file path=ppt/tags/tag71.xml><?xml version="1.0" encoding="utf-8"?>
<p:tagLst xmlns:p="http://schemas.openxmlformats.org/presentationml/2006/main">
  <p:tag name="PA" val="v5.2.8"/>
</p:tagLst>
</file>

<file path=ppt/tags/tag710.xml><?xml version="1.0" encoding="utf-8"?>
<p:tagLst xmlns:p="http://schemas.openxmlformats.org/presentationml/2006/main">
  <p:tag name="PA" val="v5.2.8"/>
</p:tagLst>
</file>

<file path=ppt/tags/tag711.xml><?xml version="1.0" encoding="utf-8"?>
<p:tagLst xmlns:p="http://schemas.openxmlformats.org/presentationml/2006/main">
  <p:tag name="PA" val="v5.2.8"/>
</p:tagLst>
</file>

<file path=ppt/tags/tag712.xml><?xml version="1.0" encoding="utf-8"?>
<p:tagLst xmlns:p="http://schemas.openxmlformats.org/presentationml/2006/main">
  <p:tag name="PA" val="v5.2.8"/>
</p:tagLst>
</file>

<file path=ppt/tags/tag713.xml><?xml version="1.0" encoding="utf-8"?>
<p:tagLst xmlns:p="http://schemas.openxmlformats.org/presentationml/2006/main">
  <p:tag name="PA" val="v5.2.8"/>
</p:tagLst>
</file>

<file path=ppt/tags/tag714.xml><?xml version="1.0" encoding="utf-8"?>
<p:tagLst xmlns:p="http://schemas.openxmlformats.org/presentationml/2006/main">
  <p:tag name="PA" val="v5.2.8"/>
</p:tagLst>
</file>

<file path=ppt/tags/tag715.xml><?xml version="1.0" encoding="utf-8"?>
<p:tagLst xmlns:p="http://schemas.openxmlformats.org/presentationml/2006/main">
  <p:tag name="PA" val="v5.2.8"/>
</p:tagLst>
</file>

<file path=ppt/tags/tag716.xml><?xml version="1.0" encoding="utf-8"?>
<p:tagLst xmlns:p="http://schemas.openxmlformats.org/presentationml/2006/main">
  <p:tag name="PA" val="v5.2.8"/>
</p:tagLst>
</file>

<file path=ppt/tags/tag717.xml><?xml version="1.0" encoding="utf-8"?>
<p:tagLst xmlns:p="http://schemas.openxmlformats.org/presentationml/2006/main">
  <p:tag name="PA" val="v5.2.8"/>
</p:tagLst>
</file>

<file path=ppt/tags/tag718.xml><?xml version="1.0" encoding="utf-8"?>
<p:tagLst xmlns:p="http://schemas.openxmlformats.org/presentationml/2006/main">
  <p:tag name="PA" val="v5.2.8"/>
</p:tagLst>
</file>

<file path=ppt/tags/tag719.xml><?xml version="1.0" encoding="utf-8"?>
<p:tagLst xmlns:p="http://schemas.openxmlformats.org/presentationml/2006/main">
  <p:tag name="PA" val="v5.2.8"/>
</p:tagLst>
</file>

<file path=ppt/tags/tag72.xml><?xml version="1.0" encoding="utf-8"?>
<p:tagLst xmlns:p="http://schemas.openxmlformats.org/presentationml/2006/main">
  <p:tag name="PA" val="v5.2.8"/>
</p:tagLst>
</file>

<file path=ppt/tags/tag720.xml><?xml version="1.0" encoding="utf-8"?>
<p:tagLst xmlns:p="http://schemas.openxmlformats.org/presentationml/2006/main">
  <p:tag name="PA" val="v5.2.8"/>
</p:tagLst>
</file>

<file path=ppt/tags/tag721.xml><?xml version="1.0" encoding="utf-8"?>
<p:tagLst xmlns:p="http://schemas.openxmlformats.org/presentationml/2006/main">
  <p:tag name="PA" val="v5.2.8"/>
</p:tagLst>
</file>

<file path=ppt/tags/tag722.xml><?xml version="1.0" encoding="utf-8"?>
<p:tagLst xmlns:p="http://schemas.openxmlformats.org/presentationml/2006/main">
  <p:tag name="PA" val="v5.2.8"/>
</p:tagLst>
</file>

<file path=ppt/tags/tag723.xml><?xml version="1.0" encoding="utf-8"?>
<p:tagLst xmlns:p="http://schemas.openxmlformats.org/presentationml/2006/main">
  <p:tag name="PA" val="v5.2.8"/>
</p:tagLst>
</file>

<file path=ppt/tags/tag724.xml><?xml version="1.0" encoding="utf-8"?>
<p:tagLst xmlns:p="http://schemas.openxmlformats.org/presentationml/2006/main">
  <p:tag name="PA" val="v5.2.8"/>
</p:tagLst>
</file>

<file path=ppt/tags/tag725.xml><?xml version="1.0" encoding="utf-8"?>
<p:tagLst xmlns:p="http://schemas.openxmlformats.org/presentationml/2006/main">
  <p:tag name="PA" val="v5.2.8"/>
</p:tagLst>
</file>

<file path=ppt/tags/tag726.xml><?xml version="1.0" encoding="utf-8"?>
<p:tagLst xmlns:p="http://schemas.openxmlformats.org/presentationml/2006/main">
  <p:tag name="PA" val="v5.2.8"/>
</p:tagLst>
</file>

<file path=ppt/tags/tag727.xml><?xml version="1.0" encoding="utf-8"?>
<p:tagLst xmlns:p="http://schemas.openxmlformats.org/presentationml/2006/main">
  <p:tag name="PA" val="v5.2.8"/>
</p:tagLst>
</file>

<file path=ppt/tags/tag728.xml><?xml version="1.0" encoding="utf-8"?>
<p:tagLst xmlns:p="http://schemas.openxmlformats.org/presentationml/2006/main">
  <p:tag name="PA" val="v5.2.8"/>
</p:tagLst>
</file>

<file path=ppt/tags/tag729.xml><?xml version="1.0" encoding="utf-8"?>
<p:tagLst xmlns:p="http://schemas.openxmlformats.org/presentationml/2006/main">
  <p:tag name="PA" val="v5.2.8"/>
</p:tagLst>
</file>

<file path=ppt/tags/tag73.xml><?xml version="1.0" encoding="utf-8"?>
<p:tagLst xmlns:p="http://schemas.openxmlformats.org/presentationml/2006/main">
  <p:tag name="PA" val="v5.2.8"/>
</p:tagLst>
</file>

<file path=ppt/tags/tag730.xml><?xml version="1.0" encoding="utf-8"?>
<p:tagLst xmlns:p="http://schemas.openxmlformats.org/presentationml/2006/main">
  <p:tag name="PA" val="v5.2.8"/>
</p:tagLst>
</file>

<file path=ppt/tags/tag731.xml><?xml version="1.0" encoding="utf-8"?>
<p:tagLst xmlns:p="http://schemas.openxmlformats.org/presentationml/2006/main">
  <p:tag name="PA" val="v5.2.8"/>
</p:tagLst>
</file>

<file path=ppt/tags/tag732.xml><?xml version="1.0" encoding="utf-8"?>
<p:tagLst xmlns:p="http://schemas.openxmlformats.org/presentationml/2006/main">
  <p:tag name="PA" val="v5.2.8"/>
</p:tagLst>
</file>

<file path=ppt/tags/tag733.xml><?xml version="1.0" encoding="utf-8"?>
<p:tagLst xmlns:p="http://schemas.openxmlformats.org/presentationml/2006/main">
  <p:tag name="PA" val="v5.2.8"/>
</p:tagLst>
</file>

<file path=ppt/tags/tag734.xml><?xml version="1.0" encoding="utf-8"?>
<p:tagLst xmlns:p="http://schemas.openxmlformats.org/presentationml/2006/main">
  <p:tag name="PA" val="v5.2.8"/>
</p:tagLst>
</file>

<file path=ppt/tags/tag735.xml><?xml version="1.0" encoding="utf-8"?>
<p:tagLst xmlns:p="http://schemas.openxmlformats.org/presentationml/2006/main">
  <p:tag name="PA" val="v5.2.8"/>
</p:tagLst>
</file>

<file path=ppt/tags/tag736.xml><?xml version="1.0" encoding="utf-8"?>
<p:tagLst xmlns:p="http://schemas.openxmlformats.org/presentationml/2006/main">
  <p:tag name="PA" val="v5.2.8"/>
</p:tagLst>
</file>

<file path=ppt/tags/tag737.xml><?xml version="1.0" encoding="utf-8"?>
<p:tagLst xmlns:p="http://schemas.openxmlformats.org/presentationml/2006/main">
  <p:tag name="PA" val="v5.2.8"/>
</p:tagLst>
</file>

<file path=ppt/tags/tag738.xml><?xml version="1.0" encoding="utf-8"?>
<p:tagLst xmlns:p="http://schemas.openxmlformats.org/presentationml/2006/main">
  <p:tag name="PA" val="v5.2.8"/>
</p:tagLst>
</file>

<file path=ppt/tags/tag739.xml><?xml version="1.0" encoding="utf-8"?>
<p:tagLst xmlns:p="http://schemas.openxmlformats.org/presentationml/2006/main">
  <p:tag name="PA" val="v5.2.8"/>
</p:tagLst>
</file>

<file path=ppt/tags/tag74.xml><?xml version="1.0" encoding="utf-8"?>
<p:tagLst xmlns:p="http://schemas.openxmlformats.org/presentationml/2006/main">
  <p:tag name="PA" val="v5.2.8"/>
</p:tagLst>
</file>

<file path=ppt/tags/tag740.xml><?xml version="1.0" encoding="utf-8"?>
<p:tagLst xmlns:p="http://schemas.openxmlformats.org/presentationml/2006/main">
  <p:tag name="PA" val="v5.2.8"/>
</p:tagLst>
</file>

<file path=ppt/tags/tag741.xml><?xml version="1.0" encoding="utf-8"?>
<p:tagLst xmlns:p="http://schemas.openxmlformats.org/presentationml/2006/main">
  <p:tag name="PA" val="v5.2.8"/>
</p:tagLst>
</file>

<file path=ppt/tags/tag742.xml><?xml version="1.0" encoding="utf-8"?>
<p:tagLst xmlns:p="http://schemas.openxmlformats.org/presentationml/2006/main">
  <p:tag name="PA" val="v5.2.8"/>
</p:tagLst>
</file>

<file path=ppt/tags/tag743.xml><?xml version="1.0" encoding="utf-8"?>
<p:tagLst xmlns:p="http://schemas.openxmlformats.org/presentationml/2006/main">
  <p:tag name="PA" val="v5.2.8"/>
</p:tagLst>
</file>

<file path=ppt/tags/tag744.xml><?xml version="1.0" encoding="utf-8"?>
<p:tagLst xmlns:p="http://schemas.openxmlformats.org/presentationml/2006/main">
  <p:tag name="PA" val="v5.2.8"/>
</p:tagLst>
</file>

<file path=ppt/tags/tag745.xml><?xml version="1.0" encoding="utf-8"?>
<p:tagLst xmlns:p="http://schemas.openxmlformats.org/presentationml/2006/main">
  <p:tag name="PA" val="v5.2.8"/>
</p:tagLst>
</file>

<file path=ppt/tags/tag746.xml><?xml version="1.0" encoding="utf-8"?>
<p:tagLst xmlns:p="http://schemas.openxmlformats.org/presentationml/2006/main">
  <p:tag name="PA" val="v5.2.8"/>
</p:tagLst>
</file>

<file path=ppt/tags/tag747.xml><?xml version="1.0" encoding="utf-8"?>
<p:tagLst xmlns:p="http://schemas.openxmlformats.org/presentationml/2006/main">
  <p:tag name="PA" val="v5.2.8"/>
</p:tagLst>
</file>

<file path=ppt/tags/tag748.xml><?xml version="1.0" encoding="utf-8"?>
<p:tagLst xmlns:p="http://schemas.openxmlformats.org/presentationml/2006/main">
  <p:tag name="PA" val="v5.2.8"/>
</p:tagLst>
</file>

<file path=ppt/tags/tag749.xml><?xml version="1.0" encoding="utf-8"?>
<p:tagLst xmlns:p="http://schemas.openxmlformats.org/presentationml/2006/main">
  <p:tag name="PA" val="v5.2.8"/>
</p:tagLst>
</file>

<file path=ppt/tags/tag75.xml><?xml version="1.0" encoding="utf-8"?>
<p:tagLst xmlns:p="http://schemas.openxmlformats.org/presentationml/2006/main">
  <p:tag name="PA" val="v5.2.8"/>
</p:tagLst>
</file>

<file path=ppt/tags/tag750.xml><?xml version="1.0" encoding="utf-8"?>
<p:tagLst xmlns:p="http://schemas.openxmlformats.org/presentationml/2006/main">
  <p:tag name="PA" val="v5.2.8"/>
</p:tagLst>
</file>

<file path=ppt/tags/tag751.xml><?xml version="1.0" encoding="utf-8"?>
<p:tagLst xmlns:p="http://schemas.openxmlformats.org/presentationml/2006/main">
  <p:tag name="PA" val="v5.2.8"/>
</p:tagLst>
</file>

<file path=ppt/tags/tag752.xml><?xml version="1.0" encoding="utf-8"?>
<p:tagLst xmlns:p="http://schemas.openxmlformats.org/presentationml/2006/main">
  <p:tag name="PA" val="v5.2.8"/>
</p:tagLst>
</file>

<file path=ppt/tags/tag753.xml><?xml version="1.0" encoding="utf-8"?>
<p:tagLst xmlns:p="http://schemas.openxmlformats.org/presentationml/2006/main">
  <p:tag name="PA" val="v5.2.8"/>
</p:tagLst>
</file>

<file path=ppt/tags/tag754.xml><?xml version="1.0" encoding="utf-8"?>
<p:tagLst xmlns:p="http://schemas.openxmlformats.org/presentationml/2006/main">
  <p:tag name="PA" val="v5.2.8"/>
</p:tagLst>
</file>

<file path=ppt/tags/tag755.xml><?xml version="1.0" encoding="utf-8"?>
<p:tagLst xmlns:p="http://schemas.openxmlformats.org/presentationml/2006/main">
  <p:tag name="PA" val="v5.2.8"/>
</p:tagLst>
</file>

<file path=ppt/tags/tag756.xml><?xml version="1.0" encoding="utf-8"?>
<p:tagLst xmlns:p="http://schemas.openxmlformats.org/presentationml/2006/main">
  <p:tag name="PA" val="v5.2.8"/>
</p:tagLst>
</file>

<file path=ppt/tags/tag757.xml><?xml version="1.0" encoding="utf-8"?>
<p:tagLst xmlns:p="http://schemas.openxmlformats.org/presentationml/2006/main">
  <p:tag name="PA" val="v5.2.8"/>
</p:tagLst>
</file>

<file path=ppt/tags/tag758.xml><?xml version="1.0" encoding="utf-8"?>
<p:tagLst xmlns:p="http://schemas.openxmlformats.org/presentationml/2006/main">
  <p:tag name="PA" val="v5.2.8"/>
</p:tagLst>
</file>

<file path=ppt/tags/tag759.xml><?xml version="1.0" encoding="utf-8"?>
<p:tagLst xmlns:p="http://schemas.openxmlformats.org/presentationml/2006/main">
  <p:tag name="PA" val="v5.2.8"/>
</p:tagLst>
</file>

<file path=ppt/tags/tag76.xml><?xml version="1.0" encoding="utf-8"?>
<p:tagLst xmlns:p="http://schemas.openxmlformats.org/presentationml/2006/main">
  <p:tag name="PA" val="v5.2.8"/>
</p:tagLst>
</file>

<file path=ppt/tags/tag760.xml><?xml version="1.0" encoding="utf-8"?>
<p:tagLst xmlns:p="http://schemas.openxmlformats.org/presentationml/2006/main">
  <p:tag name="PA" val="v5.2.8"/>
</p:tagLst>
</file>

<file path=ppt/tags/tag761.xml><?xml version="1.0" encoding="utf-8"?>
<p:tagLst xmlns:p="http://schemas.openxmlformats.org/presentationml/2006/main">
  <p:tag name="PA" val="v5.2.8"/>
</p:tagLst>
</file>

<file path=ppt/tags/tag762.xml><?xml version="1.0" encoding="utf-8"?>
<p:tagLst xmlns:p="http://schemas.openxmlformats.org/presentationml/2006/main">
  <p:tag name="PA" val="v5.2.8"/>
</p:tagLst>
</file>

<file path=ppt/tags/tag763.xml><?xml version="1.0" encoding="utf-8"?>
<p:tagLst xmlns:p="http://schemas.openxmlformats.org/presentationml/2006/main">
  <p:tag name="PA" val="v5.2.8"/>
</p:tagLst>
</file>

<file path=ppt/tags/tag764.xml><?xml version="1.0" encoding="utf-8"?>
<p:tagLst xmlns:p="http://schemas.openxmlformats.org/presentationml/2006/main">
  <p:tag name="PA" val="v5.2.8"/>
</p:tagLst>
</file>

<file path=ppt/tags/tag765.xml><?xml version="1.0" encoding="utf-8"?>
<p:tagLst xmlns:p="http://schemas.openxmlformats.org/presentationml/2006/main">
  <p:tag name="PA" val="v5.2.8"/>
</p:tagLst>
</file>

<file path=ppt/tags/tag766.xml><?xml version="1.0" encoding="utf-8"?>
<p:tagLst xmlns:p="http://schemas.openxmlformats.org/presentationml/2006/main">
  <p:tag name="PA" val="v5.2.8"/>
</p:tagLst>
</file>

<file path=ppt/tags/tag767.xml><?xml version="1.0" encoding="utf-8"?>
<p:tagLst xmlns:p="http://schemas.openxmlformats.org/presentationml/2006/main">
  <p:tag name="PA" val="v5.2.8"/>
</p:tagLst>
</file>

<file path=ppt/tags/tag768.xml><?xml version="1.0" encoding="utf-8"?>
<p:tagLst xmlns:p="http://schemas.openxmlformats.org/presentationml/2006/main">
  <p:tag name="PA" val="v5.2.8"/>
</p:tagLst>
</file>

<file path=ppt/tags/tag769.xml><?xml version="1.0" encoding="utf-8"?>
<p:tagLst xmlns:p="http://schemas.openxmlformats.org/presentationml/2006/main">
  <p:tag name="PA" val="v5.2.8"/>
</p:tagLst>
</file>

<file path=ppt/tags/tag77.xml><?xml version="1.0" encoding="utf-8"?>
<p:tagLst xmlns:p="http://schemas.openxmlformats.org/presentationml/2006/main">
  <p:tag name="PA" val="v5.2.8"/>
</p:tagLst>
</file>

<file path=ppt/tags/tag770.xml><?xml version="1.0" encoding="utf-8"?>
<p:tagLst xmlns:p="http://schemas.openxmlformats.org/presentationml/2006/main">
  <p:tag name="PA" val="v5.2.8"/>
</p:tagLst>
</file>

<file path=ppt/tags/tag771.xml><?xml version="1.0" encoding="utf-8"?>
<p:tagLst xmlns:p="http://schemas.openxmlformats.org/presentationml/2006/main">
  <p:tag name="PA" val="v5.2.8"/>
</p:tagLst>
</file>

<file path=ppt/tags/tag772.xml><?xml version="1.0" encoding="utf-8"?>
<p:tagLst xmlns:p="http://schemas.openxmlformats.org/presentationml/2006/main">
  <p:tag name="PA" val="v5.2.8"/>
</p:tagLst>
</file>

<file path=ppt/tags/tag773.xml><?xml version="1.0" encoding="utf-8"?>
<p:tagLst xmlns:p="http://schemas.openxmlformats.org/presentationml/2006/main">
  <p:tag name="PA" val="v5.2.8"/>
</p:tagLst>
</file>

<file path=ppt/tags/tag774.xml><?xml version="1.0" encoding="utf-8"?>
<p:tagLst xmlns:p="http://schemas.openxmlformats.org/presentationml/2006/main">
  <p:tag name="PA" val="v5.2.8"/>
</p:tagLst>
</file>

<file path=ppt/tags/tag775.xml><?xml version="1.0" encoding="utf-8"?>
<p:tagLst xmlns:p="http://schemas.openxmlformats.org/presentationml/2006/main">
  <p:tag name="PA" val="v5.2.8"/>
</p:tagLst>
</file>

<file path=ppt/tags/tag776.xml><?xml version="1.0" encoding="utf-8"?>
<p:tagLst xmlns:p="http://schemas.openxmlformats.org/presentationml/2006/main">
  <p:tag name="PA" val="v5.2.8"/>
</p:tagLst>
</file>

<file path=ppt/tags/tag777.xml><?xml version="1.0" encoding="utf-8"?>
<p:tagLst xmlns:p="http://schemas.openxmlformats.org/presentationml/2006/main">
  <p:tag name="PA" val="v5.2.8"/>
</p:tagLst>
</file>

<file path=ppt/tags/tag778.xml><?xml version="1.0" encoding="utf-8"?>
<p:tagLst xmlns:p="http://schemas.openxmlformats.org/presentationml/2006/main">
  <p:tag name="PA" val="v5.2.8"/>
</p:tagLst>
</file>

<file path=ppt/tags/tag779.xml><?xml version="1.0" encoding="utf-8"?>
<p:tagLst xmlns:p="http://schemas.openxmlformats.org/presentationml/2006/main">
  <p:tag name="PA" val="v5.2.8"/>
</p:tagLst>
</file>

<file path=ppt/tags/tag78.xml><?xml version="1.0" encoding="utf-8"?>
<p:tagLst xmlns:p="http://schemas.openxmlformats.org/presentationml/2006/main">
  <p:tag name="PA" val="v5.2.8"/>
</p:tagLst>
</file>

<file path=ppt/tags/tag780.xml><?xml version="1.0" encoding="utf-8"?>
<p:tagLst xmlns:p="http://schemas.openxmlformats.org/presentationml/2006/main">
  <p:tag name="PA" val="v5.2.8"/>
</p:tagLst>
</file>

<file path=ppt/tags/tag781.xml><?xml version="1.0" encoding="utf-8"?>
<p:tagLst xmlns:p="http://schemas.openxmlformats.org/presentationml/2006/main">
  <p:tag name="PA" val="v5.2.8"/>
</p:tagLst>
</file>

<file path=ppt/tags/tag782.xml><?xml version="1.0" encoding="utf-8"?>
<p:tagLst xmlns:p="http://schemas.openxmlformats.org/presentationml/2006/main">
  <p:tag name="PA" val="v5.2.8"/>
</p:tagLst>
</file>

<file path=ppt/tags/tag783.xml><?xml version="1.0" encoding="utf-8"?>
<p:tagLst xmlns:p="http://schemas.openxmlformats.org/presentationml/2006/main">
  <p:tag name="PA" val="v5.2.8"/>
</p:tagLst>
</file>

<file path=ppt/tags/tag784.xml><?xml version="1.0" encoding="utf-8"?>
<p:tagLst xmlns:p="http://schemas.openxmlformats.org/presentationml/2006/main">
  <p:tag name="PA" val="v5.2.8"/>
</p:tagLst>
</file>

<file path=ppt/tags/tag785.xml><?xml version="1.0" encoding="utf-8"?>
<p:tagLst xmlns:p="http://schemas.openxmlformats.org/presentationml/2006/main">
  <p:tag name="PA" val="v5.2.8"/>
</p:tagLst>
</file>

<file path=ppt/tags/tag786.xml><?xml version="1.0" encoding="utf-8"?>
<p:tagLst xmlns:p="http://schemas.openxmlformats.org/presentationml/2006/main">
  <p:tag name="PA" val="v5.2.8"/>
</p:tagLst>
</file>

<file path=ppt/tags/tag787.xml><?xml version="1.0" encoding="utf-8"?>
<p:tagLst xmlns:p="http://schemas.openxmlformats.org/presentationml/2006/main">
  <p:tag name="PA" val="v5.2.8"/>
</p:tagLst>
</file>

<file path=ppt/tags/tag788.xml><?xml version="1.0" encoding="utf-8"?>
<p:tagLst xmlns:p="http://schemas.openxmlformats.org/presentationml/2006/main">
  <p:tag name="PA" val="v5.2.8"/>
</p:tagLst>
</file>

<file path=ppt/tags/tag789.xml><?xml version="1.0" encoding="utf-8"?>
<p:tagLst xmlns:p="http://schemas.openxmlformats.org/presentationml/2006/main">
  <p:tag name="PA" val="v5.2.8"/>
</p:tagLst>
</file>

<file path=ppt/tags/tag79.xml><?xml version="1.0" encoding="utf-8"?>
<p:tagLst xmlns:p="http://schemas.openxmlformats.org/presentationml/2006/main">
  <p:tag name="PA" val="v5.2.8"/>
</p:tagLst>
</file>

<file path=ppt/tags/tag790.xml><?xml version="1.0" encoding="utf-8"?>
<p:tagLst xmlns:p="http://schemas.openxmlformats.org/presentationml/2006/main">
  <p:tag name="PA" val="v5.2.8"/>
</p:tagLst>
</file>

<file path=ppt/tags/tag791.xml><?xml version="1.0" encoding="utf-8"?>
<p:tagLst xmlns:p="http://schemas.openxmlformats.org/presentationml/2006/main">
  <p:tag name="PA" val="v5.2.8"/>
</p:tagLst>
</file>

<file path=ppt/tags/tag792.xml><?xml version="1.0" encoding="utf-8"?>
<p:tagLst xmlns:p="http://schemas.openxmlformats.org/presentationml/2006/main">
  <p:tag name="PA" val="v5.2.8"/>
</p:tagLst>
</file>

<file path=ppt/tags/tag793.xml><?xml version="1.0" encoding="utf-8"?>
<p:tagLst xmlns:p="http://schemas.openxmlformats.org/presentationml/2006/main">
  <p:tag name="PA" val="v5.2.8"/>
</p:tagLst>
</file>

<file path=ppt/tags/tag794.xml><?xml version="1.0" encoding="utf-8"?>
<p:tagLst xmlns:p="http://schemas.openxmlformats.org/presentationml/2006/main">
  <p:tag name="PA" val="v5.2.8"/>
</p:tagLst>
</file>

<file path=ppt/tags/tag795.xml><?xml version="1.0" encoding="utf-8"?>
<p:tagLst xmlns:p="http://schemas.openxmlformats.org/presentationml/2006/main">
  <p:tag name="PA" val="v5.2.8"/>
</p:tagLst>
</file>

<file path=ppt/tags/tag796.xml><?xml version="1.0" encoding="utf-8"?>
<p:tagLst xmlns:p="http://schemas.openxmlformats.org/presentationml/2006/main">
  <p:tag name="PA" val="v5.2.8"/>
</p:tagLst>
</file>

<file path=ppt/tags/tag797.xml><?xml version="1.0" encoding="utf-8"?>
<p:tagLst xmlns:p="http://schemas.openxmlformats.org/presentationml/2006/main">
  <p:tag name="PA" val="v5.2.8"/>
</p:tagLst>
</file>

<file path=ppt/tags/tag798.xml><?xml version="1.0" encoding="utf-8"?>
<p:tagLst xmlns:p="http://schemas.openxmlformats.org/presentationml/2006/main">
  <p:tag name="PA" val="v5.2.8"/>
</p:tagLst>
</file>

<file path=ppt/tags/tag799.xml><?xml version="1.0" encoding="utf-8"?>
<p:tagLst xmlns:p="http://schemas.openxmlformats.org/presentationml/2006/main">
  <p:tag name="PA" val="v5.2.8"/>
</p:tagLst>
</file>

<file path=ppt/tags/tag8.xml><?xml version="1.0" encoding="utf-8"?>
<p:tagLst xmlns:p="http://schemas.openxmlformats.org/presentationml/2006/main">
  <p:tag name="PA" val="v5.2.8"/>
</p:tagLst>
</file>

<file path=ppt/tags/tag80.xml><?xml version="1.0" encoding="utf-8"?>
<p:tagLst xmlns:p="http://schemas.openxmlformats.org/presentationml/2006/main">
  <p:tag name="PA" val="v5.2.8"/>
</p:tagLst>
</file>

<file path=ppt/tags/tag800.xml><?xml version="1.0" encoding="utf-8"?>
<p:tagLst xmlns:p="http://schemas.openxmlformats.org/presentationml/2006/main">
  <p:tag name="PA" val="v5.2.8"/>
</p:tagLst>
</file>

<file path=ppt/tags/tag801.xml><?xml version="1.0" encoding="utf-8"?>
<p:tagLst xmlns:p="http://schemas.openxmlformats.org/presentationml/2006/main">
  <p:tag name="PA" val="v5.2.8"/>
</p:tagLst>
</file>

<file path=ppt/tags/tag802.xml><?xml version="1.0" encoding="utf-8"?>
<p:tagLst xmlns:p="http://schemas.openxmlformats.org/presentationml/2006/main">
  <p:tag name="PA" val="v5.2.8"/>
</p:tagLst>
</file>

<file path=ppt/tags/tag803.xml><?xml version="1.0" encoding="utf-8"?>
<p:tagLst xmlns:p="http://schemas.openxmlformats.org/presentationml/2006/main">
  <p:tag name="PA" val="v5.2.8"/>
</p:tagLst>
</file>

<file path=ppt/tags/tag804.xml><?xml version="1.0" encoding="utf-8"?>
<p:tagLst xmlns:p="http://schemas.openxmlformats.org/presentationml/2006/main">
  <p:tag name="PA" val="v5.2.8"/>
</p:tagLst>
</file>

<file path=ppt/tags/tag805.xml><?xml version="1.0" encoding="utf-8"?>
<p:tagLst xmlns:p="http://schemas.openxmlformats.org/presentationml/2006/main">
  <p:tag name="PA" val="v5.2.8"/>
</p:tagLst>
</file>

<file path=ppt/tags/tag806.xml><?xml version="1.0" encoding="utf-8"?>
<p:tagLst xmlns:p="http://schemas.openxmlformats.org/presentationml/2006/main">
  <p:tag name="PA" val="v5.2.8"/>
</p:tagLst>
</file>

<file path=ppt/tags/tag807.xml><?xml version="1.0" encoding="utf-8"?>
<p:tagLst xmlns:p="http://schemas.openxmlformats.org/presentationml/2006/main">
  <p:tag name="PA" val="v5.2.8"/>
</p:tagLst>
</file>

<file path=ppt/tags/tag808.xml><?xml version="1.0" encoding="utf-8"?>
<p:tagLst xmlns:p="http://schemas.openxmlformats.org/presentationml/2006/main">
  <p:tag name="PA" val="v5.2.8"/>
</p:tagLst>
</file>

<file path=ppt/tags/tag809.xml><?xml version="1.0" encoding="utf-8"?>
<p:tagLst xmlns:p="http://schemas.openxmlformats.org/presentationml/2006/main">
  <p:tag name="PA" val="v5.2.8"/>
</p:tagLst>
</file>

<file path=ppt/tags/tag81.xml><?xml version="1.0" encoding="utf-8"?>
<p:tagLst xmlns:p="http://schemas.openxmlformats.org/presentationml/2006/main">
  <p:tag name="PA" val="v5.2.8"/>
</p:tagLst>
</file>

<file path=ppt/tags/tag810.xml><?xml version="1.0" encoding="utf-8"?>
<p:tagLst xmlns:p="http://schemas.openxmlformats.org/presentationml/2006/main">
  <p:tag name="PA" val="v5.2.8"/>
</p:tagLst>
</file>

<file path=ppt/tags/tag811.xml><?xml version="1.0" encoding="utf-8"?>
<p:tagLst xmlns:p="http://schemas.openxmlformats.org/presentationml/2006/main">
  <p:tag name="PA" val="v5.2.8"/>
</p:tagLst>
</file>

<file path=ppt/tags/tag812.xml><?xml version="1.0" encoding="utf-8"?>
<p:tagLst xmlns:p="http://schemas.openxmlformats.org/presentationml/2006/main">
  <p:tag name="PA" val="v5.2.8"/>
</p:tagLst>
</file>

<file path=ppt/tags/tag813.xml><?xml version="1.0" encoding="utf-8"?>
<p:tagLst xmlns:p="http://schemas.openxmlformats.org/presentationml/2006/main">
  <p:tag name="PA" val="v5.2.8"/>
</p:tagLst>
</file>

<file path=ppt/tags/tag814.xml><?xml version="1.0" encoding="utf-8"?>
<p:tagLst xmlns:p="http://schemas.openxmlformats.org/presentationml/2006/main">
  <p:tag name="PA" val="v5.2.8"/>
</p:tagLst>
</file>

<file path=ppt/tags/tag815.xml><?xml version="1.0" encoding="utf-8"?>
<p:tagLst xmlns:p="http://schemas.openxmlformats.org/presentationml/2006/main">
  <p:tag name="PA" val="v5.2.8"/>
</p:tagLst>
</file>

<file path=ppt/tags/tag816.xml><?xml version="1.0" encoding="utf-8"?>
<p:tagLst xmlns:p="http://schemas.openxmlformats.org/presentationml/2006/main">
  <p:tag name="PA" val="v5.2.8"/>
</p:tagLst>
</file>

<file path=ppt/tags/tag817.xml><?xml version="1.0" encoding="utf-8"?>
<p:tagLst xmlns:p="http://schemas.openxmlformats.org/presentationml/2006/main">
  <p:tag name="PA" val="v5.2.8"/>
</p:tagLst>
</file>

<file path=ppt/tags/tag818.xml><?xml version="1.0" encoding="utf-8"?>
<p:tagLst xmlns:p="http://schemas.openxmlformats.org/presentationml/2006/main">
  <p:tag name="PA" val="v5.2.8"/>
</p:tagLst>
</file>

<file path=ppt/tags/tag819.xml><?xml version="1.0" encoding="utf-8"?>
<p:tagLst xmlns:p="http://schemas.openxmlformats.org/presentationml/2006/main">
  <p:tag name="PA" val="v5.2.8"/>
</p:tagLst>
</file>

<file path=ppt/tags/tag82.xml><?xml version="1.0" encoding="utf-8"?>
<p:tagLst xmlns:p="http://schemas.openxmlformats.org/presentationml/2006/main">
  <p:tag name="PA" val="v5.2.8"/>
</p:tagLst>
</file>

<file path=ppt/tags/tag820.xml><?xml version="1.0" encoding="utf-8"?>
<p:tagLst xmlns:p="http://schemas.openxmlformats.org/presentationml/2006/main">
  <p:tag name="PA" val="v5.2.8"/>
</p:tagLst>
</file>

<file path=ppt/tags/tag821.xml><?xml version="1.0" encoding="utf-8"?>
<p:tagLst xmlns:p="http://schemas.openxmlformats.org/presentationml/2006/main">
  <p:tag name="PA" val="v5.2.8"/>
</p:tagLst>
</file>

<file path=ppt/tags/tag822.xml><?xml version="1.0" encoding="utf-8"?>
<p:tagLst xmlns:p="http://schemas.openxmlformats.org/presentationml/2006/main">
  <p:tag name="PA" val="v5.2.8"/>
</p:tagLst>
</file>

<file path=ppt/tags/tag823.xml><?xml version="1.0" encoding="utf-8"?>
<p:tagLst xmlns:p="http://schemas.openxmlformats.org/presentationml/2006/main">
  <p:tag name="PA" val="v5.2.8"/>
</p:tagLst>
</file>

<file path=ppt/tags/tag824.xml><?xml version="1.0" encoding="utf-8"?>
<p:tagLst xmlns:p="http://schemas.openxmlformats.org/presentationml/2006/main">
  <p:tag name="PA" val="v5.2.8"/>
</p:tagLst>
</file>

<file path=ppt/tags/tag825.xml><?xml version="1.0" encoding="utf-8"?>
<p:tagLst xmlns:p="http://schemas.openxmlformats.org/presentationml/2006/main">
  <p:tag name="PA" val="v5.2.8"/>
</p:tagLst>
</file>

<file path=ppt/tags/tag826.xml><?xml version="1.0" encoding="utf-8"?>
<p:tagLst xmlns:p="http://schemas.openxmlformats.org/presentationml/2006/main">
  <p:tag name="PA" val="v5.2.8"/>
</p:tagLst>
</file>

<file path=ppt/tags/tag827.xml><?xml version="1.0" encoding="utf-8"?>
<p:tagLst xmlns:p="http://schemas.openxmlformats.org/presentationml/2006/main">
  <p:tag name="PA" val="v5.2.8"/>
</p:tagLst>
</file>

<file path=ppt/tags/tag828.xml><?xml version="1.0" encoding="utf-8"?>
<p:tagLst xmlns:p="http://schemas.openxmlformats.org/presentationml/2006/main">
  <p:tag name="PA" val="v5.2.8"/>
</p:tagLst>
</file>

<file path=ppt/tags/tag829.xml><?xml version="1.0" encoding="utf-8"?>
<p:tagLst xmlns:p="http://schemas.openxmlformats.org/presentationml/2006/main">
  <p:tag name="PA" val="v5.2.8"/>
</p:tagLst>
</file>

<file path=ppt/tags/tag83.xml><?xml version="1.0" encoding="utf-8"?>
<p:tagLst xmlns:p="http://schemas.openxmlformats.org/presentationml/2006/main">
  <p:tag name="PA" val="v5.2.8"/>
</p:tagLst>
</file>

<file path=ppt/tags/tag830.xml><?xml version="1.0" encoding="utf-8"?>
<p:tagLst xmlns:p="http://schemas.openxmlformats.org/presentationml/2006/main">
  <p:tag name="PA" val="v5.2.8"/>
</p:tagLst>
</file>

<file path=ppt/tags/tag831.xml><?xml version="1.0" encoding="utf-8"?>
<p:tagLst xmlns:p="http://schemas.openxmlformats.org/presentationml/2006/main">
  <p:tag name="PA" val="v5.2.8"/>
</p:tagLst>
</file>

<file path=ppt/tags/tag832.xml><?xml version="1.0" encoding="utf-8"?>
<p:tagLst xmlns:p="http://schemas.openxmlformats.org/presentationml/2006/main">
  <p:tag name="PA" val="v5.2.8"/>
</p:tagLst>
</file>

<file path=ppt/tags/tag833.xml><?xml version="1.0" encoding="utf-8"?>
<p:tagLst xmlns:p="http://schemas.openxmlformats.org/presentationml/2006/main">
  <p:tag name="PA" val="v5.2.8"/>
</p:tagLst>
</file>

<file path=ppt/tags/tag834.xml><?xml version="1.0" encoding="utf-8"?>
<p:tagLst xmlns:p="http://schemas.openxmlformats.org/presentationml/2006/main">
  <p:tag name="PA" val="v5.2.8"/>
</p:tagLst>
</file>

<file path=ppt/tags/tag835.xml><?xml version="1.0" encoding="utf-8"?>
<p:tagLst xmlns:p="http://schemas.openxmlformats.org/presentationml/2006/main">
  <p:tag name="PA" val="v5.2.8"/>
</p:tagLst>
</file>

<file path=ppt/tags/tag836.xml><?xml version="1.0" encoding="utf-8"?>
<p:tagLst xmlns:p="http://schemas.openxmlformats.org/presentationml/2006/main">
  <p:tag name="PA" val="v5.2.8"/>
</p:tagLst>
</file>

<file path=ppt/tags/tag837.xml><?xml version="1.0" encoding="utf-8"?>
<p:tagLst xmlns:p="http://schemas.openxmlformats.org/presentationml/2006/main">
  <p:tag name="PA" val="v5.2.8"/>
</p:tagLst>
</file>

<file path=ppt/tags/tag838.xml><?xml version="1.0" encoding="utf-8"?>
<p:tagLst xmlns:p="http://schemas.openxmlformats.org/presentationml/2006/main">
  <p:tag name="PA" val="v5.2.8"/>
</p:tagLst>
</file>

<file path=ppt/tags/tag839.xml><?xml version="1.0" encoding="utf-8"?>
<p:tagLst xmlns:p="http://schemas.openxmlformats.org/presentationml/2006/main">
  <p:tag name="PA" val="v5.2.8"/>
</p:tagLst>
</file>

<file path=ppt/tags/tag84.xml><?xml version="1.0" encoding="utf-8"?>
<p:tagLst xmlns:p="http://schemas.openxmlformats.org/presentationml/2006/main">
  <p:tag name="PA" val="v5.2.8"/>
</p:tagLst>
</file>

<file path=ppt/tags/tag840.xml><?xml version="1.0" encoding="utf-8"?>
<p:tagLst xmlns:p="http://schemas.openxmlformats.org/presentationml/2006/main">
  <p:tag name="PA" val="v5.2.8"/>
</p:tagLst>
</file>

<file path=ppt/tags/tag841.xml><?xml version="1.0" encoding="utf-8"?>
<p:tagLst xmlns:p="http://schemas.openxmlformats.org/presentationml/2006/main">
  <p:tag name="PA" val="v5.2.8"/>
</p:tagLst>
</file>

<file path=ppt/tags/tag842.xml><?xml version="1.0" encoding="utf-8"?>
<p:tagLst xmlns:p="http://schemas.openxmlformats.org/presentationml/2006/main">
  <p:tag name="PA" val="v5.2.8"/>
</p:tagLst>
</file>

<file path=ppt/tags/tag843.xml><?xml version="1.0" encoding="utf-8"?>
<p:tagLst xmlns:p="http://schemas.openxmlformats.org/presentationml/2006/main">
  <p:tag name="PA" val="v5.2.8"/>
</p:tagLst>
</file>

<file path=ppt/tags/tag844.xml><?xml version="1.0" encoding="utf-8"?>
<p:tagLst xmlns:p="http://schemas.openxmlformats.org/presentationml/2006/main">
  <p:tag name="PA" val="v5.2.8"/>
</p:tagLst>
</file>

<file path=ppt/tags/tag845.xml><?xml version="1.0" encoding="utf-8"?>
<p:tagLst xmlns:p="http://schemas.openxmlformats.org/presentationml/2006/main">
  <p:tag name="PA" val="v5.2.8"/>
</p:tagLst>
</file>

<file path=ppt/tags/tag846.xml><?xml version="1.0" encoding="utf-8"?>
<p:tagLst xmlns:p="http://schemas.openxmlformats.org/presentationml/2006/main">
  <p:tag name="PA" val="v5.2.8"/>
</p:tagLst>
</file>

<file path=ppt/tags/tag847.xml><?xml version="1.0" encoding="utf-8"?>
<p:tagLst xmlns:p="http://schemas.openxmlformats.org/presentationml/2006/main">
  <p:tag name="PA" val="v5.2.8"/>
</p:tagLst>
</file>

<file path=ppt/tags/tag848.xml><?xml version="1.0" encoding="utf-8"?>
<p:tagLst xmlns:p="http://schemas.openxmlformats.org/presentationml/2006/main">
  <p:tag name="PA" val="v5.2.8"/>
</p:tagLst>
</file>

<file path=ppt/tags/tag849.xml><?xml version="1.0" encoding="utf-8"?>
<p:tagLst xmlns:p="http://schemas.openxmlformats.org/presentationml/2006/main">
  <p:tag name="PA" val="v5.2.8"/>
</p:tagLst>
</file>

<file path=ppt/tags/tag85.xml><?xml version="1.0" encoding="utf-8"?>
<p:tagLst xmlns:p="http://schemas.openxmlformats.org/presentationml/2006/main">
  <p:tag name="PA" val="v5.2.8"/>
</p:tagLst>
</file>

<file path=ppt/tags/tag850.xml><?xml version="1.0" encoding="utf-8"?>
<p:tagLst xmlns:p="http://schemas.openxmlformats.org/presentationml/2006/main">
  <p:tag name="PA" val="v5.2.8"/>
</p:tagLst>
</file>

<file path=ppt/tags/tag851.xml><?xml version="1.0" encoding="utf-8"?>
<p:tagLst xmlns:p="http://schemas.openxmlformats.org/presentationml/2006/main">
  <p:tag name="PA" val="v5.2.8"/>
</p:tagLst>
</file>

<file path=ppt/tags/tag852.xml><?xml version="1.0" encoding="utf-8"?>
<p:tagLst xmlns:p="http://schemas.openxmlformats.org/presentationml/2006/main">
  <p:tag name="PA" val="v5.2.8"/>
</p:tagLst>
</file>

<file path=ppt/tags/tag853.xml><?xml version="1.0" encoding="utf-8"?>
<p:tagLst xmlns:p="http://schemas.openxmlformats.org/presentationml/2006/main">
  <p:tag name="PA" val="v5.2.8"/>
</p:tagLst>
</file>

<file path=ppt/tags/tag854.xml><?xml version="1.0" encoding="utf-8"?>
<p:tagLst xmlns:p="http://schemas.openxmlformats.org/presentationml/2006/main">
  <p:tag name="PA" val="v5.2.8"/>
</p:tagLst>
</file>

<file path=ppt/tags/tag855.xml><?xml version="1.0" encoding="utf-8"?>
<p:tagLst xmlns:p="http://schemas.openxmlformats.org/presentationml/2006/main">
  <p:tag name="PA" val="v5.2.8"/>
</p:tagLst>
</file>

<file path=ppt/tags/tag856.xml><?xml version="1.0" encoding="utf-8"?>
<p:tagLst xmlns:p="http://schemas.openxmlformats.org/presentationml/2006/main">
  <p:tag name="PA" val="v5.2.8"/>
</p:tagLst>
</file>

<file path=ppt/tags/tag857.xml><?xml version="1.0" encoding="utf-8"?>
<p:tagLst xmlns:p="http://schemas.openxmlformats.org/presentationml/2006/main">
  <p:tag name="PA" val="v5.2.8"/>
</p:tagLst>
</file>

<file path=ppt/tags/tag858.xml><?xml version="1.0" encoding="utf-8"?>
<p:tagLst xmlns:p="http://schemas.openxmlformats.org/presentationml/2006/main">
  <p:tag name="PA" val="v5.2.8"/>
</p:tagLst>
</file>

<file path=ppt/tags/tag859.xml><?xml version="1.0" encoding="utf-8"?>
<p:tagLst xmlns:p="http://schemas.openxmlformats.org/presentationml/2006/main">
  <p:tag name="PA" val="v5.2.8"/>
</p:tagLst>
</file>

<file path=ppt/tags/tag86.xml><?xml version="1.0" encoding="utf-8"?>
<p:tagLst xmlns:p="http://schemas.openxmlformats.org/presentationml/2006/main">
  <p:tag name="PA" val="v5.2.8"/>
</p:tagLst>
</file>

<file path=ppt/tags/tag860.xml><?xml version="1.0" encoding="utf-8"?>
<p:tagLst xmlns:p="http://schemas.openxmlformats.org/presentationml/2006/main">
  <p:tag name="PA" val="v5.2.8"/>
</p:tagLst>
</file>

<file path=ppt/tags/tag861.xml><?xml version="1.0" encoding="utf-8"?>
<p:tagLst xmlns:p="http://schemas.openxmlformats.org/presentationml/2006/main">
  <p:tag name="PA" val="v5.2.8"/>
</p:tagLst>
</file>

<file path=ppt/tags/tag862.xml><?xml version="1.0" encoding="utf-8"?>
<p:tagLst xmlns:p="http://schemas.openxmlformats.org/presentationml/2006/main">
  <p:tag name="PA" val="v5.2.8"/>
</p:tagLst>
</file>

<file path=ppt/tags/tag863.xml><?xml version="1.0" encoding="utf-8"?>
<p:tagLst xmlns:p="http://schemas.openxmlformats.org/presentationml/2006/main">
  <p:tag name="PA" val="v5.2.8"/>
</p:tagLst>
</file>

<file path=ppt/tags/tag864.xml><?xml version="1.0" encoding="utf-8"?>
<p:tagLst xmlns:p="http://schemas.openxmlformats.org/presentationml/2006/main">
  <p:tag name="PA" val="v5.2.8"/>
</p:tagLst>
</file>

<file path=ppt/tags/tag865.xml><?xml version="1.0" encoding="utf-8"?>
<p:tagLst xmlns:p="http://schemas.openxmlformats.org/presentationml/2006/main">
  <p:tag name="PA" val="v5.2.8"/>
</p:tagLst>
</file>

<file path=ppt/tags/tag866.xml><?xml version="1.0" encoding="utf-8"?>
<p:tagLst xmlns:p="http://schemas.openxmlformats.org/presentationml/2006/main">
  <p:tag name="PA" val="v5.2.8"/>
</p:tagLst>
</file>

<file path=ppt/tags/tag867.xml><?xml version="1.0" encoding="utf-8"?>
<p:tagLst xmlns:p="http://schemas.openxmlformats.org/presentationml/2006/main">
  <p:tag name="PA" val="v5.2.8"/>
</p:tagLst>
</file>

<file path=ppt/tags/tag868.xml><?xml version="1.0" encoding="utf-8"?>
<p:tagLst xmlns:p="http://schemas.openxmlformats.org/presentationml/2006/main">
  <p:tag name="PA" val="v5.2.8"/>
</p:tagLst>
</file>

<file path=ppt/tags/tag869.xml><?xml version="1.0" encoding="utf-8"?>
<p:tagLst xmlns:p="http://schemas.openxmlformats.org/presentationml/2006/main">
  <p:tag name="PA" val="v5.2.8"/>
</p:tagLst>
</file>

<file path=ppt/tags/tag87.xml><?xml version="1.0" encoding="utf-8"?>
<p:tagLst xmlns:p="http://schemas.openxmlformats.org/presentationml/2006/main">
  <p:tag name="PA" val="v5.2.8"/>
</p:tagLst>
</file>

<file path=ppt/tags/tag870.xml><?xml version="1.0" encoding="utf-8"?>
<p:tagLst xmlns:p="http://schemas.openxmlformats.org/presentationml/2006/main">
  <p:tag name="PA" val="v5.2.8"/>
</p:tagLst>
</file>

<file path=ppt/tags/tag871.xml><?xml version="1.0" encoding="utf-8"?>
<p:tagLst xmlns:p="http://schemas.openxmlformats.org/presentationml/2006/main">
  <p:tag name="PA" val="v5.2.8"/>
</p:tagLst>
</file>

<file path=ppt/tags/tag872.xml><?xml version="1.0" encoding="utf-8"?>
<p:tagLst xmlns:p="http://schemas.openxmlformats.org/presentationml/2006/main">
  <p:tag name="PA" val="v5.2.8"/>
</p:tagLst>
</file>

<file path=ppt/tags/tag873.xml><?xml version="1.0" encoding="utf-8"?>
<p:tagLst xmlns:p="http://schemas.openxmlformats.org/presentationml/2006/main">
  <p:tag name="PA" val="v5.2.8"/>
</p:tagLst>
</file>

<file path=ppt/tags/tag874.xml><?xml version="1.0" encoding="utf-8"?>
<p:tagLst xmlns:p="http://schemas.openxmlformats.org/presentationml/2006/main">
  <p:tag name="PA" val="v5.2.8"/>
</p:tagLst>
</file>

<file path=ppt/tags/tag875.xml><?xml version="1.0" encoding="utf-8"?>
<p:tagLst xmlns:p="http://schemas.openxmlformats.org/presentationml/2006/main">
  <p:tag name="PA" val="v5.2.8"/>
</p:tagLst>
</file>

<file path=ppt/tags/tag876.xml><?xml version="1.0" encoding="utf-8"?>
<p:tagLst xmlns:p="http://schemas.openxmlformats.org/presentationml/2006/main">
  <p:tag name="PA" val="v5.2.8"/>
</p:tagLst>
</file>

<file path=ppt/tags/tag877.xml><?xml version="1.0" encoding="utf-8"?>
<p:tagLst xmlns:p="http://schemas.openxmlformats.org/presentationml/2006/main">
  <p:tag name="PA" val="v5.2.8"/>
</p:tagLst>
</file>

<file path=ppt/tags/tag878.xml><?xml version="1.0" encoding="utf-8"?>
<p:tagLst xmlns:p="http://schemas.openxmlformats.org/presentationml/2006/main">
  <p:tag name="PA" val="v5.2.8"/>
</p:tagLst>
</file>

<file path=ppt/tags/tag879.xml><?xml version="1.0" encoding="utf-8"?>
<p:tagLst xmlns:p="http://schemas.openxmlformats.org/presentationml/2006/main">
  <p:tag name="PA" val="v5.2.8"/>
</p:tagLst>
</file>

<file path=ppt/tags/tag88.xml><?xml version="1.0" encoding="utf-8"?>
<p:tagLst xmlns:p="http://schemas.openxmlformats.org/presentationml/2006/main">
  <p:tag name="PA" val="v5.2.8"/>
</p:tagLst>
</file>

<file path=ppt/tags/tag880.xml><?xml version="1.0" encoding="utf-8"?>
<p:tagLst xmlns:p="http://schemas.openxmlformats.org/presentationml/2006/main">
  <p:tag name="PA" val="v5.2.8"/>
</p:tagLst>
</file>

<file path=ppt/tags/tag881.xml><?xml version="1.0" encoding="utf-8"?>
<p:tagLst xmlns:p="http://schemas.openxmlformats.org/presentationml/2006/main">
  <p:tag name="PA" val="v5.2.8"/>
</p:tagLst>
</file>

<file path=ppt/tags/tag882.xml><?xml version="1.0" encoding="utf-8"?>
<p:tagLst xmlns:p="http://schemas.openxmlformats.org/presentationml/2006/main">
  <p:tag name="PA" val="v5.2.8"/>
</p:tagLst>
</file>

<file path=ppt/tags/tag883.xml><?xml version="1.0" encoding="utf-8"?>
<p:tagLst xmlns:p="http://schemas.openxmlformats.org/presentationml/2006/main">
  <p:tag name="PA" val="v5.2.8"/>
</p:tagLst>
</file>

<file path=ppt/tags/tag884.xml><?xml version="1.0" encoding="utf-8"?>
<p:tagLst xmlns:p="http://schemas.openxmlformats.org/presentationml/2006/main">
  <p:tag name="PA" val="v5.2.8"/>
</p:tagLst>
</file>

<file path=ppt/tags/tag885.xml><?xml version="1.0" encoding="utf-8"?>
<p:tagLst xmlns:p="http://schemas.openxmlformats.org/presentationml/2006/main">
  <p:tag name="PA" val="v5.2.8"/>
</p:tagLst>
</file>

<file path=ppt/tags/tag886.xml><?xml version="1.0" encoding="utf-8"?>
<p:tagLst xmlns:p="http://schemas.openxmlformats.org/presentationml/2006/main">
  <p:tag name="PA" val="v5.2.8"/>
</p:tagLst>
</file>

<file path=ppt/tags/tag887.xml><?xml version="1.0" encoding="utf-8"?>
<p:tagLst xmlns:p="http://schemas.openxmlformats.org/presentationml/2006/main">
  <p:tag name="PA" val="v5.2.8"/>
</p:tagLst>
</file>

<file path=ppt/tags/tag888.xml><?xml version="1.0" encoding="utf-8"?>
<p:tagLst xmlns:p="http://schemas.openxmlformats.org/presentationml/2006/main">
  <p:tag name="PA" val="v5.2.8"/>
</p:tagLst>
</file>

<file path=ppt/tags/tag889.xml><?xml version="1.0" encoding="utf-8"?>
<p:tagLst xmlns:p="http://schemas.openxmlformats.org/presentationml/2006/main">
  <p:tag name="PA" val="v5.2.8"/>
</p:tagLst>
</file>

<file path=ppt/tags/tag89.xml><?xml version="1.0" encoding="utf-8"?>
<p:tagLst xmlns:p="http://schemas.openxmlformats.org/presentationml/2006/main">
  <p:tag name="PA" val="v5.2.8"/>
</p:tagLst>
</file>

<file path=ppt/tags/tag890.xml><?xml version="1.0" encoding="utf-8"?>
<p:tagLst xmlns:p="http://schemas.openxmlformats.org/presentationml/2006/main">
  <p:tag name="PA" val="v5.2.8"/>
</p:tagLst>
</file>

<file path=ppt/tags/tag891.xml><?xml version="1.0" encoding="utf-8"?>
<p:tagLst xmlns:p="http://schemas.openxmlformats.org/presentationml/2006/main">
  <p:tag name="PA" val="v5.2.8"/>
</p:tagLst>
</file>

<file path=ppt/tags/tag892.xml><?xml version="1.0" encoding="utf-8"?>
<p:tagLst xmlns:p="http://schemas.openxmlformats.org/presentationml/2006/main">
  <p:tag name="PA" val="v5.2.8"/>
</p:tagLst>
</file>

<file path=ppt/tags/tag893.xml><?xml version="1.0" encoding="utf-8"?>
<p:tagLst xmlns:p="http://schemas.openxmlformats.org/presentationml/2006/main">
  <p:tag name="PA" val="v5.2.8"/>
</p:tagLst>
</file>

<file path=ppt/tags/tag894.xml><?xml version="1.0" encoding="utf-8"?>
<p:tagLst xmlns:p="http://schemas.openxmlformats.org/presentationml/2006/main">
  <p:tag name="PA" val="v5.2.8"/>
</p:tagLst>
</file>

<file path=ppt/tags/tag895.xml><?xml version="1.0" encoding="utf-8"?>
<p:tagLst xmlns:p="http://schemas.openxmlformats.org/presentationml/2006/main">
  <p:tag name="PA" val="v5.2.8"/>
</p:tagLst>
</file>

<file path=ppt/tags/tag896.xml><?xml version="1.0" encoding="utf-8"?>
<p:tagLst xmlns:p="http://schemas.openxmlformats.org/presentationml/2006/main">
  <p:tag name="PA" val="v5.2.8"/>
</p:tagLst>
</file>

<file path=ppt/tags/tag897.xml><?xml version="1.0" encoding="utf-8"?>
<p:tagLst xmlns:p="http://schemas.openxmlformats.org/presentationml/2006/main">
  <p:tag name="PA" val="v5.2.8"/>
</p:tagLst>
</file>

<file path=ppt/tags/tag898.xml><?xml version="1.0" encoding="utf-8"?>
<p:tagLst xmlns:p="http://schemas.openxmlformats.org/presentationml/2006/main">
  <p:tag name="PA" val="v5.2.8"/>
</p:tagLst>
</file>

<file path=ppt/tags/tag899.xml><?xml version="1.0" encoding="utf-8"?>
<p:tagLst xmlns:p="http://schemas.openxmlformats.org/presentationml/2006/main">
  <p:tag name="PA" val="v5.2.8"/>
</p:tagLst>
</file>

<file path=ppt/tags/tag9.xml><?xml version="1.0" encoding="utf-8"?>
<p:tagLst xmlns:p="http://schemas.openxmlformats.org/presentationml/2006/main">
  <p:tag name="PA" val="v5.2.8"/>
</p:tagLst>
</file>

<file path=ppt/tags/tag90.xml><?xml version="1.0" encoding="utf-8"?>
<p:tagLst xmlns:p="http://schemas.openxmlformats.org/presentationml/2006/main">
  <p:tag name="PA" val="v5.2.8"/>
</p:tagLst>
</file>

<file path=ppt/tags/tag900.xml><?xml version="1.0" encoding="utf-8"?>
<p:tagLst xmlns:p="http://schemas.openxmlformats.org/presentationml/2006/main">
  <p:tag name="PA" val="v5.2.8"/>
</p:tagLst>
</file>

<file path=ppt/tags/tag901.xml><?xml version="1.0" encoding="utf-8"?>
<p:tagLst xmlns:p="http://schemas.openxmlformats.org/presentationml/2006/main">
  <p:tag name="PA" val="v5.2.8"/>
</p:tagLst>
</file>

<file path=ppt/tags/tag902.xml><?xml version="1.0" encoding="utf-8"?>
<p:tagLst xmlns:p="http://schemas.openxmlformats.org/presentationml/2006/main">
  <p:tag name="PA" val="v5.2.8"/>
</p:tagLst>
</file>

<file path=ppt/tags/tag903.xml><?xml version="1.0" encoding="utf-8"?>
<p:tagLst xmlns:p="http://schemas.openxmlformats.org/presentationml/2006/main">
  <p:tag name="PA" val="v5.2.8"/>
</p:tagLst>
</file>

<file path=ppt/tags/tag904.xml><?xml version="1.0" encoding="utf-8"?>
<p:tagLst xmlns:p="http://schemas.openxmlformats.org/presentationml/2006/main">
  <p:tag name="PA" val="v5.2.8"/>
</p:tagLst>
</file>

<file path=ppt/tags/tag905.xml><?xml version="1.0" encoding="utf-8"?>
<p:tagLst xmlns:p="http://schemas.openxmlformats.org/presentationml/2006/main">
  <p:tag name="PA" val="v5.2.8"/>
</p:tagLst>
</file>

<file path=ppt/tags/tag906.xml><?xml version="1.0" encoding="utf-8"?>
<p:tagLst xmlns:p="http://schemas.openxmlformats.org/presentationml/2006/main">
  <p:tag name="PA" val="v5.2.8"/>
</p:tagLst>
</file>

<file path=ppt/tags/tag907.xml><?xml version="1.0" encoding="utf-8"?>
<p:tagLst xmlns:p="http://schemas.openxmlformats.org/presentationml/2006/main">
  <p:tag name="PA" val="v5.2.8"/>
</p:tagLst>
</file>

<file path=ppt/tags/tag908.xml><?xml version="1.0" encoding="utf-8"?>
<p:tagLst xmlns:p="http://schemas.openxmlformats.org/presentationml/2006/main">
  <p:tag name="PA" val="v5.2.8"/>
</p:tagLst>
</file>

<file path=ppt/tags/tag909.xml><?xml version="1.0" encoding="utf-8"?>
<p:tagLst xmlns:p="http://schemas.openxmlformats.org/presentationml/2006/main">
  <p:tag name="PA" val="v5.2.8"/>
</p:tagLst>
</file>

<file path=ppt/tags/tag91.xml><?xml version="1.0" encoding="utf-8"?>
<p:tagLst xmlns:p="http://schemas.openxmlformats.org/presentationml/2006/main">
  <p:tag name="PA" val="v5.2.8"/>
</p:tagLst>
</file>

<file path=ppt/tags/tag910.xml><?xml version="1.0" encoding="utf-8"?>
<p:tagLst xmlns:p="http://schemas.openxmlformats.org/presentationml/2006/main">
  <p:tag name="PA" val="v5.2.8"/>
</p:tagLst>
</file>

<file path=ppt/tags/tag911.xml><?xml version="1.0" encoding="utf-8"?>
<p:tagLst xmlns:p="http://schemas.openxmlformats.org/presentationml/2006/main">
  <p:tag name="PA" val="v5.2.8"/>
</p:tagLst>
</file>

<file path=ppt/tags/tag912.xml><?xml version="1.0" encoding="utf-8"?>
<p:tagLst xmlns:p="http://schemas.openxmlformats.org/presentationml/2006/main">
  <p:tag name="PA" val="v5.2.8"/>
</p:tagLst>
</file>

<file path=ppt/tags/tag913.xml><?xml version="1.0" encoding="utf-8"?>
<p:tagLst xmlns:p="http://schemas.openxmlformats.org/presentationml/2006/main">
  <p:tag name="PA" val="v5.2.8"/>
</p:tagLst>
</file>

<file path=ppt/tags/tag914.xml><?xml version="1.0" encoding="utf-8"?>
<p:tagLst xmlns:p="http://schemas.openxmlformats.org/presentationml/2006/main">
  <p:tag name="PA" val="v5.2.8"/>
</p:tagLst>
</file>

<file path=ppt/tags/tag915.xml><?xml version="1.0" encoding="utf-8"?>
<p:tagLst xmlns:p="http://schemas.openxmlformats.org/presentationml/2006/main">
  <p:tag name="PA" val="v5.2.8"/>
</p:tagLst>
</file>

<file path=ppt/tags/tag916.xml><?xml version="1.0" encoding="utf-8"?>
<p:tagLst xmlns:p="http://schemas.openxmlformats.org/presentationml/2006/main">
  <p:tag name="PA" val="v5.2.8"/>
</p:tagLst>
</file>

<file path=ppt/tags/tag917.xml><?xml version="1.0" encoding="utf-8"?>
<p:tagLst xmlns:p="http://schemas.openxmlformats.org/presentationml/2006/main">
  <p:tag name="PA" val="v5.2.8"/>
</p:tagLst>
</file>

<file path=ppt/tags/tag918.xml><?xml version="1.0" encoding="utf-8"?>
<p:tagLst xmlns:p="http://schemas.openxmlformats.org/presentationml/2006/main">
  <p:tag name="PA" val="v5.2.8"/>
</p:tagLst>
</file>

<file path=ppt/tags/tag919.xml><?xml version="1.0" encoding="utf-8"?>
<p:tagLst xmlns:p="http://schemas.openxmlformats.org/presentationml/2006/main">
  <p:tag name="PA" val="v5.2.8"/>
</p:tagLst>
</file>

<file path=ppt/tags/tag92.xml><?xml version="1.0" encoding="utf-8"?>
<p:tagLst xmlns:p="http://schemas.openxmlformats.org/presentationml/2006/main">
  <p:tag name="PA" val="v5.2.8"/>
</p:tagLst>
</file>

<file path=ppt/tags/tag920.xml><?xml version="1.0" encoding="utf-8"?>
<p:tagLst xmlns:p="http://schemas.openxmlformats.org/presentationml/2006/main">
  <p:tag name="PA" val="v5.2.8"/>
</p:tagLst>
</file>

<file path=ppt/tags/tag921.xml><?xml version="1.0" encoding="utf-8"?>
<p:tagLst xmlns:p="http://schemas.openxmlformats.org/presentationml/2006/main">
  <p:tag name="PA" val="v5.2.8"/>
</p:tagLst>
</file>

<file path=ppt/tags/tag922.xml><?xml version="1.0" encoding="utf-8"?>
<p:tagLst xmlns:p="http://schemas.openxmlformats.org/presentationml/2006/main">
  <p:tag name="PA" val="v5.2.8"/>
</p:tagLst>
</file>

<file path=ppt/tags/tag923.xml><?xml version="1.0" encoding="utf-8"?>
<p:tagLst xmlns:p="http://schemas.openxmlformats.org/presentationml/2006/main">
  <p:tag name="PA" val="v5.2.8"/>
</p:tagLst>
</file>

<file path=ppt/tags/tag924.xml><?xml version="1.0" encoding="utf-8"?>
<p:tagLst xmlns:p="http://schemas.openxmlformats.org/presentationml/2006/main">
  <p:tag name="PA" val="v5.2.8"/>
</p:tagLst>
</file>

<file path=ppt/tags/tag925.xml><?xml version="1.0" encoding="utf-8"?>
<p:tagLst xmlns:p="http://schemas.openxmlformats.org/presentationml/2006/main">
  <p:tag name="PA" val="v5.2.8"/>
</p:tagLst>
</file>

<file path=ppt/tags/tag926.xml><?xml version="1.0" encoding="utf-8"?>
<p:tagLst xmlns:p="http://schemas.openxmlformats.org/presentationml/2006/main">
  <p:tag name="PA" val="v5.2.8"/>
</p:tagLst>
</file>

<file path=ppt/tags/tag927.xml><?xml version="1.0" encoding="utf-8"?>
<p:tagLst xmlns:p="http://schemas.openxmlformats.org/presentationml/2006/main">
  <p:tag name="PA" val="v5.2.8"/>
</p:tagLst>
</file>

<file path=ppt/tags/tag928.xml><?xml version="1.0" encoding="utf-8"?>
<p:tagLst xmlns:p="http://schemas.openxmlformats.org/presentationml/2006/main">
  <p:tag name="PA" val="v5.2.8"/>
</p:tagLst>
</file>

<file path=ppt/tags/tag929.xml><?xml version="1.0" encoding="utf-8"?>
<p:tagLst xmlns:p="http://schemas.openxmlformats.org/presentationml/2006/main">
  <p:tag name="PA" val="v5.2.8"/>
</p:tagLst>
</file>

<file path=ppt/tags/tag93.xml><?xml version="1.0" encoding="utf-8"?>
<p:tagLst xmlns:p="http://schemas.openxmlformats.org/presentationml/2006/main">
  <p:tag name="PA" val="v5.2.8"/>
</p:tagLst>
</file>

<file path=ppt/tags/tag930.xml><?xml version="1.0" encoding="utf-8"?>
<p:tagLst xmlns:p="http://schemas.openxmlformats.org/presentationml/2006/main">
  <p:tag name="PA" val="v5.2.8"/>
</p:tagLst>
</file>

<file path=ppt/tags/tag931.xml><?xml version="1.0" encoding="utf-8"?>
<p:tagLst xmlns:p="http://schemas.openxmlformats.org/presentationml/2006/main">
  <p:tag name="PA" val="v5.2.8"/>
</p:tagLst>
</file>

<file path=ppt/tags/tag932.xml><?xml version="1.0" encoding="utf-8"?>
<p:tagLst xmlns:p="http://schemas.openxmlformats.org/presentationml/2006/main">
  <p:tag name="PA" val="v5.2.8"/>
</p:tagLst>
</file>

<file path=ppt/tags/tag933.xml><?xml version="1.0" encoding="utf-8"?>
<p:tagLst xmlns:p="http://schemas.openxmlformats.org/presentationml/2006/main">
  <p:tag name="PA" val="v5.2.8"/>
</p:tagLst>
</file>

<file path=ppt/tags/tag934.xml><?xml version="1.0" encoding="utf-8"?>
<p:tagLst xmlns:p="http://schemas.openxmlformats.org/presentationml/2006/main">
  <p:tag name="PA" val="v5.2.8"/>
</p:tagLst>
</file>

<file path=ppt/tags/tag935.xml><?xml version="1.0" encoding="utf-8"?>
<p:tagLst xmlns:p="http://schemas.openxmlformats.org/presentationml/2006/main">
  <p:tag name="PA" val="v5.2.8"/>
</p:tagLst>
</file>

<file path=ppt/tags/tag936.xml><?xml version="1.0" encoding="utf-8"?>
<p:tagLst xmlns:p="http://schemas.openxmlformats.org/presentationml/2006/main">
  <p:tag name="PA" val="v5.2.8"/>
</p:tagLst>
</file>

<file path=ppt/tags/tag937.xml><?xml version="1.0" encoding="utf-8"?>
<p:tagLst xmlns:p="http://schemas.openxmlformats.org/presentationml/2006/main">
  <p:tag name="PA" val="v5.2.8"/>
</p:tagLst>
</file>

<file path=ppt/tags/tag938.xml><?xml version="1.0" encoding="utf-8"?>
<p:tagLst xmlns:p="http://schemas.openxmlformats.org/presentationml/2006/main">
  <p:tag name="PA" val="v5.2.8"/>
</p:tagLst>
</file>

<file path=ppt/tags/tag939.xml><?xml version="1.0" encoding="utf-8"?>
<p:tagLst xmlns:p="http://schemas.openxmlformats.org/presentationml/2006/main">
  <p:tag name="PA" val="v5.2.8"/>
</p:tagLst>
</file>

<file path=ppt/tags/tag94.xml><?xml version="1.0" encoding="utf-8"?>
<p:tagLst xmlns:p="http://schemas.openxmlformats.org/presentationml/2006/main">
  <p:tag name="PA" val="v5.2.8"/>
</p:tagLst>
</file>

<file path=ppt/tags/tag940.xml><?xml version="1.0" encoding="utf-8"?>
<p:tagLst xmlns:p="http://schemas.openxmlformats.org/presentationml/2006/main">
  <p:tag name="PA" val="v5.2.8"/>
</p:tagLst>
</file>

<file path=ppt/tags/tag941.xml><?xml version="1.0" encoding="utf-8"?>
<p:tagLst xmlns:p="http://schemas.openxmlformats.org/presentationml/2006/main">
  <p:tag name="PA" val="v5.2.8"/>
</p:tagLst>
</file>

<file path=ppt/tags/tag942.xml><?xml version="1.0" encoding="utf-8"?>
<p:tagLst xmlns:p="http://schemas.openxmlformats.org/presentationml/2006/main">
  <p:tag name="PA" val="v5.2.8"/>
</p:tagLst>
</file>

<file path=ppt/tags/tag943.xml><?xml version="1.0" encoding="utf-8"?>
<p:tagLst xmlns:p="http://schemas.openxmlformats.org/presentationml/2006/main">
  <p:tag name="PA" val="v5.2.8"/>
</p:tagLst>
</file>

<file path=ppt/tags/tag944.xml><?xml version="1.0" encoding="utf-8"?>
<p:tagLst xmlns:p="http://schemas.openxmlformats.org/presentationml/2006/main">
  <p:tag name="PA" val="v5.2.8"/>
</p:tagLst>
</file>

<file path=ppt/tags/tag945.xml><?xml version="1.0" encoding="utf-8"?>
<p:tagLst xmlns:p="http://schemas.openxmlformats.org/presentationml/2006/main">
  <p:tag name="PA" val="v5.2.8"/>
</p:tagLst>
</file>

<file path=ppt/tags/tag946.xml><?xml version="1.0" encoding="utf-8"?>
<p:tagLst xmlns:p="http://schemas.openxmlformats.org/presentationml/2006/main">
  <p:tag name="PA" val="v5.2.8"/>
</p:tagLst>
</file>

<file path=ppt/tags/tag947.xml><?xml version="1.0" encoding="utf-8"?>
<p:tagLst xmlns:p="http://schemas.openxmlformats.org/presentationml/2006/main">
  <p:tag name="PA" val="v5.2.8"/>
</p:tagLst>
</file>

<file path=ppt/tags/tag948.xml><?xml version="1.0" encoding="utf-8"?>
<p:tagLst xmlns:p="http://schemas.openxmlformats.org/presentationml/2006/main">
  <p:tag name="PA" val="v5.2.8"/>
</p:tagLst>
</file>

<file path=ppt/tags/tag949.xml><?xml version="1.0" encoding="utf-8"?>
<p:tagLst xmlns:p="http://schemas.openxmlformats.org/presentationml/2006/main">
  <p:tag name="PA" val="v5.2.8"/>
</p:tagLst>
</file>

<file path=ppt/tags/tag95.xml><?xml version="1.0" encoding="utf-8"?>
<p:tagLst xmlns:p="http://schemas.openxmlformats.org/presentationml/2006/main">
  <p:tag name="PA" val="v5.2.8"/>
</p:tagLst>
</file>

<file path=ppt/tags/tag950.xml><?xml version="1.0" encoding="utf-8"?>
<p:tagLst xmlns:p="http://schemas.openxmlformats.org/presentationml/2006/main">
  <p:tag name="PA" val="v5.2.8"/>
</p:tagLst>
</file>

<file path=ppt/tags/tag951.xml><?xml version="1.0" encoding="utf-8"?>
<p:tagLst xmlns:p="http://schemas.openxmlformats.org/presentationml/2006/main">
  <p:tag name="PA" val="v5.2.8"/>
</p:tagLst>
</file>

<file path=ppt/tags/tag952.xml><?xml version="1.0" encoding="utf-8"?>
<p:tagLst xmlns:p="http://schemas.openxmlformats.org/presentationml/2006/main">
  <p:tag name="PA" val="v5.2.8"/>
</p:tagLst>
</file>

<file path=ppt/tags/tag953.xml><?xml version="1.0" encoding="utf-8"?>
<p:tagLst xmlns:p="http://schemas.openxmlformats.org/presentationml/2006/main">
  <p:tag name="PA" val="v5.2.8"/>
</p:tagLst>
</file>

<file path=ppt/tags/tag954.xml><?xml version="1.0" encoding="utf-8"?>
<p:tagLst xmlns:p="http://schemas.openxmlformats.org/presentationml/2006/main">
  <p:tag name="PA" val="v5.2.8"/>
</p:tagLst>
</file>

<file path=ppt/tags/tag955.xml><?xml version="1.0" encoding="utf-8"?>
<p:tagLst xmlns:p="http://schemas.openxmlformats.org/presentationml/2006/main">
  <p:tag name="PA" val="v5.2.8"/>
</p:tagLst>
</file>

<file path=ppt/tags/tag956.xml><?xml version="1.0" encoding="utf-8"?>
<p:tagLst xmlns:p="http://schemas.openxmlformats.org/presentationml/2006/main">
  <p:tag name="PA" val="v5.2.8"/>
</p:tagLst>
</file>

<file path=ppt/tags/tag957.xml><?xml version="1.0" encoding="utf-8"?>
<p:tagLst xmlns:p="http://schemas.openxmlformats.org/presentationml/2006/main">
  <p:tag name="PA" val="v5.2.8"/>
</p:tagLst>
</file>

<file path=ppt/tags/tag958.xml><?xml version="1.0" encoding="utf-8"?>
<p:tagLst xmlns:p="http://schemas.openxmlformats.org/presentationml/2006/main">
  <p:tag name="PA" val="v5.2.8"/>
</p:tagLst>
</file>

<file path=ppt/tags/tag959.xml><?xml version="1.0" encoding="utf-8"?>
<p:tagLst xmlns:p="http://schemas.openxmlformats.org/presentationml/2006/main">
  <p:tag name="PA" val="v5.2.8"/>
</p:tagLst>
</file>

<file path=ppt/tags/tag96.xml><?xml version="1.0" encoding="utf-8"?>
<p:tagLst xmlns:p="http://schemas.openxmlformats.org/presentationml/2006/main">
  <p:tag name="PA" val="v5.2.8"/>
</p:tagLst>
</file>

<file path=ppt/tags/tag960.xml><?xml version="1.0" encoding="utf-8"?>
<p:tagLst xmlns:p="http://schemas.openxmlformats.org/presentationml/2006/main">
  <p:tag name="PA" val="v5.2.8"/>
</p:tagLst>
</file>

<file path=ppt/tags/tag961.xml><?xml version="1.0" encoding="utf-8"?>
<p:tagLst xmlns:p="http://schemas.openxmlformats.org/presentationml/2006/main">
  <p:tag name="PA" val="v5.2.8"/>
</p:tagLst>
</file>

<file path=ppt/tags/tag962.xml><?xml version="1.0" encoding="utf-8"?>
<p:tagLst xmlns:p="http://schemas.openxmlformats.org/presentationml/2006/main">
  <p:tag name="PA" val="v5.2.8"/>
</p:tagLst>
</file>

<file path=ppt/tags/tag963.xml><?xml version="1.0" encoding="utf-8"?>
<p:tagLst xmlns:p="http://schemas.openxmlformats.org/presentationml/2006/main">
  <p:tag name="PA" val="v5.2.8"/>
</p:tagLst>
</file>

<file path=ppt/tags/tag964.xml><?xml version="1.0" encoding="utf-8"?>
<p:tagLst xmlns:p="http://schemas.openxmlformats.org/presentationml/2006/main">
  <p:tag name="PA" val="v5.2.8"/>
</p:tagLst>
</file>

<file path=ppt/tags/tag965.xml><?xml version="1.0" encoding="utf-8"?>
<p:tagLst xmlns:p="http://schemas.openxmlformats.org/presentationml/2006/main">
  <p:tag name="PA" val="v5.2.8"/>
</p:tagLst>
</file>

<file path=ppt/tags/tag966.xml><?xml version="1.0" encoding="utf-8"?>
<p:tagLst xmlns:p="http://schemas.openxmlformats.org/presentationml/2006/main">
  <p:tag name="PA" val="v5.2.8"/>
</p:tagLst>
</file>

<file path=ppt/tags/tag967.xml><?xml version="1.0" encoding="utf-8"?>
<p:tagLst xmlns:p="http://schemas.openxmlformats.org/presentationml/2006/main">
  <p:tag name="PA" val="v5.2.8"/>
</p:tagLst>
</file>

<file path=ppt/tags/tag968.xml><?xml version="1.0" encoding="utf-8"?>
<p:tagLst xmlns:p="http://schemas.openxmlformats.org/presentationml/2006/main">
  <p:tag name="PA" val="v5.2.8"/>
</p:tagLst>
</file>

<file path=ppt/tags/tag969.xml><?xml version="1.0" encoding="utf-8"?>
<p:tagLst xmlns:p="http://schemas.openxmlformats.org/presentationml/2006/main">
  <p:tag name="PA" val="v5.2.8"/>
</p:tagLst>
</file>

<file path=ppt/tags/tag97.xml><?xml version="1.0" encoding="utf-8"?>
<p:tagLst xmlns:p="http://schemas.openxmlformats.org/presentationml/2006/main">
  <p:tag name="PA" val="v5.2.8"/>
</p:tagLst>
</file>

<file path=ppt/tags/tag970.xml><?xml version="1.0" encoding="utf-8"?>
<p:tagLst xmlns:p="http://schemas.openxmlformats.org/presentationml/2006/main">
  <p:tag name="PA" val="v5.2.8"/>
</p:tagLst>
</file>

<file path=ppt/tags/tag971.xml><?xml version="1.0" encoding="utf-8"?>
<p:tagLst xmlns:p="http://schemas.openxmlformats.org/presentationml/2006/main">
  <p:tag name="commondata" val="eyJoZGlkIjoiNjlkM2E2MmViMzYwODJhMTA3M2NkZWY1ZDcwZWE5NDgifQ=="/>
</p:tagLst>
</file>

<file path=ppt/tags/tag98.xml><?xml version="1.0" encoding="utf-8"?>
<p:tagLst xmlns:p="http://schemas.openxmlformats.org/presentationml/2006/main">
  <p:tag name="PA" val="v5.2.8"/>
</p:tagLst>
</file>

<file path=ppt/tags/tag99.xml><?xml version="1.0" encoding="utf-8"?>
<p:tagLst xmlns:p="http://schemas.openxmlformats.org/presentationml/2006/main">
  <p:tag name="PA" val="v5.2.8"/>
</p:tagLst>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4">
      <a:majorFont>
        <a:latin typeface="Times New Roman"/>
        <a:ea typeface="微软雅黑"/>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dk1"/>
        </a:lnRef>
        <a:fillRef idx="1">
          <a:schemeClr val="lt1"/>
        </a:fillRef>
        <a:effectRef idx="0">
          <a:schemeClr val="dk1"/>
        </a:effectRef>
        <a:fontRef idx="minor">
          <a:schemeClr val="dk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637043120006717608</Template>
  <TotalTime>0</TotalTime>
  <Words>9324</Words>
  <Application>WPS 演示</Application>
  <PresentationFormat>宽屏</PresentationFormat>
  <Paragraphs>3068</Paragraphs>
  <Slides>93</Slides>
  <Notes>40</Notes>
  <HiddenSlides>0</HiddenSlides>
  <MMClips>0</MMClips>
  <ScaleCrop>false</ScaleCrop>
  <HeadingPairs>
    <vt:vector size="8" baseType="variant">
      <vt:variant>
        <vt:lpstr>已用的字体</vt:lpstr>
      </vt:variant>
      <vt:variant>
        <vt:i4>24</vt:i4>
      </vt:variant>
      <vt:variant>
        <vt:lpstr>主题</vt:lpstr>
      </vt:variant>
      <vt:variant>
        <vt:i4>2</vt:i4>
      </vt:variant>
      <vt:variant>
        <vt:lpstr>嵌入 OLE 服务器</vt:lpstr>
      </vt:variant>
      <vt:variant>
        <vt:i4>9</vt:i4>
      </vt:variant>
      <vt:variant>
        <vt:lpstr>幻灯片标题</vt:lpstr>
      </vt:variant>
      <vt:variant>
        <vt:i4>93</vt:i4>
      </vt:variant>
    </vt:vector>
  </HeadingPairs>
  <TitlesOfParts>
    <vt:vector size="128" baseType="lpstr">
      <vt:lpstr>Arial</vt:lpstr>
      <vt:lpstr>宋体</vt:lpstr>
      <vt:lpstr>Wingdings</vt:lpstr>
      <vt:lpstr>Songti SC</vt:lpstr>
      <vt:lpstr>Songti SC Black</vt:lpstr>
      <vt:lpstr>微软雅黑</vt:lpstr>
      <vt:lpstr>Times New Roman</vt:lpstr>
      <vt:lpstr>Cambria Math</vt:lpstr>
      <vt:lpstr>等线</vt:lpstr>
      <vt:lpstr>Arial Unicode MS</vt:lpstr>
      <vt:lpstr>华文仿宋</vt:lpstr>
      <vt:lpstr>华文楷体</vt:lpstr>
      <vt:lpstr>黑体</vt:lpstr>
      <vt:lpstr>楷体_GB2312</vt:lpstr>
      <vt:lpstr>新宋体</vt:lpstr>
      <vt:lpstr>Bebas Neue</vt:lpstr>
      <vt:lpstr>IDAutomationC39XS</vt:lpstr>
      <vt:lpstr>Calibri</vt:lpstr>
      <vt:lpstr>Arial</vt:lpstr>
      <vt:lpstr>楷体</vt:lpstr>
      <vt:lpstr>Comic Sans MS</vt:lpstr>
      <vt:lpstr>仿宋</vt:lpstr>
      <vt:lpstr>Times New Roman</vt:lpstr>
      <vt:lpstr>PingFang SC</vt:lpstr>
      <vt:lpstr>Office 主题​​</vt:lpstr>
      <vt:lpstr>自定义设计方案</vt:lpstr>
      <vt:lpstr>Equation.DSMT4</vt:lpstr>
      <vt:lpstr>Equation.DSMT4</vt:lpstr>
      <vt:lpstr>Equation.DSMT4</vt:lpstr>
      <vt:lpstr>Equation.DSMT4</vt:lpstr>
      <vt:lpstr>Paint.Picture</vt:lpstr>
      <vt:lpstr>Equation.DSMT4</vt:lpstr>
      <vt:lpstr>Equation.DSMT4</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helen liu</dc:creator>
  <cp:lastModifiedBy>鹿浩</cp:lastModifiedBy>
  <cp:revision>218</cp:revision>
  <dcterms:created xsi:type="dcterms:W3CDTF">2019-09-16T14:38:00Z</dcterms:created>
  <dcterms:modified xsi:type="dcterms:W3CDTF">2024-10-29T13:46:07Z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9045B570103143AC9D78ABD3B8553CFC_12</vt:lpwstr>
  </property>
  <property fmtid="{D5CDD505-2E9C-101B-9397-08002B2CF9AE}" pid="3" name="KSOProductBuildVer">
    <vt:lpwstr>2052-12.1.0.18608</vt:lpwstr>
  </property>
</Properties>
</file>